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93" r:id="rId3"/>
  </p:sldMasterIdLst>
  <p:notesMasterIdLst>
    <p:notesMasterId r:id="rId44"/>
  </p:notesMasterIdLst>
  <p:sldIdLst>
    <p:sldId id="315" r:id="rId4"/>
    <p:sldId id="330" r:id="rId5"/>
    <p:sldId id="344" r:id="rId6"/>
    <p:sldId id="345" r:id="rId7"/>
    <p:sldId id="352" r:id="rId8"/>
    <p:sldId id="402" r:id="rId9"/>
    <p:sldId id="349" r:id="rId10"/>
    <p:sldId id="379" r:id="rId11"/>
    <p:sldId id="411" r:id="rId12"/>
    <p:sldId id="413" r:id="rId13"/>
    <p:sldId id="380" r:id="rId14"/>
    <p:sldId id="364" r:id="rId15"/>
    <p:sldId id="374" r:id="rId16"/>
    <p:sldId id="381" r:id="rId17"/>
    <p:sldId id="384" r:id="rId18"/>
    <p:sldId id="385" r:id="rId19"/>
    <p:sldId id="355" r:id="rId20"/>
    <p:sldId id="394" r:id="rId21"/>
    <p:sldId id="386" r:id="rId22"/>
    <p:sldId id="387" r:id="rId23"/>
    <p:sldId id="388" r:id="rId24"/>
    <p:sldId id="389" r:id="rId25"/>
    <p:sldId id="390" r:id="rId26"/>
    <p:sldId id="392" r:id="rId27"/>
    <p:sldId id="399" r:id="rId28"/>
    <p:sldId id="391" r:id="rId29"/>
    <p:sldId id="403" r:id="rId30"/>
    <p:sldId id="404" r:id="rId31"/>
    <p:sldId id="410" r:id="rId32"/>
    <p:sldId id="406" r:id="rId33"/>
    <p:sldId id="405" r:id="rId34"/>
    <p:sldId id="400" r:id="rId35"/>
    <p:sldId id="407" r:id="rId36"/>
    <p:sldId id="409" r:id="rId37"/>
    <p:sldId id="370" r:id="rId38"/>
    <p:sldId id="371" r:id="rId39"/>
    <p:sldId id="376" r:id="rId40"/>
    <p:sldId id="414" r:id="rId41"/>
    <p:sldId id="377" r:id="rId42"/>
    <p:sldId id="276" r:id="rId4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9C3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8" autoAdjust="0"/>
    <p:restoredTop sz="93661" autoAdjust="0"/>
  </p:normalViewPr>
  <p:slideViewPr>
    <p:cSldViewPr>
      <p:cViewPr varScale="1">
        <p:scale>
          <a:sx n="115" d="100"/>
          <a:sy n="115" d="100"/>
        </p:scale>
        <p:origin x="124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200" d="100"/>
          <a:sy n="200" d="100"/>
        </p:scale>
        <p:origin x="1392" y="-172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29796D-6048-4322-BA1F-234939B65C90}" type="datetimeFigureOut">
              <a:rPr lang="fr-FR" smtClean="0"/>
              <a:pPr/>
              <a:t>04/04/2022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E2D20A-658D-40A5-A4E9-4FE206CFDEF1}" type="slidenum">
              <a:rPr lang="fr-FR" smtClean="0"/>
              <a:pPr/>
              <a:t>‹N°›</a:t>
            </a:fld>
            <a:endParaRPr lang="fr-FR"/>
          </a:p>
        </p:txBody>
      </p:sp>
    </p:spTree>
    <p:extLst>
      <p:ext uri="{BB962C8B-B14F-4D97-AF65-F5344CB8AC3E}">
        <p14:creationId xmlns:p14="http://schemas.microsoft.com/office/powerpoint/2010/main" val="1740999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larousse.fr/dictionnaires/francais/mesure/5079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10</a:t>
            </a:fld>
            <a:endParaRPr lang="fr-FR"/>
          </a:p>
        </p:txBody>
      </p:sp>
    </p:spTree>
    <p:extLst>
      <p:ext uri="{BB962C8B-B14F-4D97-AF65-F5344CB8AC3E}">
        <p14:creationId xmlns:p14="http://schemas.microsoft.com/office/powerpoint/2010/main" val="119220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11</a:t>
            </a:fld>
            <a:endParaRPr lang="fr-FR"/>
          </a:p>
        </p:txBody>
      </p:sp>
    </p:spTree>
    <p:extLst>
      <p:ext uri="{BB962C8B-B14F-4D97-AF65-F5344CB8AC3E}">
        <p14:creationId xmlns:p14="http://schemas.microsoft.com/office/powerpoint/2010/main" val="1127705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12</a:t>
            </a:fld>
            <a:endParaRPr lang="fr-FR"/>
          </a:p>
        </p:txBody>
      </p:sp>
    </p:spTree>
    <p:extLst>
      <p:ext uri="{BB962C8B-B14F-4D97-AF65-F5344CB8AC3E}">
        <p14:creationId xmlns:p14="http://schemas.microsoft.com/office/powerpoint/2010/main" val="2519956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13</a:t>
            </a:fld>
            <a:endParaRPr lang="fr-FR"/>
          </a:p>
        </p:txBody>
      </p:sp>
    </p:spTree>
    <p:extLst>
      <p:ext uri="{BB962C8B-B14F-4D97-AF65-F5344CB8AC3E}">
        <p14:creationId xmlns:p14="http://schemas.microsoft.com/office/powerpoint/2010/main" val="1394788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14</a:t>
            </a:fld>
            <a:endParaRPr lang="fr-FR"/>
          </a:p>
        </p:txBody>
      </p:sp>
    </p:spTree>
    <p:extLst>
      <p:ext uri="{BB962C8B-B14F-4D97-AF65-F5344CB8AC3E}">
        <p14:creationId xmlns:p14="http://schemas.microsoft.com/office/powerpoint/2010/main" val="816061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15</a:t>
            </a:fld>
            <a:endParaRPr lang="fr-FR"/>
          </a:p>
        </p:txBody>
      </p:sp>
    </p:spTree>
    <p:extLst>
      <p:ext uri="{BB962C8B-B14F-4D97-AF65-F5344CB8AC3E}">
        <p14:creationId xmlns:p14="http://schemas.microsoft.com/office/powerpoint/2010/main" val="1673062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16</a:t>
            </a:fld>
            <a:endParaRPr lang="fr-FR"/>
          </a:p>
        </p:txBody>
      </p:sp>
    </p:spTree>
    <p:extLst>
      <p:ext uri="{BB962C8B-B14F-4D97-AF65-F5344CB8AC3E}">
        <p14:creationId xmlns:p14="http://schemas.microsoft.com/office/powerpoint/2010/main" val="4242407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17</a:t>
            </a:fld>
            <a:endParaRPr lang="fr-FR"/>
          </a:p>
        </p:txBody>
      </p:sp>
    </p:spTree>
    <p:extLst>
      <p:ext uri="{BB962C8B-B14F-4D97-AF65-F5344CB8AC3E}">
        <p14:creationId xmlns:p14="http://schemas.microsoft.com/office/powerpoint/2010/main" val="1248826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18</a:t>
            </a:fld>
            <a:endParaRPr lang="fr-FR"/>
          </a:p>
        </p:txBody>
      </p:sp>
    </p:spTree>
    <p:extLst>
      <p:ext uri="{BB962C8B-B14F-4D97-AF65-F5344CB8AC3E}">
        <p14:creationId xmlns:p14="http://schemas.microsoft.com/office/powerpoint/2010/main" val="1387663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19</a:t>
            </a:fld>
            <a:endParaRPr lang="fr-FR"/>
          </a:p>
        </p:txBody>
      </p:sp>
    </p:spTree>
    <p:extLst>
      <p:ext uri="{BB962C8B-B14F-4D97-AF65-F5344CB8AC3E}">
        <p14:creationId xmlns:p14="http://schemas.microsoft.com/office/powerpoint/2010/main" val="379344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2</a:t>
            </a:fld>
            <a:endParaRPr lang="fr-FR"/>
          </a:p>
        </p:txBody>
      </p:sp>
    </p:spTree>
    <p:extLst>
      <p:ext uri="{BB962C8B-B14F-4D97-AF65-F5344CB8AC3E}">
        <p14:creationId xmlns:p14="http://schemas.microsoft.com/office/powerpoint/2010/main" val="282028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20</a:t>
            </a:fld>
            <a:endParaRPr lang="fr-FR" dirty="0"/>
          </a:p>
        </p:txBody>
      </p:sp>
    </p:spTree>
    <p:extLst>
      <p:ext uri="{BB962C8B-B14F-4D97-AF65-F5344CB8AC3E}">
        <p14:creationId xmlns:p14="http://schemas.microsoft.com/office/powerpoint/2010/main" val="3127709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21</a:t>
            </a:fld>
            <a:endParaRPr lang="fr-FR"/>
          </a:p>
        </p:txBody>
      </p:sp>
    </p:spTree>
    <p:extLst>
      <p:ext uri="{BB962C8B-B14F-4D97-AF65-F5344CB8AC3E}">
        <p14:creationId xmlns:p14="http://schemas.microsoft.com/office/powerpoint/2010/main" val="2005336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22</a:t>
            </a:fld>
            <a:endParaRPr lang="fr-FR"/>
          </a:p>
        </p:txBody>
      </p:sp>
    </p:spTree>
    <p:extLst>
      <p:ext uri="{BB962C8B-B14F-4D97-AF65-F5344CB8AC3E}">
        <p14:creationId xmlns:p14="http://schemas.microsoft.com/office/powerpoint/2010/main" val="1106003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23</a:t>
            </a:fld>
            <a:endParaRPr lang="fr-FR"/>
          </a:p>
        </p:txBody>
      </p:sp>
    </p:spTree>
    <p:extLst>
      <p:ext uri="{BB962C8B-B14F-4D97-AF65-F5344CB8AC3E}">
        <p14:creationId xmlns:p14="http://schemas.microsoft.com/office/powerpoint/2010/main" val="4037040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24</a:t>
            </a:fld>
            <a:endParaRPr lang="fr-FR"/>
          </a:p>
        </p:txBody>
      </p:sp>
    </p:spTree>
    <p:extLst>
      <p:ext uri="{BB962C8B-B14F-4D97-AF65-F5344CB8AC3E}">
        <p14:creationId xmlns:p14="http://schemas.microsoft.com/office/powerpoint/2010/main" val="116585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25</a:t>
            </a:fld>
            <a:endParaRPr lang="fr-FR"/>
          </a:p>
        </p:txBody>
      </p:sp>
    </p:spTree>
    <p:extLst>
      <p:ext uri="{BB962C8B-B14F-4D97-AF65-F5344CB8AC3E}">
        <p14:creationId xmlns:p14="http://schemas.microsoft.com/office/powerpoint/2010/main" val="2393259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26</a:t>
            </a:fld>
            <a:endParaRPr lang="fr-FR"/>
          </a:p>
        </p:txBody>
      </p:sp>
    </p:spTree>
    <p:extLst>
      <p:ext uri="{BB962C8B-B14F-4D97-AF65-F5344CB8AC3E}">
        <p14:creationId xmlns:p14="http://schemas.microsoft.com/office/powerpoint/2010/main" val="1631648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27</a:t>
            </a:fld>
            <a:endParaRPr lang="fr-FR"/>
          </a:p>
        </p:txBody>
      </p:sp>
    </p:spTree>
    <p:extLst>
      <p:ext uri="{BB962C8B-B14F-4D97-AF65-F5344CB8AC3E}">
        <p14:creationId xmlns:p14="http://schemas.microsoft.com/office/powerpoint/2010/main" val="2035572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28</a:t>
            </a:fld>
            <a:endParaRPr lang="fr-FR"/>
          </a:p>
        </p:txBody>
      </p:sp>
    </p:spTree>
    <p:extLst>
      <p:ext uri="{BB962C8B-B14F-4D97-AF65-F5344CB8AC3E}">
        <p14:creationId xmlns:p14="http://schemas.microsoft.com/office/powerpoint/2010/main" val="2571365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29</a:t>
            </a:fld>
            <a:endParaRPr lang="fr-FR"/>
          </a:p>
        </p:txBody>
      </p:sp>
    </p:spTree>
    <p:extLst>
      <p:ext uri="{BB962C8B-B14F-4D97-AF65-F5344CB8AC3E}">
        <p14:creationId xmlns:p14="http://schemas.microsoft.com/office/powerpoint/2010/main" val="422717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3</a:t>
            </a:fld>
            <a:endParaRPr lang="fr-FR"/>
          </a:p>
        </p:txBody>
      </p:sp>
    </p:spTree>
    <p:extLst>
      <p:ext uri="{BB962C8B-B14F-4D97-AF65-F5344CB8AC3E}">
        <p14:creationId xmlns:p14="http://schemas.microsoft.com/office/powerpoint/2010/main" val="1805589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30</a:t>
            </a:fld>
            <a:endParaRPr lang="fr-FR"/>
          </a:p>
        </p:txBody>
      </p:sp>
    </p:spTree>
    <p:extLst>
      <p:ext uri="{BB962C8B-B14F-4D97-AF65-F5344CB8AC3E}">
        <p14:creationId xmlns:p14="http://schemas.microsoft.com/office/powerpoint/2010/main" val="2260798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31</a:t>
            </a:fld>
            <a:endParaRPr lang="fr-FR"/>
          </a:p>
        </p:txBody>
      </p:sp>
    </p:spTree>
    <p:extLst>
      <p:ext uri="{BB962C8B-B14F-4D97-AF65-F5344CB8AC3E}">
        <p14:creationId xmlns:p14="http://schemas.microsoft.com/office/powerpoint/2010/main" val="1862920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rgbClr val="0070C0"/>
                </a:solidFill>
              </a:rPr>
              <a:t>(</a:t>
            </a:r>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32</a:t>
            </a:fld>
            <a:endParaRPr lang="fr-FR"/>
          </a:p>
        </p:txBody>
      </p:sp>
    </p:spTree>
    <p:extLst>
      <p:ext uri="{BB962C8B-B14F-4D97-AF65-F5344CB8AC3E}">
        <p14:creationId xmlns:p14="http://schemas.microsoft.com/office/powerpoint/2010/main" val="178831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33</a:t>
            </a:fld>
            <a:endParaRPr lang="fr-FR"/>
          </a:p>
        </p:txBody>
      </p:sp>
    </p:spTree>
    <p:extLst>
      <p:ext uri="{BB962C8B-B14F-4D97-AF65-F5344CB8AC3E}">
        <p14:creationId xmlns:p14="http://schemas.microsoft.com/office/powerpoint/2010/main" val="3439649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34</a:t>
            </a:fld>
            <a:endParaRPr lang="fr-FR"/>
          </a:p>
        </p:txBody>
      </p:sp>
    </p:spTree>
    <p:extLst>
      <p:ext uri="{BB962C8B-B14F-4D97-AF65-F5344CB8AC3E}">
        <p14:creationId xmlns:p14="http://schemas.microsoft.com/office/powerpoint/2010/main" val="3486920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0000" lnSpcReduction="20000"/>
          </a:bodyPr>
          <a:lstStyle/>
          <a:p>
            <a:r>
              <a:rPr lang="fr-FR" dirty="0"/>
              <a:t>La mesure est indissociable de la pratique sociale.</a:t>
            </a:r>
          </a:p>
          <a:p>
            <a:r>
              <a:rPr lang="fr-FR" dirty="0"/>
              <a:t>L’unité de mesure est parfois liée à la relation ou à l’objet qui la fonde.</a:t>
            </a:r>
          </a:p>
          <a:p>
            <a:r>
              <a:rPr lang="fr-FR" dirty="0"/>
              <a:t>Chaque domaine de mesure a sa propre unité.</a:t>
            </a:r>
          </a:p>
          <a:p>
            <a:r>
              <a:rPr lang="fr-FR" dirty="0"/>
              <a:t>La valeur de l’arpent varie selon la qualité de la terre qui est classée dès le Moyen Age en bonne, médiocre et mauvaise terre.</a:t>
            </a:r>
          </a:p>
          <a:p>
            <a:r>
              <a:rPr lang="fr-FR" dirty="0"/>
              <a:t> </a:t>
            </a:r>
          </a:p>
          <a:p>
            <a:r>
              <a:rPr lang="fr-FR" dirty="0"/>
              <a:t> </a:t>
            </a:r>
          </a:p>
          <a:p>
            <a:r>
              <a:rPr lang="fr-FR" dirty="0"/>
              <a:t>Dans les systèmes </a:t>
            </a:r>
            <a:r>
              <a:rPr lang="fr-FR" dirty="0" err="1"/>
              <a:t>prémétriques</a:t>
            </a:r>
            <a:r>
              <a:rPr lang="fr-FR" dirty="0"/>
              <a:t>, la mesure est intimement liée à la qualité de l’objet mesuré : plusieurs types de coudées en Tunisie, plusieurs livres.</a:t>
            </a:r>
          </a:p>
          <a:p>
            <a:r>
              <a:rPr lang="fr-FR" dirty="0"/>
              <a:t>Dans les mesures de surface, l’unité se réfère à l’outil (l’arpent, l’ouvrée, la fouée, la </a:t>
            </a:r>
            <a:r>
              <a:rPr lang="fr-FR" dirty="0" err="1"/>
              <a:t>fossorée</a:t>
            </a:r>
            <a:r>
              <a:rPr lang="fr-FR" dirty="0"/>
              <a:t>), à la quantité de travail (le journal, l'</a:t>
            </a:r>
            <a:r>
              <a:rPr lang="fr-FR" dirty="0" err="1"/>
              <a:t>hommée</a:t>
            </a:r>
            <a:r>
              <a:rPr lang="fr-FR" dirty="0"/>
              <a:t>, la fauchée), à </a:t>
            </a:r>
            <a:r>
              <a:rPr lang="fr-FR" dirty="0" err="1"/>
              <a:t>I'ensemencement</a:t>
            </a:r>
            <a:r>
              <a:rPr lang="fr-FR" dirty="0"/>
              <a:t> (le </a:t>
            </a:r>
            <a:r>
              <a:rPr lang="fr-FR" dirty="0" err="1"/>
              <a:t>bonnier</a:t>
            </a:r>
            <a:r>
              <a:rPr lang="fr-FR" dirty="0"/>
              <a:t>, la </a:t>
            </a:r>
            <a:r>
              <a:rPr lang="fr-FR" dirty="0" err="1"/>
              <a:t>sétérée</a:t>
            </a:r>
            <a:r>
              <a:rPr lang="fr-FR" dirty="0"/>
              <a:t>, la bicherée, la </a:t>
            </a:r>
            <a:r>
              <a:rPr lang="fr-FR" dirty="0" err="1"/>
              <a:t>sétérée</a:t>
            </a:r>
            <a:r>
              <a:rPr lang="fr-FR" dirty="0"/>
              <a:t>, la </a:t>
            </a:r>
            <a:r>
              <a:rPr lang="fr-FR" dirty="0" err="1"/>
              <a:t>mencaudée</a:t>
            </a:r>
            <a:r>
              <a:rPr lang="fr-FR" dirty="0"/>
              <a:t>, la </a:t>
            </a:r>
            <a:r>
              <a:rPr lang="fr-FR" dirty="0" err="1"/>
              <a:t>provendérée</a:t>
            </a:r>
            <a:r>
              <a:rPr lang="fr-FR" dirty="0"/>
              <a:t>), à l’impôt ou à la rétribution terres (la </a:t>
            </a:r>
            <a:r>
              <a:rPr lang="fr-FR" dirty="0" err="1"/>
              <a:t>pougeoisiée,Ia</a:t>
            </a:r>
            <a:r>
              <a:rPr lang="fr-FR" dirty="0"/>
              <a:t> </a:t>
            </a:r>
            <a:r>
              <a:rPr lang="fr-FR" dirty="0" err="1"/>
              <a:t>solede</a:t>
            </a:r>
            <a:r>
              <a:rPr lang="fr-FR" dirty="0"/>
              <a:t>).</a:t>
            </a:r>
          </a:p>
          <a:p>
            <a:r>
              <a:rPr lang="fr-FR" dirty="0"/>
              <a:t> </a:t>
            </a:r>
          </a:p>
          <a:p>
            <a:r>
              <a:rPr lang="fr-FR" dirty="0"/>
              <a:t> </a:t>
            </a:r>
          </a:p>
          <a:p>
            <a:r>
              <a:rPr lang="fr-FR" dirty="0"/>
              <a:t>1.3.1 : attribut de pouvoir p 23 </a:t>
            </a:r>
          </a:p>
          <a:p>
            <a:r>
              <a:rPr lang="fr-FR" dirty="0"/>
              <a:t> </a:t>
            </a:r>
          </a:p>
          <a:p>
            <a:r>
              <a:rPr lang="fr-FR" dirty="0"/>
              <a:t>Le souverain se doit d’avoir la parfaite maitrise des droits métrologiques</a:t>
            </a:r>
          </a:p>
          <a:p>
            <a:r>
              <a:rPr lang="fr-FR" dirty="0"/>
              <a:t> </a:t>
            </a:r>
          </a:p>
          <a:p>
            <a:r>
              <a:rPr lang="fr-FR" dirty="0"/>
              <a:t>La première grande organisation des poids et mesures date de Charlemagne,  qui demande aux </a:t>
            </a:r>
            <a:r>
              <a:rPr lang="fr-FR" i="1" dirty="0"/>
              <a:t>missi</a:t>
            </a:r>
            <a:endParaRPr lang="fr-FR" dirty="0"/>
          </a:p>
          <a:p>
            <a:r>
              <a:rPr lang="fr-FR" dirty="0"/>
              <a:t>Dominici de vérifier les mesures et crée l’institution du Roi des merciers qui durera jusqu’en 1597</a:t>
            </a:r>
          </a:p>
          <a:p>
            <a:r>
              <a:rPr lang="fr-FR" dirty="0"/>
              <a:t> </a:t>
            </a:r>
          </a:p>
          <a:p>
            <a:r>
              <a:rPr lang="fr-FR" dirty="0"/>
              <a:t>Le pouvoir métrologique des seigneurs est pris en charge par les mesureurs qui s’installent sur les marchés</a:t>
            </a:r>
          </a:p>
          <a:p>
            <a:r>
              <a:rPr lang="fr-FR" dirty="0"/>
              <a:t> </a:t>
            </a:r>
          </a:p>
          <a:p>
            <a:r>
              <a:rPr lang="fr-FR" dirty="0"/>
              <a:t>Henri II veut que tous, princes, </a:t>
            </a:r>
            <a:r>
              <a:rPr lang="fr-FR" dirty="0" err="1"/>
              <a:t>prelats</a:t>
            </a:r>
            <a:r>
              <a:rPr lang="fr-FR" dirty="0"/>
              <a:t>, ducs marquis, comtes, vicomtes, barons , </a:t>
            </a:r>
            <a:r>
              <a:rPr lang="fr-FR" dirty="0" err="1"/>
              <a:t>chastellains</a:t>
            </a:r>
            <a:r>
              <a:rPr lang="fr-FR" dirty="0"/>
              <a:t> et ayans </a:t>
            </a:r>
            <a:r>
              <a:rPr lang="fr-FR" dirty="0" err="1"/>
              <a:t>droict</a:t>
            </a:r>
            <a:r>
              <a:rPr lang="fr-FR" dirty="0"/>
              <a:t> de poids et mesure soir de bleds ou autres grains, vin, sel, huile et autres marchandises </a:t>
            </a:r>
            <a:r>
              <a:rPr lang="fr-FR" dirty="0" err="1"/>
              <a:t>reduisent</a:t>
            </a:r>
            <a:r>
              <a:rPr lang="fr-FR" dirty="0"/>
              <a:t> (en </a:t>
            </a:r>
            <a:r>
              <a:rPr lang="fr-FR" dirty="0" err="1"/>
              <a:t>adioustant</a:t>
            </a:r>
            <a:r>
              <a:rPr lang="fr-FR" dirty="0"/>
              <a:t> ou diminuant) à un seul poids et mesure qui seront dits, nommez et </a:t>
            </a:r>
            <a:r>
              <a:rPr lang="fr-FR" dirty="0" err="1"/>
              <a:t>appellez</a:t>
            </a:r>
            <a:r>
              <a:rPr lang="fr-FR" dirty="0"/>
              <a:t> par tout </a:t>
            </a:r>
            <a:r>
              <a:rPr lang="fr-FR" dirty="0" err="1"/>
              <a:t>nostredit</a:t>
            </a:r>
            <a:r>
              <a:rPr lang="fr-FR" dirty="0"/>
              <a:t> Royaume et pays de notre </a:t>
            </a:r>
            <a:r>
              <a:rPr lang="fr-FR" dirty="0" err="1"/>
              <a:t>obeyssance</a:t>
            </a:r>
            <a:r>
              <a:rPr lang="fr-FR" dirty="0"/>
              <a:t>, le poids et mesure du Roi (ordonnance du 29 mai 1557)</a:t>
            </a:r>
          </a:p>
          <a:p>
            <a:r>
              <a:rPr lang="fr-FR" b="1" dirty="0"/>
              <a:t> </a:t>
            </a:r>
            <a:endParaRPr lang="fr-FR" dirty="0"/>
          </a:p>
          <a:p>
            <a:r>
              <a:rPr lang="fr-FR" b="1" dirty="0"/>
              <a:t>1.4 : la création du système métrique p 24</a:t>
            </a:r>
            <a:endParaRPr lang="fr-FR" dirty="0"/>
          </a:p>
          <a:p>
            <a:r>
              <a:rPr lang="fr-FR" dirty="0"/>
              <a:t>1.4.1 la mesure de la méridienne </a:t>
            </a:r>
          </a:p>
          <a:p>
            <a:r>
              <a:rPr lang="fr-FR" dirty="0"/>
              <a:t>Assurer l’universalité et l’immuabilité des poids et mesures, trouver un référent naturel aux unités de longueur : idée, qui a progressivement vue le jour, de les déterminer à partir d’un degré de méridien terrestre</a:t>
            </a:r>
          </a:p>
          <a:p>
            <a:r>
              <a:rPr lang="fr-FR" dirty="0"/>
              <a:t>Idée qui a pris naissance en Inde ou en Chine : mathématicien chinois Liu </a:t>
            </a:r>
            <a:r>
              <a:rPr lang="fr-FR" dirty="0" err="1"/>
              <a:t>Chhuo</a:t>
            </a:r>
            <a:r>
              <a:rPr lang="fr-FR" dirty="0"/>
              <a:t> qui le premier y pensa vers la fin du VIe siècle qu’il fallait fixer la valeur du Li à partir de la longueur du méridien. Un astronome </a:t>
            </a:r>
            <a:r>
              <a:rPr lang="fr-FR" dirty="0" err="1"/>
              <a:t>Yixing</a:t>
            </a:r>
            <a:r>
              <a:rPr lang="fr-FR" dirty="0"/>
              <a:t> organisa la première mesure de 723 à 726 ; au début du XVIIIème siècle le belge Antoine Thomas, directeur du bureau d’astronomie chinois et l’empereur Kangxi décidèrent de procéder à une nouvelle détermination d’un degré de méridien et de définir la mesure officielle chinoise, le li en référence à la longueur du méridien</a:t>
            </a:r>
          </a:p>
          <a:p>
            <a:r>
              <a:rPr lang="fr-FR" dirty="0"/>
              <a:t>La mesure commença en 1702, 90 ans avant celle de Méchain et Delambre. (1792 à 1798)</a:t>
            </a:r>
          </a:p>
          <a:p>
            <a:r>
              <a:rPr lang="fr-FR" dirty="0"/>
              <a:t> </a:t>
            </a:r>
          </a:p>
          <a:p>
            <a:r>
              <a:rPr lang="fr-FR" dirty="0"/>
              <a:t>France : idée d’adopter un référent naturel clairement énoncée par Picard dès 1669. Il voulait disait-il que la longueur de la toise fut rattachée à un original, lequel étant tirée de la nature même doit être invariable et universel. (…) E n 1669, l’Académie des Sciences chargea Picard de mesurer un arc de méridien</a:t>
            </a:r>
            <a:r>
              <a:rPr lang="fr-FR" dirty="0" smtClean="0"/>
              <a:t>.</a:t>
            </a:r>
          </a:p>
          <a:p>
            <a:r>
              <a:rPr lang="fr-FR" dirty="0"/>
              <a:t>.4.5 Ruptures et glissements épistémologiques</a:t>
            </a:r>
          </a:p>
          <a:p>
            <a:r>
              <a:rPr lang="fr-FR" dirty="0"/>
              <a:t>Il fallut moins de dix ans à </a:t>
            </a:r>
            <a:r>
              <a:rPr lang="fr-FR" dirty="0" err="1"/>
              <a:t>Ia</a:t>
            </a:r>
            <a:r>
              <a:rPr lang="fr-FR" dirty="0"/>
              <a:t> Convention thermidorienne pour mettre en place de  nouvelles institutions scientifiques. En aout 1793, elle supprima l'Académie des sciences et transforma </a:t>
            </a:r>
            <a:r>
              <a:rPr lang="fr-FR" dirty="0" err="1"/>
              <a:t>Ie</a:t>
            </a:r>
            <a:r>
              <a:rPr lang="fr-FR" dirty="0"/>
              <a:t> Jardin du Roi en Muséum d'histoire naturelle (décret du 10 juin 1973), créa </a:t>
            </a:r>
            <a:r>
              <a:rPr lang="fr-FR" dirty="0" err="1"/>
              <a:t>I'Ecole</a:t>
            </a:r>
            <a:r>
              <a:rPr lang="fr-FR" dirty="0"/>
              <a:t> polytechnique (28 septembre 1794) et plaça </a:t>
            </a:r>
            <a:r>
              <a:rPr lang="fr-FR" dirty="0" err="1"/>
              <a:t>I'Observatoire</a:t>
            </a:r>
            <a:r>
              <a:rPr lang="fr-FR" dirty="0"/>
              <a:t> de Paris sous la responsabilité du Bureau des Longitudes. Le 25 octobre 1795 fut créé l'Institut National. La révolution marquait l’avènement d'une ère nouvelle et </a:t>
            </a:r>
            <a:r>
              <a:rPr lang="fr-FR" dirty="0" err="1"/>
              <a:t>Ia</a:t>
            </a:r>
            <a:r>
              <a:rPr lang="fr-FR" dirty="0"/>
              <a:t> création de </a:t>
            </a:r>
            <a:r>
              <a:rPr lang="fr-FR" dirty="0" err="1"/>
              <a:t>Ia</a:t>
            </a:r>
            <a:r>
              <a:rPr lang="fr-FR" dirty="0"/>
              <a:t> communauté scientifique, qui se constitua à partir de 1800, organisée sur des valeurs de solidarité et dans un esprit culturel issu des Lumières et de l'Encyclopédie. Pour asseoir son pouvoir, </a:t>
            </a:r>
            <a:r>
              <a:rPr lang="fr-FR" dirty="0" err="1"/>
              <a:t>Ia</a:t>
            </a:r>
            <a:r>
              <a:rPr lang="fr-FR" dirty="0"/>
              <a:t> nouvelle communauté réglementa les poids et mesures et prit le contrôle de I ‘éducation. En matière de métrologie, </a:t>
            </a:r>
            <a:r>
              <a:rPr lang="fr-FR" dirty="0" err="1"/>
              <a:t>Ia</a:t>
            </a:r>
            <a:r>
              <a:rPr lang="fr-FR" dirty="0"/>
              <a:t> création du système métrique impliqua une </a:t>
            </a:r>
            <a:r>
              <a:rPr lang="fr-FR" dirty="0" err="1"/>
              <a:t>sériede</a:t>
            </a:r>
            <a:r>
              <a:rPr lang="fr-FR" dirty="0"/>
              <a:t> discontinuités et de ruptures qui allait affecter l’ensemble des poids et mesures jusqu'au nom même des unités. La première rupture est évidemment politique. L'effondrement du système féodal créa un vide autour des droits métrologiques qui étaient autrefois </a:t>
            </a:r>
            <a:r>
              <a:rPr lang="fr-FR" dirty="0" err="1"/>
              <a:t>I'apanage</a:t>
            </a:r>
            <a:r>
              <a:rPr lang="fr-FR" dirty="0"/>
              <a:t> du pouvoir seigneurial. On assista alors à </a:t>
            </a:r>
            <a:r>
              <a:rPr lang="fr-FR" dirty="0" err="1"/>
              <a:t>I’appropriation</a:t>
            </a:r>
            <a:r>
              <a:rPr lang="fr-FR" dirty="0"/>
              <a:t> du pouvoir métrologique par </a:t>
            </a:r>
            <a:r>
              <a:rPr lang="fr-FR" dirty="0" err="1"/>
              <a:t>Ia</a:t>
            </a:r>
            <a:r>
              <a:rPr lang="fr-FR" dirty="0"/>
              <a:t> communauté scientifique. La création du système métrique </a:t>
            </a:r>
            <a:r>
              <a:rPr lang="fr-FR" i="1" dirty="0"/>
              <a:t>ex nihilo</a:t>
            </a:r>
            <a:r>
              <a:rPr lang="fr-FR" dirty="0"/>
              <a:t> (si ce n'est quelques suggestions de réorganisation proposées par Gabriel Mouton ou Simon Stevin) provoqua </a:t>
            </a:r>
            <a:r>
              <a:rPr lang="fr-FR" dirty="0" err="1"/>
              <a:t>Ia</a:t>
            </a:r>
            <a:r>
              <a:rPr lang="fr-FR" dirty="0"/>
              <a:t> disparition des mesures </a:t>
            </a:r>
            <a:r>
              <a:rPr lang="fr-FR" dirty="0" err="1"/>
              <a:t>prémétriques</a:t>
            </a:r>
            <a:r>
              <a:rPr lang="fr-FR" dirty="0"/>
              <a:t> et impliqua la mise en place d'une nouvelle organisation. On vit alors disparaître les mesureurs qui furent remplacés par 1es métrologistes. La rupture législative entraîna donc une rupture organique. La révolution imposa </a:t>
            </a:r>
            <a:r>
              <a:rPr lang="fr-FR" dirty="0" err="1"/>
              <a:t>Ia</a:t>
            </a:r>
            <a:r>
              <a:rPr lang="fr-FR" dirty="0"/>
              <a:t> logique du nombre. La nouvelle nomenclature fut totalement soumise à la numération et à </a:t>
            </a:r>
            <a:r>
              <a:rPr lang="fr-FR" dirty="0" err="1"/>
              <a:t>Ia</a:t>
            </a:r>
            <a:r>
              <a:rPr lang="fr-FR" dirty="0"/>
              <a:t> décimalisation. Et on  sait que cette logique fut poussée à </a:t>
            </a:r>
            <a:r>
              <a:rPr lang="fr-FR" dirty="0" err="1"/>
              <a:t>I'extrême</a:t>
            </a:r>
            <a:r>
              <a:rPr lang="fr-FR" dirty="0"/>
              <a:t> lorsque </a:t>
            </a:r>
            <a:r>
              <a:rPr lang="fr-FR" dirty="0" err="1"/>
              <a:t>Ia</a:t>
            </a:r>
            <a:r>
              <a:rPr lang="fr-FR" dirty="0"/>
              <a:t> loi imposa l'usage de l’heure décimale. On ne chercha pas à adapter l'ancien système métrologique du pied divisé en douze pouces, qui était utilisé dans toute l'Europe et qui venait de L’ancien système romain, on créa de toutes pièces, artificiellement, un nouveau système valable à tous les peuples et pour tous les temps dont </a:t>
            </a:r>
            <a:r>
              <a:rPr lang="fr-FR" dirty="0" err="1"/>
              <a:t>Ies</a:t>
            </a:r>
            <a:r>
              <a:rPr lang="fr-FR" dirty="0"/>
              <a:t> pierres édificatrices reposaient sur des éléments universels et immuables, comme la longueur du méridien terrestre.</a:t>
            </a:r>
          </a:p>
          <a:p>
            <a:r>
              <a:rPr lang="fr-FR" dirty="0"/>
              <a:t> </a:t>
            </a:r>
          </a:p>
          <a:p>
            <a:r>
              <a:rPr lang="fr-FR" dirty="0"/>
              <a:t>Dans les noms d'unités, </a:t>
            </a:r>
            <a:r>
              <a:rPr lang="fr-FR" dirty="0" err="1"/>
              <a:t>Ia</a:t>
            </a:r>
            <a:r>
              <a:rPr lang="fr-FR" dirty="0"/>
              <a:t> rupture linguistique était totale. Les unités d'origine dialectale, comme la rasière, la gaule, l'acre, </a:t>
            </a:r>
            <a:r>
              <a:rPr lang="fr-FR" dirty="0" err="1"/>
              <a:t>ctc</a:t>
            </a:r>
            <a:r>
              <a:rPr lang="fr-FR" dirty="0"/>
              <a:t>., furent éliminées. On apprenait </a:t>
            </a:r>
            <a:r>
              <a:rPr lang="fr-FR" dirty="0" err="1"/>
              <a:t>Ia</a:t>
            </a:r>
            <a:r>
              <a:rPr lang="fr-FR" dirty="0"/>
              <a:t> nouvelle logique des poids et mesures qu'exprimait l'ordre </a:t>
            </a:r>
            <a:r>
              <a:rPr lang="fr-FR" dirty="0" err="1"/>
              <a:t>préfixiel</a:t>
            </a:r>
            <a:r>
              <a:rPr lang="fr-FR" dirty="0"/>
              <a:t> (milli, </a:t>
            </a:r>
            <a:r>
              <a:rPr lang="fr-FR" dirty="0" err="1"/>
              <a:t>centi</a:t>
            </a:r>
            <a:r>
              <a:rPr lang="fr-FR" dirty="0"/>
              <a:t>, déci, etc.). Mais </a:t>
            </a:r>
            <a:r>
              <a:rPr lang="fr-FR" dirty="0" err="1"/>
              <a:t>Ie</a:t>
            </a:r>
            <a:r>
              <a:rPr lang="fr-FR" dirty="0"/>
              <a:t> symbole </a:t>
            </a:r>
            <a:r>
              <a:rPr lang="fr-FR" dirty="0" err="1"/>
              <a:t>Ie</a:t>
            </a:r>
            <a:r>
              <a:rPr lang="fr-FR" dirty="0"/>
              <a:t> plus fort de </a:t>
            </a:r>
            <a:r>
              <a:rPr lang="fr-FR" dirty="0" err="1"/>
              <a:t>Ia</a:t>
            </a:r>
            <a:r>
              <a:rPr lang="fr-FR" dirty="0"/>
              <a:t> mainmise des scientifiques sur les poids et mesures est que, pour la première fois dans </a:t>
            </a:r>
            <a:r>
              <a:rPr lang="fr-FR" dirty="0" err="1"/>
              <a:t>I'histoire</a:t>
            </a:r>
            <a:r>
              <a:rPr lang="fr-FR" dirty="0"/>
              <a:t>, les nouvelles unités prennent le nom d'illustres savants (L'ampère, le watt, etc.). C'est un glissement rhétorique des métonymies traditionnelles qui se déplacent après </a:t>
            </a:r>
            <a:r>
              <a:rPr lang="fr-FR" dirty="0" err="1"/>
              <a:t>Ia</a:t>
            </a:r>
            <a:r>
              <a:rPr lang="fr-FR" dirty="0"/>
              <a:t> révolution sur les noms propres. On assiste à </a:t>
            </a:r>
            <a:r>
              <a:rPr lang="fr-FR" dirty="0" err="1"/>
              <a:t>Ia</a:t>
            </a:r>
            <a:r>
              <a:rPr lang="fr-FR" dirty="0"/>
              <a:t> création d'un véritable "panthéon métrologique". Si certaines unités sont tombées en désuétude, comme le degré Réaumur ou le </a:t>
            </a:r>
            <a:r>
              <a:rPr lang="fr-FR" dirty="0" err="1"/>
              <a:t>Suedberg</a:t>
            </a:r>
            <a:r>
              <a:rPr lang="fr-FR" dirty="0"/>
              <a:t>, </a:t>
            </a:r>
            <a:r>
              <a:rPr lang="fr-FR" dirty="0" err="1"/>
              <a:t>Ies</a:t>
            </a:r>
            <a:r>
              <a:rPr lang="fr-FR" dirty="0"/>
              <a:t> noms proposés en remplacement du kilogramme (Borda, D'Alembert, Einstein, Galileo, </a:t>
            </a:r>
            <a:r>
              <a:rPr lang="fr-FR" dirty="0" err="1"/>
              <a:t>Giorgi,Képler</a:t>
            </a:r>
            <a:r>
              <a:rPr lang="fr-FR" dirty="0"/>
              <a:t>) montrent que cette façon de nommer les unités est bien vivante. Et il ne s'agit pas seulement des unités de poids et mesures, puisque </a:t>
            </a:r>
            <a:r>
              <a:rPr lang="fr-FR" dirty="0" err="1"/>
              <a:t>Ies</a:t>
            </a:r>
            <a:r>
              <a:rPr lang="fr-FR" dirty="0"/>
              <a:t> constantes physiques reçoivent elles aussi les noms de scientifiques célèbres (Avogadro, Bohr, Boltzmann, Compton, Faraday, Planck, Rydberg, etc.).</a:t>
            </a:r>
          </a:p>
          <a:p>
            <a:r>
              <a:rPr lang="fr-FR" dirty="0"/>
              <a:t>Au plan sémantique, la spécificité des mesures selon </a:t>
            </a:r>
            <a:r>
              <a:rPr lang="fr-FR" dirty="0" err="1"/>
              <a:t>Ia</a:t>
            </a:r>
            <a:r>
              <a:rPr lang="fr-FR" dirty="0"/>
              <a:t> nature de </a:t>
            </a:r>
            <a:r>
              <a:rPr lang="fr-FR" dirty="0" err="1"/>
              <a:t>I'objet</a:t>
            </a:r>
            <a:r>
              <a:rPr lang="fr-FR" dirty="0"/>
              <a:t> mesuré disparaît. Car si autrefois, on mesurait la laine différemment des draps de coton, </a:t>
            </a:r>
            <a:r>
              <a:rPr lang="fr-FR" dirty="0" err="1"/>
              <a:t>Ie</a:t>
            </a:r>
            <a:r>
              <a:rPr lang="fr-FR" dirty="0"/>
              <a:t> charbon différemment du sel ou de </a:t>
            </a:r>
            <a:r>
              <a:rPr lang="fr-FR" dirty="0" err="1"/>
              <a:t>I'avoine</a:t>
            </a:r>
            <a:r>
              <a:rPr lang="fr-FR" dirty="0"/>
              <a:t>, il en va autrement après ,la révolution qui cherche à imposer une correspondance biunivoque entre une grandeur physique et une unité de mesure) qui n'est pas toujours compatible ,avec </a:t>
            </a:r>
            <a:r>
              <a:rPr lang="fr-FR" dirty="0" err="1"/>
              <a:t>Ia</a:t>
            </a:r>
            <a:r>
              <a:rPr lang="fr-FR" dirty="0"/>
              <a:t> vie quotidienne (le stère, le carat pour le poids des métaux précieux, </a:t>
            </a:r>
            <a:r>
              <a:rPr lang="fr-FR" dirty="0" err="1"/>
              <a:t>Ie</a:t>
            </a:r>
            <a:r>
              <a:rPr lang="fr-FR" dirty="0"/>
              <a:t> litre, sont des exemples encore d'actualité). Les catégories de mesures sont réorganisées, ce qui entraînera la disparition des mesures itinéraires, des mesures de bois et </a:t>
            </a:r>
            <a:r>
              <a:rPr lang="fr-FR" dirty="0" err="1"/>
              <a:t>Ie</a:t>
            </a:r>
            <a:r>
              <a:rPr lang="fr-FR" dirty="0"/>
              <a:t> remplacement des mesures de capacité par les mesures de volume.</a:t>
            </a:r>
          </a:p>
          <a:p>
            <a:r>
              <a:rPr lang="fr-FR" dirty="0"/>
              <a:t>La référence des unités de mesures au corps humain (le pied, l'empan, la coudée, etc.) est remplacée par un fragment de méridien. Les niveaux de figuration sont totalement réorganisés. La figure de </a:t>
            </a:r>
            <a:r>
              <a:rPr lang="fr-FR" dirty="0" err="1"/>
              <a:t>I'homme</a:t>
            </a:r>
            <a:r>
              <a:rPr lang="fr-FR" dirty="0"/>
              <a:t> disparaît du centre des poids et mesures.</a:t>
            </a:r>
          </a:p>
          <a:p>
            <a:r>
              <a:rPr lang="fr-FR" dirty="0"/>
              <a:t>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35</a:t>
            </a:fld>
            <a:endParaRPr lang="fr-FR"/>
          </a:p>
        </p:txBody>
      </p:sp>
    </p:spTree>
    <p:extLst>
      <p:ext uri="{BB962C8B-B14F-4D97-AF65-F5344CB8AC3E}">
        <p14:creationId xmlns:p14="http://schemas.microsoft.com/office/powerpoint/2010/main" val="56796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0000" lnSpcReduction="20000"/>
          </a:bodyPr>
          <a:lstStyle/>
          <a:p>
            <a:r>
              <a:rPr lang="fr-FR" dirty="0"/>
              <a:t>La mesure est indissociable de la pratique sociale.</a:t>
            </a:r>
          </a:p>
          <a:p>
            <a:r>
              <a:rPr lang="fr-FR" dirty="0"/>
              <a:t>L’unité de mesure est parfois liée à la relation ou à l’objet qui la fonde.</a:t>
            </a:r>
          </a:p>
          <a:p>
            <a:r>
              <a:rPr lang="fr-FR" dirty="0"/>
              <a:t>Chaque domaine de mesure a sa propre unité.</a:t>
            </a:r>
          </a:p>
          <a:p>
            <a:r>
              <a:rPr lang="fr-FR" dirty="0"/>
              <a:t>La valeur de l’arpent varie selon la qualité de la terre qui est classée dès le Moyen Age en bonne, médiocre et mauvaise terre.</a:t>
            </a:r>
          </a:p>
          <a:p>
            <a:r>
              <a:rPr lang="fr-FR" dirty="0"/>
              <a:t> </a:t>
            </a:r>
          </a:p>
          <a:p>
            <a:r>
              <a:rPr lang="fr-FR" dirty="0"/>
              <a:t> </a:t>
            </a:r>
          </a:p>
          <a:p>
            <a:r>
              <a:rPr lang="fr-FR" dirty="0"/>
              <a:t>Dans les systèmes </a:t>
            </a:r>
            <a:r>
              <a:rPr lang="fr-FR" dirty="0" err="1"/>
              <a:t>prémétriques</a:t>
            </a:r>
            <a:r>
              <a:rPr lang="fr-FR" dirty="0"/>
              <a:t>, la mesure est intimement liée à la qualité de l’objet mesuré : plusieurs types de coudées en Tunisie, plusieurs livres.</a:t>
            </a:r>
          </a:p>
          <a:p>
            <a:r>
              <a:rPr lang="fr-FR" dirty="0"/>
              <a:t>Dans les mesures de surface, l’unité se réfère à l’outil (l’arpent, l’ouvrée, la fouée, la </a:t>
            </a:r>
            <a:r>
              <a:rPr lang="fr-FR" dirty="0" err="1"/>
              <a:t>fossorée</a:t>
            </a:r>
            <a:r>
              <a:rPr lang="fr-FR" dirty="0"/>
              <a:t>), à la quantité de travail (le journal, l'</a:t>
            </a:r>
            <a:r>
              <a:rPr lang="fr-FR" dirty="0" err="1"/>
              <a:t>hommée</a:t>
            </a:r>
            <a:r>
              <a:rPr lang="fr-FR" dirty="0"/>
              <a:t>, la fauchée), à </a:t>
            </a:r>
            <a:r>
              <a:rPr lang="fr-FR" dirty="0" err="1"/>
              <a:t>I'ensemencement</a:t>
            </a:r>
            <a:r>
              <a:rPr lang="fr-FR" dirty="0"/>
              <a:t> (le </a:t>
            </a:r>
            <a:r>
              <a:rPr lang="fr-FR" dirty="0" err="1"/>
              <a:t>bonnier</a:t>
            </a:r>
            <a:r>
              <a:rPr lang="fr-FR" dirty="0"/>
              <a:t>, la </a:t>
            </a:r>
            <a:r>
              <a:rPr lang="fr-FR" dirty="0" err="1"/>
              <a:t>sétérée</a:t>
            </a:r>
            <a:r>
              <a:rPr lang="fr-FR" dirty="0"/>
              <a:t>, la bicherée, la </a:t>
            </a:r>
            <a:r>
              <a:rPr lang="fr-FR" dirty="0" err="1"/>
              <a:t>sétérée</a:t>
            </a:r>
            <a:r>
              <a:rPr lang="fr-FR" dirty="0"/>
              <a:t>, la </a:t>
            </a:r>
            <a:r>
              <a:rPr lang="fr-FR" dirty="0" err="1"/>
              <a:t>mencaudée</a:t>
            </a:r>
            <a:r>
              <a:rPr lang="fr-FR" dirty="0"/>
              <a:t>, la </a:t>
            </a:r>
            <a:r>
              <a:rPr lang="fr-FR" dirty="0" err="1"/>
              <a:t>provendérée</a:t>
            </a:r>
            <a:r>
              <a:rPr lang="fr-FR" dirty="0"/>
              <a:t>), à l’impôt ou à la rétribution terres (la </a:t>
            </a:r>
            <a:r>
              <a:rPr lang="fr-FR" dirty="0" err="1"/>
              <a:t>pougeoisiée,Ia</a:t>
            </a:r>
            <a:r>
              <a:rPr lang="fr-FR" dirty="0"/>
              <a:t> </a:t>
            </a:r>
            <a:r>
              <a:rPr lang="fr-FR" dirty="0" err="1"/>
              <a:t>solede</a:t>
            </a:r>
            <a:r>
              <a:rPr lang="fr-FR" dirty="0"/>
              <a:t>).</a:t>
            </a:r>
          </a:p>
          <a:p>
            <a:r>
              <a:rPr lang="fr-FR" dirty="0"/>
              <a:t> </a:t>
            </a:r>
          </a:p>
          <a:p>
            <a:r>
              <a:rPr lang="fr-FR" dirty="0"/>
              <a:t> </a:t>
            </a:r>
          </a:p>
          <a:p>
            <a:r>
              <a:rPr lang="fr-FR" dirty="0"/>
              <a:t>1.3.1 : attribut de pouvoir p 23 </a:t>
            </a:r>
          </a:p>
          <a:p>
            <a:r>
              <a:rPr lang="fr-FR" dirty="0"/>
              <a:t> </a:t>
            </a:r>
          </a:p>
          <a:p>
            <a:r>
              <a:rPr lang="fr-FR" dirty="0"/>
              <a:t>Le souverain se doit d’avoir la parfaite maitrise des droits métrologiques</a:t>
            </a:r>
          </a:p>
          <a:p>
            <a:r>
              <a:rPr lang="fr-FR" dirty="0"/>
              <a:t> </a:t>
            </a:r>
          </a:p>
          <a:p>
            <a:r>
              <a:rPr lang="fr-FR" dirty="0"/>
              <a:t>La première grande organisation des poids et mesures date de Charlemagne,  qui demande aux </a:t>
            </a:r>
            <a:r>
              <a:rPr lang="fr-FR" i="1" dirty="0"/>
              <a:t>missi</a:t>
            </a:r>
            <a:endParaRPr lang="fr-FR" dirty="0"/>
          </a:p>
          <a:p>
            <a:r>
              <a:rPr lang="fr-FR" dirty="0"/>
              <a:t>Dominici de vérifier les mesures et crée l’institution du Roi des merciers qui durera jusqu’en 1597</a:t>
            </a:r>
          </a:p>
          <a:p>
            <a:r>
              <a:rPr lang="fr-FR" dirty="0"/>
              <a:t> </a:t>
            </a:r>
          </a:p>
          <a:p>
            <a:r>
              <a:rPr lang="fr-FR" dirty="0"/>
              <a:t>Le pouvoir métrologique des seigneurs est pris en charge par les mesureurs qui s’installent sur les marchés</a:t>
            </a:r>
          </a:p>
          <a:p>
            <a:r>
              <a:rPr lang="fr-FR" dirty="0"/>
              <a:t> </a:t>
            </a:r>
          </a:p>
          <a:p>
            <a:r>
              <a:rPr lang="fr-FR" dirty="0"/>
              <a:t>Henri II veut que tous, princes, </a:t>
            </a:r>
            <a:r>
              <a:rPr lang="fr-FR" dirty="0" err="1"/>
              <a:t>prelats</a:t>
            </a:r>
            <a:r>
              <a:rPr lang="fr-FR" dirty="0"/>
              <a:t>, ducs marquis, comtes, vicomtes, barons , </a:t>
            </a:r>
            <a:r>
              <a:rPr lang="fr-FR" dirty="0" err="1"/>
              <a:t>chastellains</a:t>
            </a:r>
            <a:r>
              <a:rPr lang="fr-FR" dirty="0"/>
              <a:t> et ayans </a:t>
            </a:r>
            <a:r>
              <a:rPr lang="fr-FR" dirty="0" err="1"/>
              <a:t>droict</a:t>
            </a:r>
            <a:r>
              <a:rPr lang="fr-FR" dirty="0"/>
              <a:t> de poids et mesure soir de bleds ou autres grains, vin, sel, huile et autres marchandises </a:t>
            </a:r>
            <a:r>
              <a:rPr lang="fr-FR" dirty="0" err="1"/>
              <a:t>reduisent</a:t>
            </a:r>
            <a:r>
              <a:rPr lang="fr-FR" dirty="0"/>
              <a:t> (en </a:t>
            </a:r>
            <a:r>
              <a:rPr lang="fr-FR" dirty="0" err="1"/>
              <a:t>adioustant</a:t>
            </a:r>
            <a:r>
              <a:rPr lang="fr-FR" dirty="0"/>
              <a:t> ou diminuant) à un seul poids et mesure qui seront dits, nommez et </a:t>
            </a:r>
            <a:r>
              <a:rPr lang="fr-FR" dirty="0" err="1"/>
              <a:t>appellez</a:t>
            </a:r>
            <a:r>
              <a:rPr lang="fr-FR" dirty="0"/>
              <a:t> par tout </a:t>
            </a:r>
            <a:r>
              <a:rPr lang="fr-FR" dirty="0" err="1"/>
              <a:t>nostredit</a:t>
            </a:r>
            <a:r>
              <a:rPr lang="fr-FR" dirty="0"/>
              <a:t> Royaume et pays de notre </a:t>
            </a:r>
            <a:r>
              <a:rPr lang="fr-FR" dirty="0" err="1"/>
              <a:t>obeyssance</a:t>
            </a:r>
            <a:r>
              <a:rPr lang="fr-FR" dirty="0"/>
              <a:t>, le poids et mesure du Roi (ordonnance du 29 mai 1557)</a:t>
            </a:r>
          </a:p>
          <a:p>
            <a:r>
              <a:rPr lang="fr-FR" b="1" dirty="0"/>
              <a:t> </a:t>
            </a:r>
            <a:endParaRPr lang="fr-FR" dirty="0"/>
          </a:p>
          <a:p>
            <a:r>
              <a:rPr lang="fr-FR" b="1" dirty="0"/>
              <a:t>1.4 : la création du système métrique p 24</a:t>
            </a:r>
            <a:endParaRPr lang="fr-FR" dirty="0"/>
          </a:p>
          <a:p>
            <a:r>
              <a:rPr lang="fr-FR" dirty="0"/>
              <a:t>1.4.1 la mesure de la méridienne </a:t>
            </a:r>
          </a:p>
          <a:p>
            <a:r>
              <a:rPr lang="fr-FR" dirty="0"/>
              <a:t>Assurer l’universalité et l’immuabilité des poids et mesures, trouver un référent naturel aux unités de longueur : idée, qui a progressivement vue le jour, de les déterminer à partir d’un degré de méridien terrestre</a:t>
            </a:r>
          </a:p>
          <a:p>
            <a:r>
              <a:rPr lang="fr-FR" dirty="0"/>
              <a:t>Idée qui a pris naissance en Inde ou en Chine : mathématicien chinois Liu </a:t>
            </a:r>
            <a:r>
              <a:rPr lang="fr-FR" dirty="0" err="1"/>
              <a:t>Chhuo</a:t>
            </a:r>
            <a:r>
              <a:rPr lang="fr-FR" dirty="0"/>
              <a:t> qui le premier y pensa vers la fin du VIe siècle qu’il fallait fixer la valeur du Li à partir de la longueur du méridien. Un astronome </a:t>
            </a:r>
            <a:r>
              <a:rPr lang="fr-FR" dirty="0" err="1"/>
              <a:t>Yixing</a:t>
            </a:r>
            <a:r>
              <a:rPr lang="fr-FR" dirty="0"/>
              <a:t> organisa la première mesure de 723 à 726 ; au début du XVIIIème siècle le belge Antoine Thomas, directeur du bureau d’astronomie chinois et l’empereur Kangxi décidèrent de procéder à une nouvelle détermination d’un degré de méridien et de définir la mesure officielle chinoise, le li en référence à la longueur du méridien</a:t>
            </a:r>
          </a:p>
          <a:p>
            <a:r>
              <a:rPr lang="fr-FR" dirty="0"/>
              <a:t>La mesure commença en 1702, 90 ans avant celle de Méchain et Delambre. (1792 à 1798)</a:t>
            </a:r>
          </a:p>
          <a:p>
            <a:r>
              <a:rPr lang="fr-FR" dirty="0"/>
              <a:t> </a:t>
            </a:r>
          </a:p>
          <a:p>
            <a:r>
              <a:rPr lang="fr-FR" dirty="0"/>
              <a:t>France : idée d’adopter un référent naturel clairement énoncée par Picard dès 1669. Il voulait disait-il que la longueur de la toise fut rattachée à un original, lequel étant tirée de la nature même doit être invariable et universel. (…) E n 1669, l’Académie des Sciences chargea Picard de mesurer un arc de méridien</a:t>
            </a:r>
            <a:r>
              <a:rPr lang="fr-FR" dirty="0" smtClean="0"/>
              <a:t>.</a:t>
            </a:r>
          </a:p>
          <a:p>
            <a:r>
              <a:rPr lang="fr-FR" dirty="0"/>
              <a:t>.4.5 Ruptures et glissements épistémologiques</a:t>
            </a:r>
          </a:p>
          <a:p>
            <a:r>
              <a:rPr lang="fr-FR" dirty="0"/>
              <a:t>Il fallut moins de dix ans à </a:t>
            </a:r>
            <a:r>
              <a:rPr lang="fr-FR" dirty="0" err="1"/>
              <a:t>Ia</a:t>
            </a:r>
            <a:r>
              <a:rPr lang="fr-FR" dirty="0"/>
              <a:t> Convention thermidorienne pour mettre en place de  nouvelles institutions scientifiques. En aout 1793, elle supprima l'Académie des sciences et transforma </a:t>
            </a:r>
            <a:r>
              <a:rPr lang="fr-FR" dirty="0" err="1"/>
              <a:t>Ie</a:t>
            </a:r>
            <a:r>
              <a:rPr lang="fr-FR" dirty="0"/>
              <a:t> Jardin du Roi en Muséum d'histoire naturelle (décret du 10 juin 1973), créa </a:t>
            </a:r>
            <a:r>
              <a:rPr lang="fr-FR" dirty="0" err="1"/>
              <a:t>I'Ecole</a:t>
            </a:r>
            <a:r>
              <a:rPr lang="fr-FR" dirty="0"/>
              <a:t> polytechnique (28 septembre 1794) et plaça </a:t>
            </a:r>
            <a:r>
              <a:rPr lang="fr-FR" dirty="0" err="1"/>
              <a:t>I'Observatoire</a:t>
            </a:r>
            <a:r>
              <a:rPr lang="fr-FR" dirty="0"/>
              <a:t> de Paris sous la responsabilité du Bureau des Longitudes. Le 25 octobre 1795 fut créé l'Institut National. La révolution marquait l’avènement d'une ère nouvelle et </a:t>
            </a:r>
            <a:r>
              <a:rPr lang="fr-FR" dirty="0" err="1"/>
              <a:t>Ia</a:t>
            </a:r>
            <a:r>
              <a:rPr lang="fr-FR" dirty="0"/>
              <a:t> création de </a:t>
            </a:r>
            <a:r>
              <a:rPr lang="fr-FR" dirty="0" err="1"/>
              <a:t>Ia</a:t>
            </a:r>
            <a:r>
              <a:rPr lang="fr-FR" dirty="0"/>
              <a:t> communauté scientifique, qui se constitua à partir de 1800, organisée sur des valeurs de solidarité et dans un esprit culturel issu des Lumières et de l'Encyclopédie. Pour asseoir son pouvoir, </a:t>
            </a:r>
            <a:r>
              <a:rPr lang="fr-FR" dirty="0" err="1"/>
              <a:t>Ia</a:t>
            </a:r>
            <a:r>
              <a:rPr lang="fr-FR" dirty="0"/>
              <a:t> nouvelle communauté réglementa les poids et mesures et prit le contrôle de I ‘éducation. En matière de métrologie, </a:t>
            </a:r>
            <a:r>
              <a:rPr lang="fr-FR" dirty="0" err="1"/>
              <a:t>Ia</a:t>
            </a:r>
            <a:r>
              <a:rPr lang="fr-FR" dirty="0"/>
              <a:t> création du système métrique impliqua une </a:t>
            </a:r>
            <a:r>
              <a:rPr lang="fr-FR" dirty="0" err="1"/>
              <a:t>sériede</a:t>
            </a:r>
            <a:r>
              <a:rPr lang="fr-FR" dirty="0"/>
              <a:t> discontinuités et de ruptures qui allait affecter l’ensemble des poids et mesures jusqu'au nom même des unités. La première rupture est évidemment politique. L'effondrement du système féodal créa un vide autour des droits métrologiques qui étaient autrefois </a:t>
            </a:r>
            <a:r>
              <a:rPr lang="fr-FR" dirty="0" err="1"/>
              <a:t>I'apanage</a:t>
            </a:r>
            <a:r>
              <a:rPr lang="fr-FR" dirty="0"/>
              <a:t> du pouvoir seigneurial. On assista alors à </a:t>
            </a:r>
            <a:r>
              <a:rPr lang="fr-FR" dirty="0" err="1"/>
              <a:t>I’appropriation</a:t>
            </a:r>
            <a:r>
              <a:rPr lang="fr-FR" dirty="0"/>
              <a:t> du pouvoir métrologique par </a:t>
            </a:r>
            <a:r>
              <a:rPr lang="fr-FR" dirty="0" err="1"/>
              <a:t>Ia</a:t>
            </a:r>
            <a:r>
              <a:rPr lang="fr-FR" dirty="0"/>
              <a:t> communauté scientifique. La création du système métrique </a:t>
            </a:r>
            <a:r>
              <a:rPr lang="fr-FR" i="1" dirty="0"/>
              <a:t>ex nihilo</a:t>
            </a:r>
            <a:r>
              <a:rPr lang="fr-FR" dirty="0"/>
              <a:t> (si ce n'est quelques suggestions de réorganisation proposées par Gabriel Mouton ou Simon Stevin) provoqua </a:t>
            </a:r>
            <a:r>
              <a:rPr lang="fr-FR" dirty="0" err="1"/>
              <a:t>Ia</a:t>
            </a:r>
            <a:r>
              <a:rPr lang="fr-FR" dirty="0"/>
              <a:t> disparition des mesures </a:t>
            </a:r>
            <a:r>
              <a:rPr lang="fr-FR" dirty="0" err="1"/>
              <a:t>prémétriques</a:t>
            </a:r>
            <a:r>
              <a:rPr lang="fr-FR" dirty="0"/>
              <a:t> et impliqua la mise en place d'une nouvelle organisation. On vit alors disparaître les mesureurs qui furent remplacés par 1es métrologistes. La rupture législative entraîna donc une rupture organique. La révolution imposa </a:t>
            </a:r>
            <a:r>
              <a:rPr lang="fr-FR" dirty="0" err="1"/>
              <a:t>Ia</a:t>
            </a:r>
            <a:r>
              <a:rPr lang="fr-FR" dirty="0"/>
              <a:t> logique du nombre. La nouvelle nomenclature fut totalement soumise à la numération et à </a:t>
            </a:r>
            <a:r>
              <a:rPr lang="fr-FR" dirty="0" err="1"/>
              <a:t>Ia</a:t>
            </a:r>
            <a:r>
              <a:rPr lang="fr-FR" dirty="0"/>
              <a:t> décimalisation. Et on  sait que cette logique fut poussée à </a:t>
            </a:r>
            <a:r>
              <a:rPr lang="fr-FR" dirty="0" err="1"/>
              <a:t>I'extrême</a:t>
            </a:r>
            <a:r>
              <a:rPr lang="fr-FR" dirty="0"/>
              <a:t> lorsque </a:t>
            </a:r>
            <a:r>
              <a:rPr lang="fr-FR" dirty="0" err="1"/>
              <a:t>Ia</a:t>
            </a:r>
            <a:r>
              <a:rPr lang="fr-FR" dirty="0"/>
              <a:t> loi imposa l'usage de l’heure décimale. On ne chercha pas à adapter l'ancien système métrologique du pied divisé en douze pouces, qui était utilisé dans toute l'Europe et qui venait de L’ancien système romain, on créa de toutes pièces, artificiellement, un nouveau système valable à tous les peuples et pour tous les temps dont </a:t>
            </a:r>
            <a:r>
              <a:rPr lang="fr-FR" dirty="0" err="1"/>
              <a:t>Ies</a:t>
            </a:r>
            <a:r>
              <a:rPr lang="fr-FR" dirty="0"/>
              <a:t> pierres édificatrices reposaient sur des éléments universels et immuables, comme la longueur du méridien terrestre.</a:t>
            </a:r>
          </a:p>
          <a:p>
            <a:r>
              <a:rPr lang="fr-FR" dirty="0"/>
              <a:t> </a:t>
            </a:r>
          </a:p>
          <a:p>
            <a:r>
              <a:rPr lang="fr-FR" dirty="0"/>
              <a:t>Dans les noms d'unités, </a:t>
            </a:r>
            <a:r>
              <a:rPr lang="fr-FR" dirty="0" err="1"/>
              <a:t>Ia</a:t>
            </a:r>
            <a:r>
              <a:rPr lang="fr-FR" dirty="0"/>
              <a:t> rupture linguistique était totale. Les unités d'origine dialectale, comme la rasière, la gaule, l'acre, </a:t>
            </a:r>
            <a:r>
              <a:rPr lang="fr-FR" dirty="0" err="1"/>
              <a:t>ctc</a:t>
            </a:r>
            <a:r>
              <a:rPr lang="fr-FR" dirty="0"/>
              <a:t>., furent éliminées. On apprenait </a:t>
            </a:r>
            <a:r>
              <a:rPr lang="fr-FR" dirty="0" err="1"/>
              <a:t>Ia</a:t>
            </a:r>
            <a:r>
              <a:rPr lang="fr-FR" dirty="0"/>
              <a:t> nouvelle logique des poids et mesures qu'exprimait l'ordre </a:t>
            </a:r>
            <a:r>
              <a:rPr lang="fr-FR" dirty="0" err="1"/>
              <a:t>préfixiel</a:t>
            </a:r>
            <a:r>
              <a:rPr lang="fr-FR" dirty="0"/>
              <a:t> (milli, </a:t>
            </a:r>
            <a:r>
              <a:rPr lang="fr-FR" dirty="0" err="1"/>
              <a:t>centi</a:t>
            </a:r>
            <a:r>
              <a:rPr lang="fr-FR" dirty="0"/>
              <a:t>, déci, etc.). Mais </a:t>
            </a:r>
            <a:r>
              <a:rPr lang="fr-FR" dirty="0" err="1"/>
              <a:t>Ie</a:t>
            </a:r>
            <a:r>
              <a:rPr lang="fr-FR" dirty="0"/>
              <a:t> symbole </a:t>
            </a:r>
            <a:r>
              <a:rPr lang="fr-FR" dirty="0" err="1"/>
              <a:t>Ie</a:t>
            </a:r>
            <a:r>
              <a:rPr lang="fr-FR" dirty="0"/>
              <a:t> plus fort de </a:t>
            </a:r>
            <a:r>
              <a:rPr lang="fr-FR" dirty="0" err="1"/>
              <a:t>Ia</a:t>
            </a:r>
            <a:r>
              <a:rPr lang="fr-FR" dirty="0"/>
              <a:t> mainmise des scientifiques sur les poids et mesures est que, pour la première fois dans </a:t>
            </a:r>
            <a:r>
              <a:rPr lang="fr-FR" dirty="0" err="1"/>
              <a:t>I'histoire</a:t>
            </a:r>
            <a:r>
              <a:rPr lang="fr-FR" dirty="0"/>
              <a:t>, les nouvelles unités prennent le nom d'illustres savants (L'ampère, le watt, etc.). C'est un glissement rhétorique des métonymies traditionnelles qui se déplacent après </a:t>
            </a:r>
            <a:r>
              <a:rPr lang="fr-FR" dirty="0" err="1"/>
              <a:t>Ia</a:t>
            </a:r>
            <a:r>
              <a:rPr lang="fr-FR" dirty="0"/>
              <a:t> révolution sur les noms propres. On assiste à </a:t>
            </a:r>
            <a:r>
              <a:rPr lang="fr-FR" dirty="0" err="1"/>
              <a:t>Ia</a:t>
            </a:r>
            <a:r>
              <a:rPr lang="fr-FR" dirty="0"/>
              <a:t> création d'un véritable "panthéon métrologique". Si certaines unités sont tombées en désuétude, comme le degré Réaumur ou le </a:t>
            </a:r>
            <a:r>
              <a:rPr lang="fr-FR" dirty="0" err="1"/>
              <a:t>Suedberg</a:t>
            </a:r>
            <a:r>
              <a:rPr lang="fr-FR" dirty="0"/>
              <a:t>, </a:t>
            </a:r>
            <a:r>
              <a:rPr lang="fr-FR" dirty="0" err="1"/>
              <a:t>Ies</a:t>
            </a:r>
            <a:r>
              <a:rPr lang="fr-FR" dirty="0"/>
              <a:t> noms proposés en remplacement du kilogramme (Borda, D'Alembert, Einstein, Galileo, </a:t>
            </a:r>
            <a:r>
              <a:rPr lang="fr-FR" dirty="0" err="1"/>
              <a:t>Giorgi,Képler</a:t>
            </a:r>
            <a:r>
              <a:rPr lang="fr-FR" dirty="0"/>
              <a:t>) montrent que cette façon de nommer les unités est bien vivante. Et il ne s'agit pas seulement des unités de poids et mesures, puisque </a:t>
            </a:r>
            <a:r>
              <a:rPr lang="fr-FR" dirty="0" err="1"/>
              <a:t>Ies</a:t>
            </a:r>
            <a:r>
              <a:rPr lang="fr-FR" dirty="0"/>
              <a:t> constantes physiques reçoivent elles aussi les noms de scientifiques célèbres (Avogadro, Bohr, Boltzmann, Compton, Faraday, Planck, Rydberg, etc.).</a:t>
            </a:r>
          </a:p>
          <a:p>
            <a:r>
              <a:rPr lang="fr-FR" dirty="0"/>
              <a:t>Au plan sémantique, la spécificité des mesures selon </a:t>
            </a:r>
            <a:r>
              <a:rPr lang="fr-FR" dirty="0" err="1"/>
              <a:t>Ia</a:t>
            </a:r>
            <a:r>
              <a:rPr lang="fr-FR" dirty="0"/>
              <a:t> nature de </a:t>
            </a:r>
            <a:r>
              <a:rPr lang="fr-FR" dirty="0" err="1"/>
              <a:t>I'objet</a:t>
            </a:r>
            <a:r>
              <a:rPr lang="fr-FR" dirty="0"/>
              <a:t> mesuré disparaît. Car si autrefois, on mesurait la laine différemment des draps de coton, </a:t>
            </a:r>
            <a:r>
              <a:rPr lang="fr-FR" dirty="0" err="1"/>
              <a:t>Ie</a:t>
            </a:r>
            <a:r>
              <a:rPr lang="fr-FR" dirty="0"/>
              <a:t> charbon différemment du sel ou de </a:t>
            </a:r>
            <a:r>
              <a:rPr lang="fr-FR" dirty="0" err="1"/>
              <a:t>I'avoine</a:t>
            </a:r>
            <a:r>
              <a:rPr lang="fr-FR" dirty="0"/>
              <a:t>, il en va autrement après ,la révolution qui cherche à imposer une correspondance biunivoque entre une grandeur physique et une unité de mesure) qui n'est pas toujours compatible ,avec </a:t>
            </a:r>
            <a:r>
              <a:rPr lang="fr-FR" dirty="0" err="1"/>
              <a:t>Ia</a:t>
            </a:r>
            <a:r>
              <a:rPr lang="fr-FR" dirty="0"/>
              <a:t> vie quotidienne (le stère, le carat pour le poids des métaux précieux, </a:t>
            </a:r>
            <a:r>
              <a:rPr lang="fr-FR" dirty="0" err="1"/>
              <a:t>Ie</a:t>
            </a:r>
            <a:r>
              <a:rPr lang="fr-FR" dirty="0"/>
              <a:t> litre, sont des exemples encore d'actualité). Les catégories de mesures sont réorganisées, ce qui entraînera la disparition des mesures itinéraires, des mesures de bois et </a:t>
            </a:r>
            <a:r>
              <a:rPr lang="fr-FR" dirty="0" err="1"/>
              <a:t>Ie</a:t>
            </a:r>
            <a:r>
              <a:rPr lang="fr-FR" dirty="0"/>
              <a:t> remplacement des mesures de capacité par les mesures de volume.</a:t>
            </a:r>
          </a:p>
          <a:p>
            <a:r>
              <a:rPr lang="fr-FR" dirty="0"/>
              <a:t>La référence des unités de mesures au corps humain (le pied, l'empan, la coudée, etc.) est remplacée par un fragment de méridien. Les niveaux de figuration sont totalement réorganisés. La figure de </a:t>
            </a:r>
            <a:r>
              <a:rPr lang="fr-FR" dirty="0" err="1"/>
              <a:t>I'homme</a:t>
            </a:r>
            <a:r>
              <a:rPr lang="fr-FR" dirty="0"/>
              <a:t> disparaît du centre des poids et mesures.</a:t>
            </a:r>
          </a:p>
          <a:p>
            <a:r>
              <a:rPr lang="fr-FR" dirty="0"/>
              <a:t>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36</a:t>
            </a:fld>
            <a:endParaRPr lang="fr-FR"/>
          </a:p>
        </p:txBody>
      </p:sp>
    </p:spTree>
    <p:extLst>
      <p:ext uri="{BB962C8B-B14F-4D97-AF65-F5344CB8AC3E}">
        <p14:creationId xmlns:p14="http://schemas.microsoft.com/office/powerpoint/2010/main" val="1629962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t>Il faut modifier l’état de connaissance de l’élève</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37</a:t>
            </a:fld>
            <a:endParaRPr lang="fr-FR"/>
          </a:p>
        </p:txBody>
      </p:sp>
    </p:spTree>
    <p:extLst>
      <p:ext uri="{BB962C8B-B14F-4D97-AF65-F5344CB8AC3E}">
        <p14:creationId xmlns:p14="http://schemas.microsoft.com/office/powerpoint/2010/main" val="1898483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t>Il faut modifier l’état de connaissance de l’élève</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38</a:t>
            </a:fld>
            <a:endParaRPr lang="fr-FR"/>
          </a:p>
        </p:txBody>
      </p:sp>
    </p:spTree>
    <p:extLst>
      <p:ext uri="{BB962C8B-B14F-4D97-AF65-F5344CB8AC3E}">
        <p14:creationId xmlns:p14="http://schemas.microsoft.com/office/powerpoint/2010/main" val="3484017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t>Il faut modifier l’état de connaissance de l’élève</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39</a:t>
            </a:fld>
            <a:endParaRPr lang="fr-FR"/>
          </a:p>
        </p:txBody>
      </p:sp>
    </p:spTree>
    <p:extLst>
      <p:ext uri="{BB962C8B-B14F-4D97-AF65-F5344CB8AC3E}">
        <p14:creationId xmlns:p14="http://schemas.microsoft.com/office/powerpoint/2010/main" val="353409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4</a:t>
            </a:fld>
            <a:endParaRPr lang="fr-FR"/>
          </a:p>
        </p:txBody>
      </p:sp>
    </p:spTree>
    <p:extLst>
      <p:ext uri="{BB962C8B-B14F-4D97-AF65-F5344CB8AC3E}">
        <p14:creationId xmlns:p14="http://schemas.microsoft.com/office/powerpoint/2010/main" val="1891752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40</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5</a:t>
            </a:fld>
            <a:endParaRPr lang="fr-FR"/>
          </a:p>
        </p:txBody>
      </p:sp>
    </p:spTree>
    <p:extLst>
      <p:ext uri="{BB962C8B-B14F-4D97-AF65-F5344CB8AC3E}">
        <p14:creationId xmlns:p14="http://schemas.microsoft.com/office/powerpoint/2010/main" val="166732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6</a:t>
            </a:fld>
            <a:endParaRPr lang="fr-FR"/>
          </a:p>
        </p:txBody>
      </p:sp>
    </p:spTree>
    <p:extLst>
      <p:ext uri="{BB962C8B-B14F-4D97-AF65-F5344CB8AC3E}">
        <p14:creationId xmlns:p14="http://schemas.microsoft.com/office/powerpoint/2010/main" val="338588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7</a:t>
            </a:fld>
            <a:endParaRPr lang="fr-FR"/>
          </a:p>
        </p:txBody>
      </p:sp>
    </p:spTree>
    <p:extLst>
      <p:ext uri="{BB962C8B-B14F-4D97-AF65-F5344CB8AC3E}">
        <p14:creationId xmlns:p14="http://schemas.microsoft.com/office/powerpoint/2010/main" val="424267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8</a:t>
            </a:fld>
            <a:endParaRPr lang="fr-FR"/>
          </a:p>
        </p:txBody>
      </p:sp>
    </p:spTree>
    <p:extLst>
      <p:ext uri="{BB962C8B-B14F-4D97-AF65-F5344CB8AC3E}">
        <p14:creationId xmlns:p14="http://schemas.microsoft.com/office/powerpoint/2010/main" val="3689610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olidFill>
                  <a:srgbClr val="0070C0"/>
                </a:solidFill>
              </a:rPr>
              <a:t>(métrologie, définition Larousse </a:t>
            </a:r>
            <a:r>
              <a:rPr lang="fr-FR" u="sng" dirty="0">
                <a:solidFill>
                  <a:srgbClr val="0070C0"/>
                </a:solidFill>
                <a:hlinkClick r:id="rId3"/>
              </a:rPr>
              <a:t>https://www.larousse.fr/dictionnaires/francais/mesure/50791</a:t>
            </a:r>
            <a:endParaRPr lang="fr-FR" u="sng" dirty="0">
              <a:solidFill>
                <a:srgbClr val="0070C0"/>
              </a:solidFill>
            </a:endParaRPr>
          </a:p>
          <a:p>
            <a:endParaRPr lang="fr-FR" dirty="0"/>
          </a:p>
        </p:txBody>
      </p:sp>
      <p:sp>
        <p:nvSpPr>
          <p:cNvPr id="4" name="Espace réservé du numéro de diapositive 3"/>
          <p:cNvSpPr>
            <a:spLocks noGrp="1"/>
          </p:cNvSpPr>
          <p:nvPr>
            <p:ph type="sldNum" sz="quarter" idx="10"/>
          </p:nvPr>
        </p:nvSpPr>
        <p:spPr/>
        <p:txBody>
          <a:bodyPr/>
          <a:lstStyle/>
          <a:p>
            <a:fld id="{F1E2D20A-658D-40A5-A4E9-4FE206CFDEF1}" type="slidenum">
              <a:rPr lang="fr-FR" smtClean="0"/>
              <a:pPr/>
              <a:t>9</a:t>
            </a:fld>
            <a:endParaRPr lang="fr-FR"/>
          </a:p>
        </p:txBody>
      </p:sp>
    </p:spTree>
    <p:extLst>
      <p:ext uri="{BB962C8B-B14F-4D97-AF65-F5344CB8AC3E}">
        <p14:creationId xmlns:p14="http://schemas.microsoft.com/office/powerpoint/2010/main" val="169486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5080113-4928-4942-8EEF-38AA5A43F676}"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BE8372C-996A-4356-B139-B4230B3DBC1E}"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6821B5-347E-440B-91EC-F7E95F930DC9}"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BE8372C-996A-4356-B139-B4230B3DBC1E}"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E97B0AE-E853-400E-9130-0F382D011B18}"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BE8372C-996A-4356-B139-B4230B3DBC1E}"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89018EF6-EEBD-4650-A6AF-CFEE240A822A}"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C947A1D-4CC5-4103-9EE2-9415CD92A309}"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E643CAB2-77F4-4347-ABB5-932604D1D5B6}"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3E7BA03-56ED-4F77-B56E-6B0FB4044CC1}" type="datetime1">
              <a:rPr lang="fr-FR" smtClean="0"/>
              <a:pPr/>
              <a:t>04/04/2022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D8E30D6-59A5-4D7B-9FD5-E882D099A743}" type="datetime1">
              <a:rPr lang="fr-FR" smtClean="0"/>
              <a:pPr/>
              <a:t>04/04/2022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5C41E0F3-05C8-44D5-A1DA-B5D7B5778F48}" type="datetime1">
              <a:rPr lang="fr-FR" smtClean="0"/>
              <a:pPr/>
              <a:t>04/04/2022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591CA8E-9731-4191-889B-BFC7FB232E9C}" type="datetime1">
              <a:rPr lang="fr-FR" smtClean="0"/>
              <a:pPr/>
              <a:t>04/04/2022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607FA80-F8FB-4F43-A2F8-AEAB07C40B0C}" type="datetime1">
              <a:rPr lang="fr-FR" smtClean="0"/>
              <a:pPr/>
              <a:t>04/04/2022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0FF0C40-9DFB-4A3D-8B02-1C8988E99476}"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BE8372C-996A-4356-B139-B4230B3DBC1E}"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E097E88-E2AB-413F-BF8E-14A905F7F944}" type="datetime1">
              <a:rPr lang="fr-FR" smtClean="0"/>
              <a:pPr/>
              <a:t>04/04/2022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1CA0610-DD70-4BC7-B447-0BFF8A706296}"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F3B6BFA-AC66-49C6-A7C4-0553B7DC0C18}"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DD611A71-FE2A-4DC2-9C11-BCD711F623B3}" type="datetime1">
              <a:rPr lang="fr-FR" smtClean="0"/>
              <a:pPr/>
              <a:t>04/04/2022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ectangle à coins arrondis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ous-titr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p:txBody>
          <a:bodyPr/>
          <a:lstStyle/>
          <a:p>
            <a:fld id="{89018EF6-EEBD-4650-A6AF-CFEE240A822A}" type="datetime1">
              <a:rPr lang="fr-FR" smtClean="0"/>
              <a:pPr/>
              <a:t>04/04/2022</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lIns="0" tIns="0" rIns="0" bIns="0">
            <a:noAutofit/>
          </a:bodyPr>
          <a:lstStyle>
            <a:lvl1pPr>
              <a:defRPr sz="1400">
                <a:solidFill>
                  <a:srgbClr val="FFFFFF"/>
                </a:solidFill>
              </a:defRPr>
            </a:lvl1pPr>
          </a:lstStyle>
          <a:p>
            <a:fld id="{091D744E-BBFB-4BD3-AAF3-FEADE0E08924}" type="slidenum">
              <a:rPr lang="fr-FR" smtClean="0"/>
              <a:pPr/>
              <a:t>‹N°›</a:t>
            </a:fld>
            <a:endParaRPr lang="fr-F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4" name="Espace réservé de la date 3"/>
          <p:cNvSpPr>
            <a:spLocks noGrp="1"/>
          </p:cNvSpPr>
          <p:nvPr>
            <p:ph type="dt" sz="half" idx="10"/>
          </p:nvPr>
        </p:nvSpPr>
        <p:spPr/>
        <p:txBody>
          <a:bodyPr/>
          <a:lstStyle/>
          <a:p>
            <a:fld id="{DC947A1D-4CC5-4103-9EE2-9415CD92A309}"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1D744E-BBFB-4BD3-AAF3-FEADE0E08924}" type="slidenum">
              <a:rPr lang="fr-FR" smtClean="0"/>
              <a:pPr/>
              <a:t>‹N°›</a:t>
            </a:fld>
            <a:endParaRPr lang="fr-FR"/>
          </a:p>
        </p:txBody>
      </p:sp>
      <p:sp>
        <p:nvSpPr>
          <p:cNvPr id="8" name="Espace réservé du contenu 7"/>
          <p:cNvSpPr>
            <a:spLocks noGrp="1"/>
          </p:cNvSpPr>
          <p:nvPr>
            <p:ph sz="quarter" idx="1"/>
          </p:nvPr>
        </p:nvSpPr>
        <p:spPr>
          <a:xfrm>
            <a:off x="914400" y="1447800"/>
            <a:ext cx="7772400" cy="45720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ectangle à coins arrondis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E643CAB2-77F4-4347-ABB5-932604D1D5B6}" type="datetime1">
              <a:rPr lang="fr-FR" smtClean="0"/>
              <a:pPr/>
              <a:t>04/04/2022</a:t>
            </a:fld>
            <a:endParaRPr lang="fr-FR"/>
          </a:p>
        </p:txBody>
      </p:sp>
      <p:sp>
        <p:nvSpPr>
          <p:cNvPr id="5" name="Espace réservé du pied de page 4"/>
          <p:cNvSpPr>
            <a:spLocks noGrp="1"/>
          </p:cNvSpPr>
          <p:nvPr>
            <p:ph type="ftr" sz="quarter" idx="11"/>
          </p:nvPr>
        </p:nvSpPr>
        <p:spPr>
          <a:xfrm>
            <a:off x="800100" y="6172200"/>
            <a:ext cx="4000500" cy="457200"/>
          </a:xfrm>
        </p:spPr>
        <p:txBody>
          <a:bodyPr/>
          <a:lstStyle/>
          <a:p>
            <a:endParaRPr lang="fr-F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146304" y="6208776"/>
            <a:ext cx="457200" cy="457200"/>
          </a:xfrm>
        </p:spPr>
        <p:txBody>
          <a:bodyPr/>
          <a:lstStyle/>
          <a:p>
            <a:fld id="{091D744E-BBFB-4BD3-AAF3-FEADE0E08924}"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63E7BA03-56ED-4F77-B56E-6B0FB4044CC1}" type="datetime1">
              <a:rPr lang="fr-FR" smtClean="0"/>
              <a:pPr/>
              <a:t>04/04/2022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91D744E-BBFB-4BD3-AAF3-FEADE0E08924}" type="slidenum">
              <a:rPr lang="fr-FR" smtClean="0"/>
              <a:pPr/>
              <a:t>‹N°›</a:t>
            </a:fld>
            <a:endParaRPr lang="fr-FR"/>
          </a:p>
        </p:txBody>
      </p:sp>
      <p:sp>
        <p:nvSpPr>
          <p:cNvPr id="9" name="Espace réservé du contenu 8"/>
          <p:cNvSpPr>
            <a:spLocks noGrp="1"/>
          </p:cNvSpPr>
          <p:nvPr>
            <p:ph sz="quarter" idx="1"/>
          </p:nvPr>
        </p:nvSpPr>
        <p:spPr>
          <a:xfrm>
            <a:off x="914400" y="1447800"/>
            <a:ext cx="3749040" cy="45720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933950" y="1447800"/>
            <a:ext cx="3749040" cy="45720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914400" y="273050"/>
            <a:ext cx="7772400" cy="1143000"/>
          </a:xfrm>
        </p:spPr>
        <p:txBody>
          <a:bodyPr anchor="b" anchorCtr="0"/>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7" name="Espace réservé de la date 6"/>
          <p:cNvSpPr>
            <a:spLocks noGrp="1"/>
          </p:cNvSpPr>
          <p:nvPr>
            <p:ph type="dt" sz="half" idx="10"/>
          </p:nvPr>
        </p:nvSpPr>
        <p:spPr/>
        <p:txBody>
          <a:bodyPr/>
          <a:lstStyle/>
          <a:p>
            <a:fld id="{3D8E30D6-59A5-4D7B-9FD5-E882D099A743}" type="datetime1">
              <a:rPr lang="fr-FR" smtClean="0"/>
              <a:pPr/>
              <a:t>04/04/2022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91D744E-BBFB-4BD3-AAF3-FEADE0E08924}" type="slidenum">
              <a:rPr lang="fr-FR" smtClean="0"/>
              <a:pPr/>
              <a:t>‹N°›</a:t>
            </a:fld>
            <a:endParaRPr lang="fr-FR"/>
          </a:p>
        </p:txBody>
      </p:sp>
      <p:sp>
        <p:nvSpPr>
          <p:cNvPr id="11" name="Espace réservé du contenu 10"/>
          <p:cNvSpPr>
            <a:spLocks noGrp="1"/>
          </p:cNvSpPr>
          <p:nvPr>
            <p:ph sz="half" idx="2"/>
          </p:nvPr>
        </p:nvSpPr>
        <p:spPr>
          <a:xfrm>
            <a:off x="914400" y="2247900"/>
            <a:ext cx="3733800" cy="38862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4"/>
          </p:nvPr>
        </p:nvSpPr>
        <p:spPr>
          <a:xfrm>
            <a:off x="4953000" y="2247900"/>
            <a:ext cx="3733800" cy="38862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5C41E0F3-05C8-44D5-A1DA-B5D7B5778F48}" type="datetime1">
              <a:rPr lang="fr-FR" smtClean="0"/>
              <a:pPr/>
              <a:t>04/04/2022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0C79464-ED18-4A55-A96E-3AAFA6F1900C}"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BE8372C-996A-4356-B139-B4230B3DBC1E}" type="slidenum">
              <a:rPr lang="fr-FR" smtClean="0"/>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591CA8E-9731-4191-889B-BFC7FB232E9C}" type="datetime1">
              <a:rPr lang="fr-FR" smtClean="0"/>
              <a:pPr/>
              <a:t>04/04/2022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ectangle à coins arrondis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914400" y="273050"/>
            <a:ext cx="7772400" cy="1143000"/>
          </a:xfrm>
        </p:spPr>
        <p:txBody>
          <a:bodyPr anchor="b" anchorCtr="0"/>
          <a:lstStyle>
            <a:lvl1pPr algn="l">
              <a:buNone/>
              <a:defRPr sz="4000" b="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0607FA80-F8FB-4F43-A2F8-AEAB07C40B0C}" type="datetime1">
              <a:rPr lang="fr-FR" smtClean="0"/>
              <a:pPr/>
              <a:t>04/04/2022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91D744E-BBFB-4BD3-AAF3-FEADE0E08924}" type="slidenum">
              <a:rPr lang="fr-FR" smtClean="0"/>
              <a:pPr/>
              <a:t>‹N°›</a:t>
            </a:fld>
            <a:endParaRPr lang="fr-FR"/>
          </a:p>
        </p:txBody>
      </p:sp>
      <p:sp>
        <p:nvSpPr>
          <p:cNvPr id="11" name="Espace réservé du contenu 10"/>
          <p:cNvSpPr>
            <a:spLocks noGrp="1"/>
          </p:cNvSpPr>
          <p:nvPr>
            <p:ph sz="quarter" idx="1"/>
          </p:nvPr>
        </p:nvSpPr>
        <p:spPr>
          <a:xfrm>
            <a:off x="2971800" y="1600200"/>
            <a:ext cx="5715000" cy="44958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7E097E88-E2AB-413F-BF8E-14A905F7F944}" type="datetime1">
              <a:rPr lang="fr-FR" smtClean="0"/>
              <a:pPr/>
              <a:t>04/04/2022</a:t>
            </a:fld>
            <a:endParaRPr lang="fr-FR"/>
          </a:p>
        </p:txBody>
      </p:sp>
      <p:sp>
        <p:nvSpPr>
          <p:cNvPr id="6" name="Espace réservé du pied de page 5"/>
          <p:cNvSpPr>
            <a:spLocks noGrp="1"/>
          </p:cNvSpPr>
          <p:nvPr>
            <p:ph type="ftr" sz="quarter" idx="11"/>
          </p:nvPr>
        </p:nvSpPr>
        <p:spPr>
          <a:xfrm>
            <a:off x="914400" y="6172200"/>
            <a:ext cx="3886200" cy="457200"/>
          </a:xfrm>
        </p:spPr>
        <p:txBody>
          <a:bodyPr/>
          <a:lstStyle/>
          <a:p>
            <a:endParaRPr lang="fr-FR"/>
          </a:p>
        </p:txBody>
      </p:sp>
      <p:sp>
        <p:nvSpPr>
          <p:cNvPr id="7" name="Espace réservé du numéro de diapositive 6"/>
          <p:cNvSpPr>
            <a:spLocks noGrp="1"/>
          </p:cNvSpPr>
          <p:nvPr>
            <p:ph type="sldNum" sz="quarter" idx="12"/>
          </p:nvPr>
        </p:nvSpPr>
        <p:spPr>
          <a:xfrm>
            <a:off x="146304" y="6208776"/>
            <a:ext cx="457200" cy="457200"/>
          </a:xfrm>
        </p:spPr>
        <p:txBody>
          <a:bodyPr/>
          <a:lstStyle/>
          <a:p>
            <a:fld id="{091D744E-BBFB-4BD3-AAF3-FEADE0E08924}" type="slidenum">
              <a:rPr lang="fr-FR" smtClean="0"/>
              <a:pPr/>
              <a:t>‹N°›</a:t>
            </a:fld>
            <a:endParaRPr lang="fr-F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Espace réservé pour une image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fr-FR" smtClean="0"/>
              <a:t>Cliquez sur l'icône pour ajouter une image</a:t>
            </a:r>
            <a:endParaRPr kumimoji="0"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01CA0610-DD70-4BC7-B447-0BFF8A706296}"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1"/>
            <a:ext cx="201168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914400" y="274640"/>
            <a:ext cx="55626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1F3B6BFA-AC66-49C6-A7C4-0553B7DC0C18}" type="datetime1">
              <a:rPr lang="fr-FR" smtClean="0"/>
              <a:pPr/>
              <a:t>04/04/2022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1D744E-BBFB-4BD3-AAF3-FEADE0E08924}"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267404B-F43E-429B-9744-2856CDAB016F}" type="datetime1">
              <a:rPr lang="fr-FR" smtClean="0"/>
              <a:pPr/>
              <a:t>04/04/2022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BE8372C-996A-4356-B139-B4230B3DBC1E}"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F6A9616-7E97-4276-9253-A17BC93E0A0E}" type="datetime1">
              <a:rPr lang="fr-FR" smtClean="0"/>
              <a:pPr/>
              <a:t>04/04/2022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BE8372C-996A-4356-B139-B4230B3DBC1E}"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F56883A5-C2E2-43BC-BFB8-D9C376703622}" type="datetime1">
              <a:rPr lang="fr-FR" smtClean="0"/>
              <a:pPr/>
              <a:t>04/04/2022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BE8372C-996A-4356-B139-B4230B3DBC1E}"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6E3704A-4A78-46FB-BE0A-A1B617BBB76B}" type="datetime1">
              <a:rPr lang="fr-FR" smtClean="0"/>
              <a:pPr/>
              <a:t>04/04/2022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BE8372C-996A-4356-B139-B4230B3DBC1E}"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A571984-6B90-41B2-802D-3E6B34708B8D}" type="datetime1">
              <a:rPr lang="fr-FR" smtClean="0"/>
              <a:pPr/>
              <a:t>04/04/2022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BE8372C-996A-4356-B139-B4230B3DBC1E}"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5C733CB-9685-4A78-A177-11D14BEE9040}" type="datetime1">
              <a:rPr lang="fr-FR" smtClean="0"/>
              <a:pPr/>
              <a:t>04/04/2022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BE8372C-996A-4356-B139-B4230B3DBC1E}"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02C0CD-E0BE-45E6-B922-219BFC40D76C}" type="datetime1">
              <a:rPr lang="fr-FR" smtClean="0"/>
              <a:pPr/>
              <a:t>04/04/2022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8372C-996A-4356-B139-B4230B3DBC1E}"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C80DAE-474A-4874-8224-1403D585A0D6}" type="datetime1">
              <a:rPr lang="fr-FR" smtClean="0"/>
              <a:pPr/>
              <a:t>04/04/2022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D744E-BBFB-4BD3-AAF3-FEADE0E08924}"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ectangle à coins arrondis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Espace réservé du titre 21"/>
          <p:cNvSpPr>
            <a:spLocks noGrp="1"/>
          </p:cNvSpPr>
          <p:nvPr>
            <p:ph type="title"/>
          </p:nvPr>
        </p:nvSpPr>
        <p:spPr>
          <a:xfrm>
            <a:off x="914400" y="274638"/>
            <a:ext cx="7772400" cy="1143000"/>
          </a:xfrm>
          <a:prstGeom prst="rect">
            <a:avLst/>
          </a:prstGeom>
        </p:spPr>
        <p:txBody>
          <a:bodyPr bIns="91440" anchor="b" anchorCtr="0">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102C0CD-E0BE-45E6-B922-219BFC40D76C}" type="datetime1">
              <a:rPr lang="fr-FR" smtClean="0"/>
              <a:pPr/>
              <a:t>04/04/2022</a:t>
            </a:fld>
            <a:endParaRPr lang="fr-FR"/>
          </a:p>
        </p:txBody>
      </p:sp>
      <p:sp>
        <p:nvSpPr>
          <p:cNvPr id="3" name="Espace réservé du pied de page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fr-FR"/>
          </a:p>
        </p:txBody>
      </p:sp>
      <p:sp>
        <p:nvSpPr>
          <p:cNvPr id="23" name="Espace réservé du numéro de diapositive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3BE8372C-996A-4356-B139-B4230B3DBC1E}"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2.jpe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6.png"/><Relationship Id="rId11" Type="http://schemas.openxmlformats.org/officeDocument/2006/relationships/image" Target="../media/image29.png"/><Relationship Id="rId5" Type="http://schemas.microsoft.com/office/2007/relationships/hdphoto" Target="../media/hdphoto18.wdp"/><Relationship Id="rId10" Type="http://schemas.microsoft.com/office/2007/relationships/hdphoto" Target="../media/hdphoto20.wdp"/><Relationship Id="rId4" Type="http://schemas.openxmlformats.org/officeDocument/2006/relationships/image" Target="../media/image25.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microsoft.com/office/2007/relationships/hdphoto" Target="../media/hdphoto21.wdp"/><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microsoft.com/office/2007/relationships/hdphoto" Target="../media/hdphoto22.wdp"/><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microsoft.com/office/2007/relationships/hdphoto" Target="../media/hdphoto23.wdp"/><Relationship Id="rId5" Type="http://schemas.openxmlformats.org/officeDocument/2006/relationships/image" Target="../media/image46.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microsoft.com/office/2007/relationships/hdphoto" Target="../media/hdphoto24.wdp"/><Relationship Id="rId5" Type="http://schemas.openxmlformats.org/officeDocument/2006/relationships/image" Target="../media/image48.pn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jpeg"/><Relationship Id="rId7" Type="http://schemas.microsoft.com/office/2007/relationships/hdphoto" Target="../media/hdphoto26.wdp"/><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50.png"/><Relationship Id="rId5" Type="http://schemas.microsoft.com/office/2007/relationships/hdphoto" Target="../media/hdphoto25.wdp"/><Relationship Id="rId10" Type="http://schemas.microsoft.com/office/2007/relationships/hdphoto" Target="../media/hdphoto27.wdp"/><Relationship Id="rId4" Type="http://schemas.openxmlformats.org/officeDocument/2006/relationships/image" Target="../media/image49.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2.jpe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2.jpeg"/><Relationship Id="rId7" Type="http://schemas.microsoft.com/office/2007/relationships/hdphoto" Target="../media/hdphoto30.wdp"/><Relationship Id="rId12" Type="http://schemas.microsoft.com/office/2007/relationships/hdphoto" Target="../media/hdphoto32.wdp"/><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61.png"/><Relationship Id="rId5" Type="http://schemas.microsoft.com/office/2007/relationships/hdphoto" Target="../media/hdphoto29.wdp"/><Relationship Id="rId10" Type="http://schemas.microsoft.com/office/2007/relationships/hdphoto" Target="../media/hdphoto31.wdp"/><Relationship Id="rId4" Type="http://schemas.openxmlformats.org/officeDocument/2006/relationships/image" Target="../media/image57.pn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jpeg"/><Relationship Id="rId7" Type="http://schemas.microsoft.com/office/2007/relationships/hdphoto" Target="../media/hdphoto34.wdp"/><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63.png"/><Relationship Id="rId11" Type="http://schemas.microsoft.com/office/2007/relationships/hdphoto" Target="../media/hdphoto36.wdp"/><Relationship Id="rId5" Type="http://schemas.microsoft.com/office/2007/relationships/hdphoto" Target="../media/hdphoto33.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35.wdp"/></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7.xml"/><Relationship Id="rId5" Type="http://schemas.microsoft.com/office/2007/relationships/hdphoto" Target="../media/hdphoto37.wdp"/><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7.xml"/><Relationship Id="rId5" Type="http://schemas.microsoft.com/office/2007/relationships/hdphoto" Target="../media/hdphoto38.wdp"/><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6.wdp"/><Relationship Id="rId1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3.wdp"/><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10.emf"/><Relationship Id="rId20" Type="http://schemas.openxmlformats.org/officeDocument/2006/relationships/image" Target="../media/image14.jpeg"/><Relationship Id="rId1" Type="http://schemas.openxmlformats.org/officeDocument/2006/relationships/slideLayout" Target="../slideLayouts/slideLayout27.xml"/><Relationship Id="rId6" Type="http://schemas.openxmlformats.org/officeDocument/2006/relationships/image" Target="../media/image5.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7.png"/><Relationship Id="rId19" Type="http://schemas.openxmlformats.org/officeDocument/2006/relationships/image" Target="../media/image13.png"/><Relationship Id="rId4" Type="http://schemas.openxmlformats.org/officeDocument/2006/relationships/image" Target="../media/image4.png"/><Relationship Id="rId9" Type="http://schemas.microsoft.com/office/2007/relationships/hdphoto" Target="../media/hdphoto4.wdp"/><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jpeg"/><Relationship Id="rId7" Type="http://schemas.microsoft.com/office/2007/relationships/hdphoto" Target="../media/hdphoto40.wdp"/><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69.png"/><Relationship Id="rId5" Type="http://schemas.microsoft.com/office/2007/relationships/hdphoto" Target="../media/hdphoto39.wdp"/><Relationship Id="rId4" Type="http://schemas.openxmlformats.org/officeDocument/2006/relationships/image" Target="../media/image68.png"/><Relationship Id="rId9" Type="http://schemas.microsoft.com/office/2007/relationships/hdphoto" Target="../media/hdphoto41.wdp"/></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microsoft.com/office/2007/relationships/hdphoto" Target="../media/hdphoto42.wdp"/><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81.emf"/><Relationship Id="rId13" Type="http://schemas.openxmlformats.org/officeDocument/2006/relationships/image" Target="../media/image86.png"/><Relationship Id="rId3" Type="http://schemas.openxmlformats.org/officeDocument/2006/relationships/image" Target="../media/image2.jpeg"/><Relationship Id="rId7" Type="http://schemas.openxmlformats.org/officeDocument/2006/relationships/image" Target="../media/image80.emf"/><Relationship Id="rId12" Type="http://schemas.openxmlformats.org/officeDocument/2006/relationships/image" Target="../media/image85.png"/><Relationship Id="rId2" Type="http://schemas.openxmlformats.org/officeDocument/2006/relationships/notesSlide" Target="../notesSlides/notesSlide34.xml"/><Relationship Id="rId16" Type="http://schemas.microsoft.com/office/2007/relationships/hdphoto" Target="../media/hdphoto44.wdp"/><Relationship Id="rId1" Type="http://schemas.openxmlformats.org/officeDocument/2006/relationships/slideLayout" Target="../slideLayouts/slideLayout2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7.png"/><Relationship Id="rId10" Type="http://schemas.openxmlformats.org/officeDocument/2006/relationships/image" Target="../media/image83.emf"/><Relationship Id="rId4" Type="http://schemas.openxmlformats.org/officeDocument/2006/relationships/image" Target="../media/image75.png"/><Relationship Id="rId9" Type="http://schemas.openxmlformats.org/officeDocument/2006/relationships/image" Target="../media/image82.emf"/><Relationship Id="rId14" Type="http://schemas.microsoft.com/office/2007/relationships/hdphoto" Target="../media/hdphoto43.wdp"/></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microsoft.com/office/2007/relationships/hdphoto" Target="../media/hdphoto45.wdp"/><Relationship Id="rId2" Type="http://schemas.openxmlformats.org/officeDocument/2006/relationships/notesSlide" Target="../notesSlides/notesSlide35.xml"/><Relationship Id="rId1" Type="http://schemas.openxmlformats.org/officeDocument/2006/relationships/slideLayout" Target="../slideLayouts/slideLayout27.xml"/><Relationship Id="rId6" Type="http://schemas.openxmlformats.org/officeDocument/2006/relationships/image" Target="../media/image90.png"/><Relationship Id="rId5" Type="http://schemas.openxmlformats.org/officeDocument/2006/relationships/image" Target="../media/image2.jpeg"/><Relationship Id="rId4" Type="http://schemas.openxmlformats.org/officeDocument/2006/relationships/image" Target="../media/image89.png"/><Relationship Id="rId9"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microsoft.com/office/2007/relationships/hdphoto" Target="../media/hdphoto46.wdp"/><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image" Target="../media/image95.png"/><Relationship Id="rId5" Type="http://schemas.openxmlformats.org/officeDocument/2006/relationships/image" Target="../media/image2.jpeg"/><Relationship Id="rId4" Type="http://schemas.openxmlformats.org/officeDocument/2006/relationships/image" Target="../media/image94.png"/><Relationship Id="rId9"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7.xml"/><Relationship Id="rId5" Type="http://schemas.openxmlformats.org/officeDocument/2006/relationships/image" Target="../media/image99.png"/><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7.xml"/><Relationship Id="rId5" Type="http://schemas.openxmlformats.org/officeDocument/2006/relationships/image" Target="../media/image101.png"/><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5.jpe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microsoft.com/office/2007/relationships/hdphoto" Target="../media/hdphoto8.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microsoft.com/office/2007/relationships/hdphoto" Target="../media/hdphoto10.wdp"/><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7.png"/><Relationship Id="rId5" Type="http://schemas.microsoft.com/office/2007/relationships/hdphoto" Target="../media/hdphoto9.wdp"/><Relationship Id="rId4" Type="http://schemas.openxmlformats.org/officeDocument/2006/relationships/image" Target="../media/image16.png"/><Relationship Id="rId9"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6.wdp"/><Relationship Id="rId3" Type="http://schemas.openxmlformats.org/officeDocument/2006/relationships/image" Target="../media/image2.jpeg"/><Relationship Id="rId7" Type="http://schemas.microsoft.com/office/2007/relationships/hdphoto" Target="../media/hdphoto13.wdp"/><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20.png"/><Relationship Id="rId11" Type="http://schemas.microsoft.com/office/2007/relationships/hdphoto" Target="../media/hdphoto15.wdp"/><Relationship Id="rId5" Type="http://schemas.microsoft.com/office/2007/relationships/hdphoto" Target="../media/hdphoto12.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microsoft.com/office/2007/relationships/hdphoto" Target="../media/hdphoto17.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620688"/>
            <a:ext cx="8208912" cy="5256584"/>
          </a:xfrm>
        </p:spPr>
        <p:txBody>
          <a:bodyPr anchor="ctr">
            <a:noAutofit/>
          </a:bodyPr>
          <a:lstStyle/>
          <a:p>
            <a:pPr marL="6350" lvl="0" indent="-6350" algn="ctr">
              <a:spcBef>
                <a:spcPts val="580"/>
              </a:spcBef>
              <a:defRPr/>
            </a:pPr>
            <a:r>
              <a:rPr lang="fr-FR" b="1" dirty="0" smtClean="0">
                <a:solidFill>
                  <a:srgbClr val="990000"/>
                </a:solidFill>
                <a:latin typeface="Calibri" pitchFamily="34" charset="0"/>
                <a:cs typeface="Times New Roman" pitchFamily="18" charset="0"/>
              </a:rPr>
              <a:t>Autour des grandeurs et mesures</a:t>
            </a:r>
            <a:br>
              <a:rPr lang="fr-FR" b="1" dirty="0" smtClean="0">
                <a:solidFill>
                  <a:srgbClr val="990000"/>
                </a:solidFill>
                <a:latin typeface="Calibri" pitchFamily="34" charset="0"/>
                <a:cs typeface="Times New Roman" pitchFamily="18" charset="0"/>
              </a:rPr>
            </a:br>
            <a:r>
              <a:rPr lang="fr-FR" b="1" dirty="0" smtClean="0">
                <a:solidFill>
                  <a:srgbClr val="990000"/>
                </a:solidFill>
                <a:latin typeface="Calibri" pitchFamily="34" charset="0"/>
                <a:cs typeface="Times New Roman" pitchFamily="18" charset="0"/>
              </a:rPr>
              <a:t/>
            </a:r>
            <a:br>
              <a:rPr lang="fr-FR" b="1" dirty="0" smtClean="0">
                <a:solidFill>
                  <a:srgbClr val="990000"/>
                </a:solidFill>
                <a:latin typeface="Calibri" pitchFamily="34" charset="0"/>
                <a:cs typeface="Times New Roman" pitchFamily="18" charset="0"/>
              </a:rPr>
            </a:br>
            <a:r>
              <a:rPr lang="fr-FR" b="1" i="1" dirty="0" smtClean="0">
                <a:solidFill>
                  <a:srgbClr val="990000"/>
                </a:solidFill>
                <a:latin typeface="Calibri" pitchFamily="34" charset="0"/>
                <a:cs typeface="Times New Roman" pitchFamily="18" charset="0"/>
              </a:rPr>
              <a:t>Partie 2</a:t>
            </a:r>
            <a:r>
              <a:rPr lang="fr-FR" b="1" dirty="0" smtClean="0">
                <a:solidFill>
                  <a:srgbClr val="990000"/>
                </a:solidFill>
                <a:latin typeface="Calibri" pitchFamily="34" charset="0"/>
                <a:cs typeface="Times New Roman" pitchFamily="18" charset="0"/>
              </a:rPr>
              <a:t/>
            </a:r>
            <a:br>
              <a:rPr lang="fr-FR" b="1" dirty="0" smtClean="0">
                <a:solidFill>
                  <a:srgbClr val="990000"/>
                </a:solidFill>
                <a:latin typeface="Calibri" pitchFamily="34" charset="0"/>
                <a:cs typeface="Times New Roman" pitchFamily="18" charset="0"/>
              </a:rPr>
            </a:br>
            <a:r>
              <a:rPr lang="fr-FR" b="1" dirty="0">
                <a:solidFill>
                  <a:srgbClr val="990000"/>
                </a:solidFill>
                <a:latin typeface="Calibri" pitchFamily="34" charset="0"/>
                <a:cs typeface="Times New Roman" pitchFamily="18" charset="0"/>
              </a:rPr>
              <a:t/>
            </a:r>
            <a:br>
              <a:rPr lang="fr-FR" b="1" dirty="0">
                <a:solidFill>
                  <a:srgbClr val="990000"/>
                </a:solidFill>
                <a:latin typeface="Calibri" pitchFamily="34" charset="0"/>
                <a:cs typeface="Times New Roman" pitchFamily="18" charset="0"/>
              </a:rPr>
            </a:br>
            <a:r>
              <a:rPr lang="fr-FR" sz="2400" b="1" dirty="0">
                <a:solidFill>
                  <a:schemeClr val="accent2">
                    <a:lumMod val="50000"/>
                  </a:schemeClr>
                </a:solidFill>
                <a:latin typeface="Calibri" pitchFamily="34" charset="0"/>
                <a:cs typeface="Times New Roman" pitchFamily="18" charset="0"/>
              </a:rPr>
              <a:t>Saint Martin d’Hères, 30 mars 2022</a:t>
            </a:r>
            <a:br>
              <a:rPr lang="fr-FR" sz="2400" b="1" dirty="0">
                <a:solidFill>
                  <a:schemeClr val="accent2">
                    <a:lumMod val="50000"/>
                  </a:schemeClr>
                </a:solidFill>
                <a:latin typeface="Calibri" pitchFamily="34" charset="0"/>
                <a:cs typeface="Times New Roman" pitchFamily="18" charset="0"/>
              </a:rPr>
            </a:br>
            <a:r>
              <a:rPr lang="fr-FR" sz="1600" b="1" dirty="0">
                <a:solidFill>
                  <a:schemeClr val="accent2">
                    <a:lumMod val="50000"/>
                  </a:schemeClr>
                </a:solidFill>
                <a:latin typeface="Calibri" pitchFamily="34" charset="0"/>
                <a:cs typeface="Times New Roman" pitchFamily="18" charset="0"/>
              </a:rPr>
              <a:t>Marc </a:t>
            </a:r>
            <a:r>
              <a:rPr lang="fr-FR" sz="1600" b="1" dirty="0" err="1">
                <a:solidFill>
                  <a:schemeClr val="accent2">
                    <a:lumMod val="50000"/>
                  </a:schemeClr>
                </a:solidFill>
                <a:latin typeface="Calibri" pitchFamily="34" charset="0"/>
                <a:cs typeface="Times New Roman" pitchFamily="18" charset="0"/>
              </a:rPr>
              <a:t>T</a:t>
            </a:r>
            <a:r>
              <a:rPr lang="fr-FR" sz="1600" b="1" cap="small" dirty="0" err="1">
                <a:solidFill>
                  <a:schemeClr val="accent2">
                    <a:lumMod val="50000"/>
                  </a:schemeClr>
                </a:solidFill>
                <a:latin typeface="Calibri" pitchFamily="34" charset="0"/>
                <a:cs typeface="Times New Roman" pitchFamily="18" charset="0"/>
              </a:rPr>
              <a:t>roudet</a:t>
            </a:r>
            <a:r>
              <a:rPr lang="fr-FR" sz="1600" b="1" dirty="0">
                <a:solidFill>
                  <a:schemeClr val="accent2">
                    <a:lumMod val="50000"/>
                  </a:schemeClr>
                </a:solidFill>
                <a:latin typeface="Calibri" pitchFamily="34" charset="0"/>
                <a:cs typeface="Times New Roman" pitchFamily="18" charset="0"/>
              </a:rPr>
              <a:t> </a:t>
            </a:r>
            <a:r>
              <a:rPr lang="fr-FR" sz="1200" b="1" dirty="0">
                <a:solidFill>
                  <a:schemeClr val="accent2">
                    <a:lumMod val="50000"/>
                  </a:schemeClr>
                </a:solidFill>
                <a:latin typeface="Calibri" pitchFamily="34" charset="0"/>
                <a:cs typeface="Times New Roman" pitchFamily="18" charset="0"/>
              </a:rPr>
              <a:t/>
            </a:r>
            <a:br>
              <a:rPr lang="fr-FR" sz="1200" b="1" dirty="0">
                <a:solidFill>
                  <a:schemeClr val="accent2">
                    <a:lumMod val="50000"/>
                  </a:schemeClr>
                </a:solidFill>
                <a:latin typeface="Calibri" pitchFamily="34" charset="0"/>
                <a:cs typeface="Times New Roman" pitchFamily="18" charset="0"/>
              </a:rPr>
            </a:br>
            <a:r>
              <a:rPr lang="fr-FR" sz="1050" b="1" dirty="0">
                <a:solidFill>
                  <a:schemeClr val="accent2">
                    <a:lumMod val="50000"/>
                  </a:schemeClr>
                </a:solidFill>
                <a:latin typeface="Calibri" pitchFamily="34" charset="0"/>
                <a:cs typeface="Times New Roman" pitchFamily="18" charset="0"/>
              </a:rPr>
              <a:t>(IREM de Grenoble- </a:t>
            </a:r>
            <a:r>
              <a:rPr lang="fr-FR" sz="900" b="1" u="sng" dirty="0">
                <a:solidFill>
                  <a:srgbClr val="7030A0"/>
                </a:solidFill>
                <a:latin typeface="Calibri" pitchFamily="34" charset="0"/>
                <a:cs typeface="Times New Roman" pitchFamily="18" charset="0"/>
              </a:rPr>
              <a:t>https://irem.univ-grenoble-alpes.fr</a:t>
            </a:r>
            <a:r>
              <a:rPr lang="fr-FR" sz="1050" b="1" dirty="0">
                <a:solidFill>
                  <a:schemeClr val="accent2">
                    <a:lumMod val="50000"/>
                  </a:schemeClr>
                </a:solidFill>
                <a:latin typeface="Calibri" pitchFamily="34" charset="0"/>
                <a:cs typeface="Times New Roman" pitchFamily="18" charset="0"/>
              </a:rPr>
              <a:t>)</a:t>
            </a:r>
            <a:br>
              <a:rPr lang="fr-FR" sz="1050" b="1" dirty="0">
                <a:solidFill>
                  <a:schemeClr val="accent2">
                    <a:lumMod val="50000"/>
                  </a:schemeClr>
                </a:solidFill>
                <a:latin typeface="Calibri" pitchFamily="34" charset="0"/>
                <a:cs typeface="Times New Roman" pitchFamily="18" charset="0"/>
              </a:rPr>
            </a:br>
            <a:r>
              <a:rPr lang="fr-FR" sz="1050" b="1" dirty="0">
                <a:solidFill>
                  <a:schemeClr val="accent2">
                    <a:lumMod val="50000"/>
                  </a:schemeClr>
                </a:solidFill>
                <a:latin typeface="Calibri" pitchFamily="34" charset="0"/>
                <a:cs typeface="Times New Roman" pitchFamily="18" charset="0"/>
              </a:rPr>
              <a:t>( </a:t>
            </a:r>
            <a:r>
              <a:rPr lang="fr-FR" sz="1050" b="1" dirty="0">
                <a:solidFill>
                  <a:schemeClr val="accent2">
                    <a:lumMod val="50000"/>
                  </a:schemeClr>
                </a:solidFill>
                <a:latin typeface="Calibri" panose="020F0502020204030204" pitchFamily="34" charset="0"/>
                <a:cs typeface="Calibri" panose="020F0502020204030204" pitchFamily="34" charset="0"/>
              </a:rPr>
              <a:t>Mail: </a:t>
            </a:r>
            <a:r>
              <a:rPr lang="fr-FR" sz="900" u="sng" dirty="0">
                <a:solidFill>
                  <a:srgbClr val="7030A0"/>
                </a:solidFill>
                <a:latin typeface="Calibri" panose="020F0502020204030204" pitchFamily="34" charset="0"/>
                <a:cs typeface="Calibri" panose="020F0502020204030204" pitchFamily="34" charset="0"/>
              </a:rPr>
              <a:t>marc.troudet@univ-grenoble-alpes.fr</a:t>
            </a:r>
            <a:r>
              <a:rPr lang="fr-FR" sz="900" b="1" dirty="0">
                <a:solidFill>
                  <a:schemeClr val="accent2">
                    <a:lumMod val="50000"/>
                  </a:schemeClr>
                </a:solidFill>
                <a:latin typeface="Calibri" pitchFamily="34" charset="0"/>
                <a:cs typeface="Times New Roman" pitchFamily="18" charset="0"/>
              </a:rPr>
              <a:t> )</a:t>
            </a:r>
            <a:endParaRPr lang="fr-FR" sz="400" dirty="0" smtClean="0">
              <a:solidFill>
                <a:schemeClr val="accent2">
                  <a:lumMod val="50000"/>
                </a:schemeClr>
              </a:solidFill>
              <a:latin typeface="Calibri" pitchFamily="34" charset="0"/>
              <a:cs typeface="Times New Roman" pitchFamily="18" charset="0"/>
            </a:endParaRPr>
          </a:p>
        </p:txBody>
      </p:sp>
      <p:sp>
        <p:nvSpPr>
          <p:cNvPr id="8"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1</a:t>
            </a:fld>
            <a:endParaRPr lang="fr-FR" dirty="0"/>
          </a:p>
        </p:txBody>
      </p:sp>
      <p:sp>
        <p:nvSpPr>
          <p:cNvPr id="10" name="Espace réservé du contenu 4"/>
          <p:cNvSpPr txBox="1">
            <a:spLocks/>
          </p:cNvSpPr>
          <p:nvPr/>
        </p:nvSpPr>
        <p:spPr>
          <a:xfrm>
            <a:off x="539552" y="908720"/>
            <a:ext cx="6912768" cy="2736304"/>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5" name="Image 14"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pic>
        <p:nvPicPr>
          <p:cNvPr id="2" name="Image 1"/>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7524328" y="6050243"/>
            <a:ext cx="787167" cy="591696"/>
          </a:xfrm>
          <a:prstGeom prst="rect">
            <a:avLst/>
          </a:prstGeom>
        </p:spPr>
      </p:pic>
      <p:sp>
        <p:nvSpPr>
          <p:cNvPr id="3" name="ZoneTexte 2"/>
          <p:cNvSpPr txBox="1"/>
          <p:nvPr/>
        </p:nvSpPr>
        <p:spPr>
          <a:xfrm>
            <a:off x="5567759" y="6084481"/>
            <a:ext cx="1852911" cy="523220"/>
          </a:xfrm>
          <a:prstGeom prst="rect">
            <a:avLst/>
          </a:prstGeom>
          <a:noFill/>
        </p:spPr>
        <p:txBody>
          <a:bodyPr wrap="square" rtlCol="0">
            <a:spAutoFit/>
          </a:bodyPr>
          <a:lstStyle/>
          <a:p>
            <a:r>
              <a:rPr lang="fr-FR" sz="1400" dirty="0" smtClean="0"/>
              <a:t>Plan math-premier degré</a:t>
            </a:r>
          </a:p>
          <a:p>
            <a:r>
              <a:rPr lang="fr-FR" sz="1400" dirty="0" smtClean="0"/>
              <a:t>Formation académique</a:t>
            </a:r>
            <a:endParaRPr lang="fr-FR"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10</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74904" y="105532"/>
            <a:ext cx="8748464"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3. </a:t>
            </a:r>
            <a:r>
              <a:rPr lang="fr-FR" sz="2400" b="1" dirty="0">
                <a:solidFill>
                  <a:schemeClr val="accent2">
                    <a:lumMod val="75000"/>
                  </a:schemeClr>
                </a:solidFill>
                <a:latin typeface="Calibri" pitchFamily="34" charset="0"/>
              </a:rPr>
              <a:t>D</a:t>
            </a:r>
            <a:r>
              <a:rPr lang="fr-FR" sz="2400" b="1" dirty="0" smtClean="0">
                <a:solidFill>
                  <a:schemeClr val="accent2">
                    <a:lumMod val="75000"/>
                  </a:schemeClr>
                </a:solidFill>
                <a:latin typeface="Calibri" pitchFamily="34" charset="0"/>
              </a:rPr>
              <a:t>ifficultés des élèves : </a:t>
            </a:r>
            <a:r>
              <a:rPr lang="fr-FR" sz="2000" b="1" dirty="0" smtClean="0">
                <a:solidFill>
                  <a:srgbClr val="990000"/>
                </a:solidFill>
                <a:latin typeface="Calibri" pitchFamily="34" charset="0"/>
              </a:rPr>
              <a:t>Bilan des Évaluations nationales, PISA, DNB…</a:t>
            </a:r>
            <a:endParaRPr lang="fr-FR" sz="2000" b="1" dirty="0">
              <a:solidFill>
                <a:srgbClr val="990000"/>
              </a:solidFill>
              <a:latin typeface="Calibri"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9" name="Titre 3"/>
          <p:cNvSpPr txBox="1">
            <a:spLocks noChangeAspect="1"/>
          </p:cNvSpPr>
          <p:nvPr/>
        </p:nvSpPr>
        <p:spPr>
          <a:xfrm>
            <a:off x="4427066" y="777988"/>
            <a:ext cx="5952092" cy="293231"/>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fr-FR" sz="1050" b="1" u="sng" dirty="0" smtClean="0">
                <a:solidFill>
                  <a:schemeClr val="accent5">
                    <a:lumMod val="50000"/>
                  </a:schemeClr>
                </a:solidFill>
                <a:latin typeface="Calibri" panose="020F0502020204030204" pitchFamily="34" charset="0"/>
                <a:cs typeface="Calibri" panose="020F0502020204030204" pitchFamily="34" charset="0"/>
              </a:rPr>
              <a:t>Exemple d’évaluation fin de 3</a:t>
            </a:r>
            <a:r>
              <a:rPr lang="fr-FR" sz="1050" b="1" u="sng" baseline="30000" dirty="0" smtClean="0">
                <a:solidFill>
                  <a:schemeClr val="accent5">
                    <a:lumMod val="50000"/>
                  </a:schemeClr>
                </a:solidFill>
                <a:latin typeface="Calibri" panose="020F0502020204030204" pitchFamily="34" charset="0"/>
                <a:cs typeface="Calibri" panose="020F0502020204030204" pitchFamily="34" charset="0"/>
              </a:rPr>
              <a:t>ème</a:t>
            </a:r>
            <a:r>
              <a:rPr lang="fr-FR" sz="1050" b="1" u="sng" dirty="0" smtClean="0">
                <a:solidFill>
                  <a:schemeClr val="accent5">
                    <a:lumMod val="50000"/>
                  </a:schemeClr>
                </a:solidFill>
                <a:latin typeface="Calibri" panose="020F0502020204030204" pitchFamily="34" charset="0"/>
                <a:cs typeface="Calibri" panose="020F0502020204030204" pitchFamily="34" charset="0"/>
              </a:rPr>
              <a:t> </a:t>
            </a:r>
            <a:r>
              <a:rPr lang="fr-FR" sz="1000" b="1" dirty="0" smtClean="0">
                <a:solidFill>
                  <a:schemeClr val="accent5">
                    <a:lumMod val="50000"/>
                  </a:schemeClr>
                </a:solidFill>
                <a:latin typeface="Calibri" panose="020F0502020204030204" pitchFamily="34" charset="0"/>
                <a:cs typeface="Calibri" panose="020F0502020204030204" pitchFamily="34" charset="0"/>
              </a:rPr>
              <a:t>Extrait PISA 2000: (Salles, 2012</a:t>
            </a:r>
            <a:r>
              <a:rPr lang="fr-FR" sz="1050" b="1" dirty="0" smtClean="0">
                <a:solidFill>
                  <a:schemeClr val="accent5">
                    <a:lumMod val="50000"/>
                  </a:schemeClr>
                </a:solidFill>
                <a:latin typeface="Calibri" panose="020F0502020204030204" pitchFamily="34" charset="0"/>
                <a:cs typeface="Calibri" panose="020F0502020204030204" pitchFamily="34" charset="0"/>
              </a:rPr>
              <a:t>)</a:t>
            </a:r>
            <a:endParaRPr lang="fr-FR" sz="1050" b="1" dirty="0">
              <a:solidFill>
                <a:schemeClr val="accent5">
                  <a:lumMod val="50000"/>
                </a:schemeClr>
              </a:solidFill>
              <a:latin typeface="Calibri" panose="020F0502020204030204" pitchFamily="34" charset="0"/>
              <a:cs typeface="Calibri" panose="020F0502020204030204" pitchFamily="34" charset="0"/>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endParaRPr lang="fr-FR" sz="1000" b="1" u="sng" dirty="0" smtClean="0">
              <a:solidFill>
                <a:srgbClr val="990000"/>
              </a:solidFill>
              <a:latin typeface="+mn-lt"/>
            </a:endParaRPr>
          </a:p>
          <a:p>
            <a:endParaRPr lang="fr-FR" sz="1000" b="1" u="sng" dirty="0">
              <a:solidFill>
                <a:srgbClr val="990000"/>
              </a:solidFill>
              <a:latin typeface="+mn-lt"/>
            </a:endParaRPr>
          </a:p>
          <a:p>
            <a:endParaRPr lang="fr-FR" sz="1000" b="1" u="sng" dirty="0" smtClean="0">
              <a:solidFill>
                <a:srgbClr val="990000"/>
              </a:solidFill>
              <a:latin typeface="+mn-lt"/>
            </a:endParaRPr>
          </a:p>
          <a:p>
            <a:endParaRPr lang="fr-FR" sz="1000" b="1" u="sng" dirty="0">
              <a:solidFill>
                <a:srgbClr val="990000"/>
              </a:solidFill>
              <a:latin typeface="+mn-lt"/>
            </a:endParaRPr>
          </a:p>
          <a:p>
            <a:endParaRPr lang="fr-FR" sz="1000" b="1" u="sng" dirty="0" smtClean="0">
              <a:solidFill>
                <a:srgbClr val="990000"/>
              </a:solidFill>
              <a:latin typeface="+mn-lt"/>
            </a:endParaRPr>
          </a:p>
          <a:p>
            <a:endParaRPr lang="fr-FR" sz="1000" b="1" u="sng" dirty="0">
              <a:solidFill>
                <a:srgbClr val="990000"/>
              </a:solidFill>
              <a:latin typeface="+mn-lt"/>
            </a:endParaRPr>
          </a:p>
          <a:p>
            <a:endParaRPr lang="fr-FR" sz="1000" b="1" u="sng" dirty="0" smtClean="0">
              <a:solidFill>
                <a:srgbClr val="990000"/>
              </a:solidFill>
              <a:latin typeface="+mn-lt"/>
            </a:endParaRPr>
          </a:p>
          <a:p>
            <a:pPr marL="285750" indent="-285750">
              <a:spcAft>
                <a:spcPts val="600"/>
              </a:spcAft>
              <a:buFontTx/>
              <a:buChar char="-"/>
            </a:pPr>
            <a:endParaRPr lang="fr-FR" sz="1800" b="1" dirty="0" smtClean="0">
              <a:solidFill>
                <a:srgbClr val="C00000"/>
              </a:solidFill>
              <a:latin typeface="+mn-lt"/>
            </a:endParaRPr>
          </a:p>
        </p:txBody>
      </p:sp>
      <p:pic>
        <p:nvPicPr>
          <p:cNvPr id="3" name="Image 2"/>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l="2" t="6829" r="565" b="13128"/>
          <a:stretch/>
        </p:blipFill>
        <p:spPr>
          <a:xfrm>
            <a:off x="374904" y="1341732"/>
            <a:ext cx="8198577" cy="1706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sp>
        <p:nvSpPr>
          <p:cNvPr id="16" name="Rectangle 15"/>
          <p:cNvSpPr/>
          <p:nvPr/>
        </p:nvSpPr>
        <p:spPr>
          <a:xfrm>
            <a:off x="303051" y="4742185"/>
            <a:ext cx="8386286" cy="1384995"/>
          </a:xfrm>
          <a:prstGeom prst="rect">
            <a:avLst/>
          </a:prstGeom>
        </p:spPr>
        <p:txBody>
          <a:bodyPr wrap="square">
            <a:spAutoFit/>
          </a:bodyPr>
          <a:lstStyle/>
          <a:p>
            <a:pPr algn="just"/>
            <a:r>
              <a:rPr lang="fr-FR" sz="1600" b="1" i="1" dirty="0" smtClean="0">
                <a:solidFill>
                  <a:schemeClr val="accent1">
                    <a:lumMod val="50000"/>
                  </a:schemeClr>
                </a:solidFill>
                <a:latin typeface="Calibri" panose="020F0502020204030204" pitchFamily="34" charset="0"/>
                <a:cs typeface="Calibri" panose="020F0502020204030204" pitchFamily="34" charset="0"/>
              </a:rPr>
              <a:t>Gaud, </a:t>
            </a:r>
            <a:r>
              <a:rPr lang="fr-FR" sz="1600" b="1" i="1" dirty="0" err="1" smtClean="0">
                <a:solidFill>
                  <a:schemeClr val="accent1">
                    <a:lumMod val="50000"/>
                  </a:schemeClr>
                </a:solidFill>
                <a:latin typeface="Calibri" panose="020F0502020204030204" pitchFamily="34" charset="0"/>
                <a:cs typeface="Calibri" panose="020F0502020204030204" pitchFamily="34" charset="0"/>
              </a:rPr>
              <a:t>Redondo</a:t>
            </a:r>
            <a:r>
              <a:rPr lang="fr-FR" sz="1600" b="1" i="1" dirty="0" smtClean="0">
                <a:solidFill>
                  <a:schemeClr val="accent1">
                    <a:lumMod val="50000"/>
                  </a:schemeClr>
                </a:solidFill>
                <a:latin typeface="Calibri" panose="020F0502020204030204" pitchFamily="34" charset="0"/>
                <a:cs typeface="Calibri" panose="020F0502020204030204" pitchFamily="34" charset="0"/>
              </a:rPr>
              <a:t> (2017): </a:t>
            </a:r>
          </a:p>
          <a:p>
            <a:pPr algn="just"/>
            <a:r>
              <a:rPr lang="fr-FR" sz="1600" i="1" dirty="0" smtClean="0">
                <a:solidFill>
                  <a:srgbClr val="990000"/>
                </a:solidFill>
                <a:latin typeface="Calibri" panose="020F0502020204030204" pitchFamily="34" charset="0"/>
                <a:cs typeface="Calibri" panose="020F0502020204030204" pitchFamily="34" charset="0"/>
              </a:rPr>
              <a:t>Le </a:t>
            </a:r>
            <a:r>
              <a:rPr lang="fr-FR" sz="1600" i="1" dirty="0">
                <a:solidFill>
                  <a:srgbClr val="990000"/>
                </a:solidFill>
                <a:latin typeface="Calibri" panose="020F0502020204030204" pitchFamily="34" charset="0"/>
                <a:cs typeface="Calibri" panose="020F0502020204030204" pitchFamily="34" charset="0"/>
              </a:rPr>
              <a:t>traitement de situations concrètes pourrait faire penser que l’enseignement des grandeurs et des mesures est aisé mais les </a:t>
            </a:r>
            <a:r>
              <a:rPr lang="fr-FR" sz="1600" i="1" dirty="0" smtClean="0">
                <a:solidFill>
                  <a:srgbClr val="990000"/>
                </a:solidFill>
                <a:latin typeface="Calibri" panose="020F0502020204030204" pitchFamily="34" charset="0"/>
                <a:cs typeface="Calibri" panose="020F0502020204030204" pitchFamily="34" charset="0"/>
              </a:rPr>
              <a:t>résultats </a:t>
            </a:r>
            <a:r>
              <a:rPr lang="fr-FR" sz="1600" i="1" dirty="0">
                <a:solidFill>
                  <a:srgbClr val="990000"/>
                </a:solidFill>
                <a:latin typeface="Calibri" panose="020F0502020204030204" pitchFamily="34" charset="0"/>
                <a:cs typeface="Calibri" panose="020F0502020204030204" pitchFamily="34" charset="0"/>
              </a:rPr>
              <a:t>des </a:t>
            </a:r>
            <a:r>
              <a:rPr lang="fr-FR" sz="1600" i="1" dirty="0" smtClean="0">
                <a:solidFill>
                  <a:srgbClr val="990000"/>
                </a:solidFill>
                <a:latin typeface="Calibri" panose="020F0502020204030204" pitchFamily="34" charset="0"/>
                <a:cs typeface="Calibri" panose="020F0502020204030204" pitchFamily="34" charset="0"/>
              </a:rPr>
              <a:t>évaluations réalisées </a:t>
            </a:r>
            <a:r>
              <a:rPr lang="fr-FR" sz="1600" i="1" dirty="0">
                <a:solidFill>
                  <a:srgbClr val="990000"/>
                </a:solidFill>
                <a:latin typeface="Calibri" panose="020F0502020204030204" pitchFamily="34" charset="0"/>
                <a:cs typeface="Calibri" panose="020F0502020204030204" pitchFamily="34" charset="0"/>
              </a:rPr>
              <a:t>par la DEPP montrent qu’il en n’est rien. </a:t>
            </a:r>
            <a:r>
              <a:rPr lang="fr-FR" sz="1600" i="1" dirty="0" smtClean="0">
                <a:solidFill>
                  <a:srgbClr val="990000"/>
                </a:solidFill>
                <a:latin typeface="Calibri" panose="020F0502020204030204" pitchFamily="34" charset="0"/>
                <a:cs typeface="Calibri" panose="020F0502020204030204" pitchFamily="34" charset="0"/>
              </a:rPr>
              <a:t>Ces difficultés ne sont en général pas de l’ordre de l’erreur de formule ou d’unité mais bien d’une</a:t>
            </a:r>
            <a:r>
              <a:rPr lang="fr-FR" sz="2000" b="1" i="1" dirty="0" smtClean="0">
                <a:solidFill>
                  <a:srgbClr val="990000"/>
                </a:solidFill>
                <a:latin typeface="Calibri" panose="020F0502020204030204" pitchFamily="34" charset="0"/>
                <a:cs typeface="Calibri" panose="020F0502020204030204" pitchFamily="34" charset="0"/>
              </a:rPr>
              <a:t> difficulté de compréhension du concept initial.</a:t>
            </a:r>
            <a:r>
              <a:rPr lang="fr-FR" sz="1300" dirty="0" smtClean="0">
                <a:solidFill>
                  <a:schemeClr val="accent2">
                    <a:lumMod val="50000"/>
                  </a:schemeClr>
                </a:solidFill>
                <a:latin typeface="Calibri" panose="020F0502020204030204" pitchFamily="34" charset="0"/>
                <a:cs typeface="Calibri" panose="020F0502020204030204" pitchFamily="34" charset="0"/>
              </a:rPr>
              <a:t>(</a:t>
            </a:r>
            <a:r>
              <a:rPr lang="fr-FR" sz="1200" dirty="0" smtClean="0">
                <a:solidFill>
                  <a:schemeClr val="accent1">
                    <a:lumMod val="50000"/>
                  </a:schemeClr>
                </a:solidFill>
                <a:latin typeface="Calibri" panose="020F0502020204030204" pitchFamily="34" charset="0"/>
                <a:cs typeface="Calibri" panose="020F0502020204030204" pitchFamily="34" charset="0"/>
              </a:rPr>
              <a:t>Grandeurs et mesures au cycle 4, p 1) </a:t>
            </a:r>
            <a:endParaRPr lang="fr-FR" sz="1200" dirty="0">
              <a:solidFill>
                <a:schemeClr val="accent1">
                  <a:lumMod val="50000"/>
                </a:schemeClr>
              </a:solidFill>
              <a:latin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5374" y="3144206"/>
            <a:ext cx="8297309" cy="1476529"/>
          </a:xfrm>
          <a:prstGeom prst="rect">
            <a:avLst/>
          </a:prstGeom>
          <a:scene3d>
            <a:camera prst="orthographicFront"/>
            <a:lightRig rig="threePt" dir="t"/>
          </a:scene3d>
          <a:sp3d>
            <a:bevelT/>
          </a:sp3d>
        </p:spPr>
      </p:pic>
      <p:sp>
        <p:nvSpPr>
          <p:cNvPr id="5" name="Rectangle 4"/>
          <p:cNvSpPr/>
          <p:nvPr/>
        </p:nvSpPr>
        <p:spPr>
          <a:xfrm>
            <a:off x="351220" y="877340"/>
            <a:ext cx="5304437" cy="215444"/>
          </a:xfrm>
          <a:prstGeom prst="rect">
            <a:avLst/>
          </a:prstGeom>
        </p:spPr>
        <p:txBody>
          <a:bodyPr wrap="square">
            <a:spAutoFit/>
          </a:bodyPr>
          <a:lstStyle/>
          <a:p>
            <a:pPr>
              <a:spcBef>
                <a:spcPts val="600"/>
              </a:spcBef>
              <a:spcAft>
                <a:spcPts val="600"/>
              </a:spcAft>
            </a:pPr>
            <a:r>
              <a:rPr lang="fr-FR" sz="800" b="1" u="sng" dirty="0">
                <a:solidFill>
                  <a:srgbClr val="990000"/>
                </a:solidFill>
                <a:latin typeface="Calibri" panose="020F0502020204030204" pitchFamily="34" charset="0"/>
                <a:cs typeface="Calibri" panose="020F0502020204030204" pitchFamily="34" charset="0"/>
              </a:rPr>
              <a:t>Source </a:t>
            </a:r>
            <a:r>
              <a:rPr lang="fr-FR" sz="800" b="1" u="sng" dirty="0" smtClean="0">
                <a:solidFill>
                  <a:srgbClr val="990000"/>
                </a:solidFill>
                <a:latin typeface="Calibri" panose="020F0502020204030204" pitchFamily="34" charset="0"/>
                <a:cs typeface="Calibri" panose="020F0502020204030204" pitchFamily="34" charset="0"/>
              </a:rPr>
              <a:t>exemple carré </a:t>
            </a:r>
            <a:r>
              <a:rPr lang="fr-FR" sz="800" b="1" dirty="0" smtClean="0">
                <a:solidFill>
                  <a:srgbClr val="990000"/>
                </a:solidFill>
                <a:latin typeface="Calibri" panose="020F0502020204030204" pitchFamily="34" charset="0"/>
                <a:cs typeface="Calibri" panose="020F0502020204030204" pitchFamily="34" charset="0"/>
              </a:rPr>
              <a:t>: </a:t>
            </a:r>
            <a:r>
              <a:rPr lang="fr-FR" sz="600" b="1" dirty="0" err="1">
                <a:solidFill>
                  <a:srgbClr val="990000"/>
                </a:solidFill>
                <a:latin typeface="Calibri" panose="020F0502020204030204" pitchFamily="34" charset="0"/>
                <a:cs typeface="Calibri" panose="020F0502020204030204" pitchFamily="34" charset="0"/>
              </a:rPr>
              <a:t>éduscol</a:t>
            </a:r>
            <a:r>
              <a:rPr lang="fr-FR" sz="600" b="1" dirty="0">
                <a:solidFill>
                  <a:srgbClr val="990000"/>
                </a:solidFill>
                <a:latin typeface="Calibri" panose="020F0502020204030204" pitchFamily="34" charset="0"/>
                <a:cs typeface="Calibri" panose="020F0502020204030204" pitchFamily="34" charset="0"/>
              </a:rPr>
              <a:t>, ressources d’accompagnement du programme de mathématiques au cycle </a:t>
            </a:r>
            <a:r>
              <a:rPr lang="fr-FR" sz="600" b="1" dirty="0" smtClean="0">
                <a:solidFill>
                  <a:srgbClr val="990000"/>
                </a:solidFill>
                <a:latin typeface="Calibri" panose="020F0502020204030204" pitchFamily="34" charset="0"/>
                <a:cs typeface="Calibri" panose="020F0502020204030204" pitchFamily="34" charset="0"/>
              </a:rPr>
              <a:t>3</a:t>
            </a:r>
            <a:endParaRPr lang="fr-FR" sz="600" u="sng" dirty="0">
              <a:latin typeface="Calibri" panose="020F0502020204030204" pitchFamily="34" charset="0"/>
              <a:cs typeface="Calibri" panose="020F0502020204030204" pitchFamily="34" charset="0"/>
            </a:endParaRPr>
          </a:p>
        </p:txBody>
      </p:sp>
      <p:pic>
        <p:nvPicPr>
          <p:cNvPr id="17" name="Image 16"/>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b="3970"/>
          <a:stretch/>
        </p:blipFill>
        <p:spPr>
          <a:xfrm>
            <a:off x="410022" y="1148057"/>
            <a:ext cx="3292060" cy="3577088"/>
          </a:xfrm>
          <a:prstGeom prst="roundRect">
            <a:avLst>
              <a:gd name="adj" fmla="val 37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 20"/>
          <p:cNvPicPr>
            <a:picLocks noChangeAspect="1"/>
          </p:cNvPicPr>
          <p:nvPr/>
        </p:nvPicPr>
        <p:blipFill>
          <a:blip r:embed="rId9" cstate="email">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tretch>
            <a:fillRect/>
          </a:stretch>
        </p:blipFill>
        <p:spPr>
          <a:xfrm>
            <a:off x="3817977" y="1106581"/>
            <a:ext cx="4917595" cy="2357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Image 2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17977" y="3505163"/>
            <a:ext cx="5060119" cy="1359526"/>
          </a:xfrm>
          <a:prstGeom prst="rect">
            <a:avLst/>
          </a:prstGeom>
        </p:spPr>
      </p:pic>
      <p:sp>
        <p:nvSpPr>
          <p:cNvPr id="27" name="Rectangle 26"/>
          <p:cNvSpPr/>
          <p:nvPr/>
        </p:nvSpPr>
        <p:spPr>
          <a:xfrm>
            <a:off x="282336" y="509171"/>
            <a:ext cx="8489842" cy="369332"/>
          </a:xfrm>
          <a:prstGeom prst="rect">
            <a:avLst/>
          </a:prstGeom>
        </p:spPr>
        <p:txBody>
          <a:bodyPr wrap="square">
            <a:spAutoFit/>
          </a:bodyPr>
          <a:lstStyle/>
          <a:p>
            <a:r>
              <a:rPr lang="fr-FR" i="1" dirty="0">
                <a:solidFill>
                  <a:srgbClr val="000000"/>
                </a:solidFill>
                <a:latin typeface="Calibri" panose="020F0502020204030204" pitchFamily="34" charset="0"/>
              </a:rPr>
              <a:t> </a:t>
            </a:r>
            <a:r>
              <a:rPr lang="fr-FR" b="1" u="sng" dirty="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b="1" u="sng" dirty="0">
                <a:solidFill>
                  <a:schemeClr val="accent1">
                    <a:lumMod val="50000"/>
                  </a:schemeClr>
                </a:solidFill>
                <a:latin typeface="Calibri" panose="020F0502020204030204" pitchFamily="34" charset="0"/>
                <a:cs typeface="Calibri" panose="020F0502020204030204" pitchFamily="34" charset="0"/>
              </a:rPr>
              <a:t>Et les </a:t>
            </a:r>
            <a:r>
              <a:rPr lang="fr-FR" b="1" u="sng" dirty="0" smtClean="0">
                <a:solidFill>
                  <a:schemeClr val="accent1">
                    <a:lumMod val="50000"/>
                  </a:schemeClr>
                </a:solidFill>
                <a:latin typeface="Calibri" panose="020F0502020204030204" pitchFamily="34" charset="0"/>
                <a:cs typeface="Calibri" panose="020F0502020204030204" pitchFamily="34" charset="0"/>
              </a:rPr>
              <a:t>collégiens? </a:t>
            </a:r>
            <a:endParaRPr lang="fr-FR" sz="2400" b="1" dirty="0">
              <a:solidFill>
                <a:srgbClr val="99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546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11</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95536" y="264168"/>
            <a:ext cx="8064896"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3. </a:t>
            </a:r>
            <a:r>
              <a:rPr lang="fr-FR" sz="2400" b="1" dirty="0">
                <a:solidFill>
                  <a:schemeClr val="accent2">
                    <a:lumMod val="75000"/>
                  </a:schemeClr>
                </a:solidFill>
                <a:latin typeface="Calibri" pitchFamily="34" charset="0"/>
              </a:rPr>
              <a:t>Difficultés </a:t>
            </a:r>
            <a:r>
              <a:rPr lang="fr-FR" sz="2400" b="1" dirty="0" smtClean="0">
                <a:solidFill>
                  <a:schemeClr val="accent2">
                    <a:lumMod val="75000"/>
                  </a:schemeClr>
                </a:solidFill>
                <a:latin typeface="Calibri" pitchFamily="34" charset="0"/>
              </a:rPr>
              <a:t>des élèves : </a:t>
            </a:r>
            <a:r>
              <a:rPr lang="fr-FR" sz="2400" b="1" dirty="0" smtClean="0">
                <a:solidFill>
                  <a:srgbClr val="990000"/>
                </a:solidFill>
                <a:latin typeface="Calibri" pitchFamily="34" charset="0"/>
              </a:rPr>
              <a:t>liées aux confusions entre grandeurs</a:t>
            </a:r>
            <a:endParaRPr lang="fr-FR" sz="2400" b="1" dirty="0">
              <a:solidFill>
                <a:srgbClr val="990000"/>
              </a:solidFill>
              <a:latin typeface="Calibri"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t="7127" r="15450"/>
          <a:stretch/>
        </p:blipFill>
        <p:spPr>
          <a:xfrm>
            <a:off x="3393351" y="1843055"/>
            <a:ext cx="2105912" cy="2537073"/>
          </a:xfrm>
          <a:prstGeom prst="roundRect">
            <a:avLst>
              <a:gd name="adj" fmla="val 1245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 5"/>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l="5848" t="5018" r="8551"/>
          <a:stretch/>
        </p:blipFill>
        <p:spPr>
          <a:xfrm rot="16200000">
            <a:off x="475535" y="2217158"/>
            <a:ext cx="2561193" cy="1764747"/>
          </a:xfrm>
          <a:prstGeom prst="roundRect">
            <a:avLst>
              <a:gd name="adj" fmla="val 509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itre 3"/>
          <p:cNvSpPr txBox="1">
            <a:spLocks noChangeAspect="1"/>
          </p:cNvSpPr>
          <p:nvPr/>
        </p:nvSpPr>
        <p:spPr>
          <a:xfrm>
            <a:off x="297011" y="4446532"/>
            <a:ext cx="8371773" cy="1682625"/>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fr-FR" sz="1600" b="1" dirty="0" smtClean="0">
                <a:solidFill>
                  <a:schemeClr val="accent5">
                    <a:lumMod val="50000"/>
                  </a:schemeClr>
                </a:solidFill>
                <a:latin typeface="+mn-lt"/>
              </a:rPr>
              <a:t>        </a:t>
            </a:r>
            <a:r>
              <a:rPr lang="fr-FR" sz="1600" b="1" dirty="0" smtClean="0">
                <a:solidFill>
                  <a:schemeClr val="accent5">
                    <a:lumMod val="50000"/>
                  </a:schemeClr>
                </a:solidFill>
                <a:latin typeface="Calibri" panose="020F0502020204030204" pitchFamily="34" charset="0"/>
                <a:cs typeface="Calibri" panose="020F0502020204030204" pitchFamily="34" charset="0"/>
              </a:rPr>
              <a:t>longueur, aire et masse                 longueur</a:t>
            </a:r>
            <a:r>
              <a:rPr lang="fr-FR" sz="1600" b="1" dirty="0">
                <a:solidFill>
                  <a:schemeClr val="accent5">
                    <a:lumMod val="50000"/>
                  </a:schemeClr>
                </a:solidFill>
                <a:latin typeface="Calibri" panose="020F0502020204030204" pitchFamily="34" charset="0"/>
                <a:cs typeface="Calibri" panose="020F0502020204030204" pitchFamily="34" charset="0"/>
              </a:rPr>
              <a:t>, aire, pente </a:t>
            </a:r>
            <a:r>
              <a:rPr lang="fr-FR" sz="1600" b="1" dirty="0" smtClean="0">
                <a:solidFill>
                  <a:schemeClr val="accent5">
                    <a:lumMod val="50000"/>
                  </a:schemeClr>
                </a:solidFill>
                <a:latin typeface="Calibri" panose="020F0502020204030204" pitchFamily="34" charset="0"/>
                <a:cs typeface="Calibri" panose="020F0502020204030204" pitchFamily="34" charset="0"/>
              </a:rPr>
              <a:t>	          masse</a:t>
            </a:r>
            <a:r>
              <a:rPr lang="fr-FR" sz="1600" b="1" dirty="0">
                <a:solidFill>
                  <a:schemeClr val="accent5">
                    <a:lumMod val="50000"/>
                  </a:schemeClr>
                </a:solidFill>
                <a:latin typeface="Calibri" panose="020F0502020204030204" pitchFamily="34" charset="0"/>
                <a:cs typeface="Calibri" panose="020F0502020204030204" pitchFamily="34" charset="0"/>
              </a:rPr>
              <a:t>, </a:t>
            </a:r>
            <a:r>
              <a:rPr lang="fr-FR" sz="1600" b="1" dirty="0" smtClean="0">
                <a:solidFill>
                  <a:schemeClr val="accent5">
                    <a:lumMod val="50000"/>
                  </a:schemeClr>
                </a:solidFill>
                <a:latin typeface="Calibri" panose="020F0502020204030204" pitchFamily="34" charset="0"/>
                <a:cs typeface="Calibri" panose="020F0502020204030204" pitchFamily="34" charset="0"/>
              </a:rPr>
              <a:t>volume</a:t>
            </a:r>
            <a:endParaRPr lang="fr-FR" sz="200" b="1" u="sng" dirty="0" smtClean="0">
              <a:solidFill>
                <a:schemeClr val="accent2">
                  <a:lumMod val="50000"/>
                </a:schemeClr>
              </a:solidFill>
              <a:latin typeface="Calibri" panose="020F0502020204030204" pitchFamily="34" charset="0"/>
              <a:cs typeface="Calibri" panose="020F0502020204030204" pitchFamily="34" charset="0"/>
            </a:endParaRPr>
          </a:p>
          <a:p>
            <a:pPr algn="ctr">
              <a:spcBef>
                <a:spcPts val="600"/>
              </a:spcBef>
            </a:pPr>
            <a:endPar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endParaRPr>
          </a:p>
          <a:p>
            <a:pPr algn="ctr">
              <a:spcBef>
                <a:spcPts val="600"/>
              </a:spcBef>
            </a:pP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a:t>
            </a:r>
            <a:r>
              <a:rPr lang="fr-FR" sz="2000" b="1" dirty="0" smtClean="0">
                <a:solidFill>
                  <a:srgbClr val="990000"/>
                </a:solidFill>
                <a:latin typeface="Calibri" panose="020F0502020204030204" pitchFamily="34" charset="0"/>
                <a:cs typeface="Calibri" panose="020F0502020204030204" pitchFamily="34" charset="0"/>
              </a:rPr>
              <a:t>Apprendre aux élèves à distinguer les différentes grandeurs d’un objet </a:t>
            </a:r>
            <a:endParaRPr lang="fr-FR" sz="2000" b="1" dirty="0">
              <a:solidFill>
                <a:srgbClr val="990000"/>
              </a:solidFill>
              <a:latin typeface="Calibri" panose="020F0502020204030204" pitchFamily="34" charset="0"/>
              <a:cs typeface="Calibri" panose="020F0502020204030204" pitchFamily="34" charset="0"/>
            </a:endParaRPr>
          </a:p>
          <a:p>
            <a:pPr>
              <a:spcBef>
                <a:spcPts val="0"/>
              </a:spcBef>
            </a:pPr>
            <a:endParaRPr lang="fr-FR" sz="900" b="1" u="sng" dirty="0" smtClean="0">
              <a:solidFill>
                <a:srgbClr val="990000"/>
              </a:solidFill>
              <a:latin typeface="+mn-lt"/>
            </a:endParaRPr>
          </a:p>
          <a:p>
            <a:pPr>
              <a:spcBef>
                <a:spcPts val="600"/>
              </a:spcBef>
            </a:pPr>
            <a:r>
              <a:rPr lang="fr-FR" sz="800" b="1" dirty="0" smtClean="0">
                <a:solidFill>
                  <a:srgbClr val="990000"/>
                </a:solidFill>
                <a:latin typeface="Calibri" panose="020F0502020204030204" pitchFamily="34" charset="0"/>
                <a:cs typeface="Calibri" panose="020F0502020204030204" pitchFamily="34" charset="0"/>
              </a:rPr>
              <a:t>	</a:t>
            </a:r>
            <a:r>
              <a:rPr lang="fr-FR" sz="800" b="1" u="sng" dirty="0" smtClean="0">
                <a:solidFill>
                  <a:srgbClr val="990000"/>
                </a:solidFill>
                <a:latin typeface="Calibri" panose="020F0502020204030204" pitchFamily="34" charset="0"/>
                <a:cs typeface="Calibri" panose="020F0502020204030204" pitchFamily="34" charset="0"/>
              </a:rPr>
              <a:t>Sources :  </a:t>
            </a:r>
            <a:r>
              <a:rPr lang="fr-FR" sz="800" dirty="0">
                <a:solidFill>
                  <a:schemeClr val="accent2">
                    <a:lumMod val="50000"/>
                  </a:schemeClr>
                </a:solidFill>
                <a:latin typeface="Calibri" panose="020F0502020204030204" pitchFamily="34" charset="0"/>
                <a:cs typeface="Calibri" panose="020F0502020204030204" pitchFamily="34" charset="0"/>
              </a:rPr>
              <a:t>APMEP (1982) </a:t>
            </a:r>
            <a:r>
              <a:rPr lang="fr-FR" sz="800" i="1" dirty="0">
                <a:solidFill>
                  <a:schemeClr val="accent2">
                    <a:lumMod val="50000"/>
                  </a:schemeClr>
                </a:solidFill>
                <a:latin typeface="Calibri" panose="020F0502020204030204" pitchFamily="34" charset="0"/>
                <a:cs typeface="Calibri" panose="020F0502020204030204" pitchFamily="34" charset="0"/>
              </a:rPr>
              <a:t>Grandeur. Mesure</a:t>
            </a:r>
            <a:r>
              <a:rPr lang="fr-FR" sz="800" dirty="0">
                <a:solidFill>
                  <a:schemeClr val="accent2">
                    <a:lumMod val="50000"/>
                  </a:schemeClr>
                </a:solidFill>
                <a:latin typeface="Calibri" panose="020F0502020204030204" pitchFamily="34" charset="0"/>
                <a:cs typeface="Calibri" panose="020F0502020204030204" pitchFamily="34" charset="0"/>
              </a:rPr>
              <a:t>, Mots VI, Brochure </a:t>
            </a:r>
            <a:r>
              <a:rPr lang="fr-FR" sz="800" dirty="0" smtClean="0">
                <a:solidFill>
                  <a:schemeClr val="accent2">
                    <a:lumMod val="50000"/>
                  </a:schemeClr>
                </a:solidFill>
                <a:latin typeface="Calibri" panose="020F0502020204030204" pitchFamily="34" charset="0"/>
                <a:cs typeface="Calibri" panose="020F0502020204030204" pitchFamily="34" charset="0"/>
              </a:rPr>
              <a:t>46 </a:t>
            </a:r>
            <a:r>
              <a:rPr lang="fr-FR" sz="800" dirty="0" smtClean="0">
                <a:latin typeface="Calibri" panose="020F0502020204030204" pitchFamily="34" charset="0"/>
                <a:cs typeface="Calibri" panose="020F0502020204030204" pitchFamily="34" charset="0"/>
              </a:rPr>
              <a:t>et document </a:t>
            </a:r>
            <a:r>
              <a:rPr lang="fr-FR" sz="800" dirty="0">
                <a:latin typeface="Calibri" panose="020F0502020204030204" pitchFamily="34" charset="0"/>
                <a:cs typeface="Calibri" panose="020F0502020204030204" pitchFamily="34" charset="0"/>
              </a:rPr>
              <a:t>d’accompagnement des programmes de collège </a:t>
            </a:r>
            <a:r>
              <a:rPr lang="fr-FR" sz="800" dirty="0" smtClean="0">
                <a:latin typeface="Calibri" panose="020F0502020204030204" pitchFamily="34" charset="0"/>
                <a:cs typeface="Calibri" panose="020F0502020204030204" pitchFamily="34" charset="0"/>
              </a:rPr>
              <a:t>2007: </a:t>
            </a:r>
          </a:p>
          <a:p>
            <a:pPr>
              <a:spcBef>
                <a:spcPts val="0"/>
              </a:spcBef>
            </a:pPr>
            <a:r>
              <a:rPr lang="fr-FR" sz="800" b="1" dirty="0" smtClean="0">
                <a:latin typeface="Calibri" panose="020F0502020204030204" pitchFamily="34" charset="0"/>
                <a:cs typeface="Calibri" panose="020F0502020204030204" pitchFamily="34" charset="0"/>
              </a:rPr>
              <a:t>	Ressources </a:t>
            </a:r>
            <a:r>
              <a:rPr lang="fr-FR" sz="800" b="1" dirty="0">
                <a:latin typeface="Calibri" panose="020F0502020204030204" pitchFamily="34" charset="0"/>
                <a:cs typeface="Calibri" panose="020F0502020204030204" pitchFamily="34" charset="0"/>
              </a:rPr>
              <a:t>pour les </a:t>
            </a:r>
            <a:r>
              <a:rPr lang="fr-FR" sz="800" b="1" dirty="0" smtClean="0">
                <a:latin typeface="Calibri" panose="020F0502020204030204" pitchFamily="34" charset="0"/>
                <a:cs typeface="Calibri" panose="020F0502020204030204" pitchFamily="34" charset="0"/>
              </a:rPr>
              <a:t>classes de </a:t>
            </a:r>
            <a:r>
              <a:rPr lang="fr-FR" sz="800" b="1" dirty="0">
                <a:latin typeface="Calibri" panose="020F0502020204030204" pitchFamily="34" charset="0"/>
                <a:cs typeface="Calibri" panose="020F0502020204030204" pitchFamily="34" charset="0"/>
              </a:rPr>
              <a:t>6e, 5e, 4e, et 3e du collège </a:t>
            </a:r>
            <a:r>
              <a:rPr lang="fr-FR" sz="800" b="1" i="1" dirty="0" smtClean="0">
                <a:latin typeface="Calibri" panose="020F0502020204030204" pitchFamily="34" charset="0"/>
                <a:cs typeface="Calibri" panose="020F0502020204030204" pitchFamily="34" charset="0"/>
              </a:rPr>
              <a:t>- </a:t>
            </a:r>
            <a:r>
              <a:rPr lang="fr-FR" sz="800" b="1" i="1" dirty="0">
                <a:latin typeface="Calibri" panose="020F0502020204030204" pitchFamily="34" charset="0"/>
                <a:cs typeface="Calibri" panose="020F0502020204030204" pitchFamily="34" charset="0"/>
              </a:rPr>
              <a:t>Grandeurs et mesures au </a:t>
            </a:r>
            <a:r>
              <a:rPr lang="fr-FR" sz="800" b="1" i="1" dirty="0" smtClean="0">
                <a:latin typeface="Calibri" panose="020F0502020204030204" pitchFamily="34" charset="0"/>
                <a:cs typeface="Calibri" panose="020F0502020204030204" pitchFamily="34" charset="0"/>
              </a:rPr>
              <a:t>collège</a:t>
            </a:r>
            <a:endParaRPr lang="fr-FR" sz="1800" b="1" dirty="0" smtClean="0">
              <a:solidFill>
                <a:srgbClr val="C00000"/>
              </a:solidFill>
              <a:latin typeface="+mn-lt"/>
            </a:endParaRPr>
          </a:p>
          <a:p>
            <a:pPr marL="285750" indent="-285750">
              <a:spcAft>
                <a:spcPts val="600"/>
              </a:spcAft>
              <a:buFontTx/>
              <a:buChar char="-"/>
            </a:pPr>
            <a:endParaRPr lang="fr-FR" sz="1800" b="1" dirty="0" smtClean="0">
              <a:solidFill>
                <a:srgbClr val="C00000"/>
              </a:solidFill>
              <a:latin typeface="+mn-lt"/>
            </a:endParaRPr>
          </a:p>
        </p:txBody>
      </p:sp>
      <p:sp>
        <p:nvSpPr>
          <p:cNvPr id="15" name="Titre 3"/>
          <p:cNvSpPr txBox="1">
            <a:spLocks noChangeAspect="1"/>
          </p:cNvSpPr>
          <p:nvPr/>
        </p:nvSpPr>
        <p:spPr>
          <a:xfrm>
            <a:off x="374904" y="711498"/>
            <a:ext cx="8640960" cy="1041032"/>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285750" indent="-285750">
              <a:spcAft>
                <a:spcPts val="600"/>
              </a:spcAft>
              <a:buFont typeface="Wingdings" panose="05000000000000000000" pitchFamily="2" charset="2"/>
              <a:buChar char="à"/>
            </a:pPr>
            <a:r>
              <a:rPr lang="fr-FR" sz="1800" b="1" u="sng" dirty="0" smtClean="0">
                <a:latin typeface="Calibri" panose="020F0502020204030204" pitchFamily="34" charset="0"/>
                <a:cs typeface="Calibri" panose="020F0502020204030204" pitchFamily="34" charset="0"/>
              </a:rPr>
              <a:t>Multiples grandeurs envisageables pour un même objet: </a:t>
            </a:r>
            <a:endParaRPr lang="fr-FR" sz="1800" b="1" u="sng" dirty="0">
              <a:latin typeface="Calibri" panose="020F0502020204030204" pitchFamily="34" charset="0"/>
              <a:cs typeface="Calibri" panose="020F0502020204030204" pitchFamily="34" charset="0"/>
            </a:endParaRPr>
          </a:p>
          <a:p>
            <a:r>
              <a:rPr lang="fr-FR" sz="1800" b="1" u="sng" dirty="0" smtClean="0">
                <a:solidFill>
                  <a:schemeClr val="accent5">
                    <a:lumMod val="50000"/>
                  </a:schemeClr>
                </a:solidFill>
                <a:latin typeface="Calibri" panose="020F0502020204030204" pitchFamily="34" charset="0"/>
                <a:cs typeface="Calibri" panose="020F0502020204030204" pitchFamily="34" charset="0"/>
              </a:rPr>
              <a:t>Exemples  </a:t>
            </a:r>
            <a:r>
              <a:rPr lang="fr-FR" sz="1800" b="1" u="sng" dirty="0">
                <a:solidFill>
                  <a:schemeClr val="accent5">
                    <a:lumMod val="50000"/>
                  </a:schemeClr>
                </a:solidFill>
                <a:latin typeface="Calibri" panose="020F0502020204030204" pitchFamily="34" charset="0"/>
                <a:cs typeface="Calibri" panose="020F0502020204030204" pitchFamily="34" charset="0"/>
              </a:rPr>
              <a:t>:</a:t>
            </a:r>
            <a:r>
              <a:rPr lang="fr-FR" sz="1800" b="1" dirty="0">
                <a:solidFill>
                  <a:schemeClr val="accent5">
                    <a:lumMod val="50000"/>
                  </a:schemeClr>
                </a:solidFill>
                <a:latin typeface="Calibri" panose="020F0502020204030204" pitchFamily="34" charset="0"/>
                <a:cs typeface="Calibri" panose="020F0502020204030204" pitchFamily="34" charset="0"/>
              </a:rPr>
              <a:t>  </a:t>
            </a:r>
            <a:endParaRPr lang="fr-FR" sz="1800" b="1" dirty="0" smtClean="0">
              <a:solidFill>
                <a:schemeClr val="accent5">
                  <a:lumMod val="50000"/>
                </a:schemeClr>
              </a:solidFill>
              <a:latin typeface="Calibri" panose="020F0502020204030204" pitchFamily="34" charset="0"/>
              <a:cs typeface="Calibri" panose="020F0502020204030204" pitchFamily="34" charset="0"/>
            </a:endParaRPr>
          </a:p>
          <a:p>
            <a:pPr>
              <a:spcAft>
                <a:spcPts val="600"/>
              </a:spcAft>
            </a:pPr>
            <a:r>
              <a:rPr lang="fr-FR" sz="1400" b="1" dirty="0" smtClean="0">
                <a:solidFill>
                  <a:schemeClr val="accent5">
                    <a:lumMod val="50000"/>
                  </a:schemeClr>
                </a:solidFill>
                <a:latin typeface="Calibri" panose="020F0502020204030204" pitchFamily="34" charset="0"/>
                <a:cs typeface="Calibri" panose="020F0502020204030204" pitchFamily="34" charset="0"/>
              </a:rPr>
              <a:t>                feuille de papier                                  Portion de route                                 Pack de bouteilles d’eau :</a:t>
            </a:r>
          </a:p>
          <a:p>
            <a:pPr marL="285750" indent="-285750">
              <a:spcAft>
                <a:spcPts val="600"/>
              </a:spcAft>
              <a:buFont typeface="Wingdings" panose="05000000000000000000" pitchFamily="2" charset="2"/>
              <a:buChar char="§"/>
            </a:pPr>
            <a:endParaRPr lang="fr-FR" sz="1400" b="1" u="sng" dirty="0">
              <a:solidFill>
                <a:schemeClr val="accent5">
                  <a:lumMod val="50000"/>
                </a:schemeClr>
              </a:solidFill>
              <a:latin typeface="Calibri" panose="020F0502020204030204" pitchFamily="34" charset="0"/>
              <a:cs typeface="Calibri" panose="020F0502020204030204" pitchFamily="34" charset="0"/>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endParaRPr lang="fr-FR" sz="1000" b="1" u="sng" dirty="0" smtClean="0">
              <a:solidFill>
                <a:srgbClr val="990000"/>
              </a:solidFill>
              <a:latin typeface="+mn-lt"/>
            </a:endParaRPr>
          </a:p>
          <a:p>
            <a:endParaRPr lang="fr-FR" sz="1000" b="1" u="sng" dirty="0">
              <a:solidFill>
                <a:srgbClr val="990000"/>
              </a:solidFill>
              <a:latin typeface="+mn-lt"/>
            </a:endParaRPr>
          </a:p>
          <a:p>
            <a:r>
              <a:rPr lang="fr-FR" sz="1000" b="1" u="sng" dirty="0" smtClean="0">
                <a:solidFill>
                  <a:srgbClr val="990000"/>
                </a:solidFill>
                <a:latin typeface="+mn-lt"/>
              </a:rPr>
              <a:t>   </a:t>
            </a:r>
          </a:p>
          <a:p>
            <a:endParaRPr lang="fr-FR" sz="1000" b="1" u="sng" dirty="0">
              <a:solidFill>
                <a:srgbClr val="990000"/>
              </a:solidFill>
              <a:latin typeface="+mn-lt"/>
            </a:endParaRPr>
          </a:p>
          <a:p>
            <a:endParaRPr lang="fr-FR" sz="1000" b="1" u="sng" dirty="0" smtClean="0">
              <a:solidFill>
                <a:srgbClr val="990000"/>
              </a:solidFill>
              <a:latin typeface="+mn-lt"/>
            </a:endParaRPr>
          </a:p>
          <a:p>
            <a:endParaRPr lang="fr-FR" sz="1000" b="1" u="sng" dirty="0" smtClean="0">
              <a:solidFill>
                <a:srgbClr val="990000"/>
              </a:solidFill>
              <a:latin typeface="+mn-lt"/>
            </a:endParaRPr>
          </a:p>
          <a:p>
            <a:pPr marL="285750" indent="-285750">
              <a:spcAft>
                <a:spcPts val="600"/>
              </a:spcAft>
              <a:buFontTx/>
              <a:buChar char="-"/>
            </a:pPr>
            <a:endParaRPr lang="fr-FR" sz="1800" b="1" dirty="0" smtClean="0">
              <a:solidFill>
                <a:srgbClr val="C00000"/>
              </a:solidFill>
              <a:latin typeface="+mn-lt"/>
            </a:endParaRPr>
          </a:p>
          <a:p>
            <a:pPr marL="285750" indent="-285750">
              <a:spcAft>
                <a:spcPts val="600"/>
              </a:spcAft>
              <a:buFontTx/>
              <a:buChar char="-"/>
            </a:pPr>
            <a:endParaRPr lang="fr-FR" sz="1800" b="1" dirty="0" smtClean="0">
              <a:solidFill>
                <a:srgbClr val="C00000"/>
              </a:solidFill>
              <a:latin typeface="+mn-lt"/>
            </a:endParaRPr>
          </a:p>
        </p:txBody>
      </p:sp>
      <p:pic>
        <p:nvPicPr>
          <p:cNvPr id="8" name="Imag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65203" y="1843055"/>
            <a:ext cx="1964465" cy="2546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503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noChangeAspect="1"/>
          </p:cNvSpPr>
          <p:nvPr>
            <p:ph type="title"/>
          </p:nvPr>
        </p:nvSpPr>
        <p:spPr>
          <a:xfrm>
            <a:off x="275224" y="3206525"/>
            <a:ext cx="8280920" cy="4909446"/>
          </a:xfrm>
        </p:spPr>
        <p:txBody>
          <a:bodyPr wrap="square" anchor="t">
            <a:normAutofit/>
          </a:bodyPr>
          <a:lstStyle/>
          <a:p>
            <a:r>
              <a:rPr lang="fr-FR" sz="1600" i="1" dirty="0">
                <a:latin typeface="+mn-lt"/>
              </a:rPr>
              <a:t/>
            </a:r>
            <a:br>
              <a:rPr lang="fr-FR" sz="1600" i="1" dirty="0">
                <a:latin typeface="+mn-lt"/>
              </a:rPr>
            </a:br>
            <a:r>
              <a:rPr lang="fr-FR" sz="2400" dirty="0" smtClean="0">
                <a:latin typeface="+mn-lt"/>
              </a:rPr>
              <a:t> </a:t>
            </a:r>
            <a:endParaRPr lang="fr-FR" sz="2400" dirty="0" smtClean="0">
              <a:solidFill>
                <a:srgbClr val="990000"/>
              </a:solidFill>
              <a:latin typeface="Calibri" pitchFamily="34" charset="0"/>
              <a:cs typeface="Times New Roman" pitchFamily="18"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12</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95536" y="264168"/>
            <a:ext cx="8640960"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3. </a:t>
            </a:r>
            <a:r>
              <a:rPr lang="fr-FR" sz="2400" b="1" dirty="0">
                <a:solidFill>
                  <a:schemeClr val="accent2">
                    <a:lumMod val="75000"/>
                  </a:schemeClr>
                </a:solidFill>
                <a:latin typeface="Calibri" pitchFamily="34" charset="0"/>
              </a:rPr>
              <a:t>Difficultés </a:t>
            </a:r>
            <a:r>
              <a:rPr lang="fr-FR" sz="2400" b="1" dirty="0" smtClean="0">
                <a:solidFill>
                  <a:schemeClr val="accent2">
                    <a:lumMod val="75000"/>
                  </a:schemeClr>
                </a:solidFill>
                <a:latin typeface="Calibri" pitchFamily="34" charset="0"/>
              </a:rPr>
              <a:t>des élèves : </a:t>
            </a:r>
            <a:r>
              <a:rPr lang="fr-FR" sz="2400" b="1" dirty="0" smtClean="0">
                <a:solidFill>
                  <a:srgbClr val="990000"/>
                </a:solidFill>
                <a:latin typeface="Calibri" pitchFamily="34" charset="0"/>
              </a:rPr>
              <a:t>liées au langage</a:t>
            </a:r>
            <a:endParaRPr lang="fr-FR" sz="2400" b="1" dirty="0">
              <a:solidFill>
                <a:srgbClr val="990000"/>
              </a:solidFill>
              <a:latin typeface="Calibri"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374904" y="819806"/>
            <a:ext cx="8640960" cy="2572534"/>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285750" indent="-285750">
              <a:spcAft>
                <a:spcPts val="600"/>
              </a:spcAft>
              <a:buFont typeface="Wingdings" panose="05000000000000000000" pitchFamily="2" charset="2"/>
              <a:buChar char="à"/>
            </a:pPr>
            <a:r>
              <a:rPr lang="fr-FR" sz="1800" b="1" u="sng" dirty="0" err="1" smtClean="0">
                <a:latin typeface="Calibri" panose="020F0502020204030204" pitchFamily="34" charset="0"/>
                <a:cs typeface="Calibri" panose="020F0502020204030204" pitchFamily="34" charset="0"/>
              </a:rPr>
              <a:t>Ambiguités</a:t>
            </a:r>
            <a:r>
              <a:rPr lang="fr-FR" sz="1800" b="1" u="sng" dirty="0" smtClean="0">
                <a:latin typeface="Calibri" panose="020F0502020204030204" pitchFamily="34" charset="0"/>
                <a:cs typeface="Calibri" panose="020F0502020204030204" pitchFamily="34" charset="0"/>
              </a:rPr>
              <a:t> du langage dans la vie courante :</a:t>
            </a:r>
          </a:p>
          <a:p>
            <a:pPr>
              <a:spcAft>
                <a:spcPts val="600"/>
              </a:spcAft>
            </a:pPr>
            <a:r>
              <a:rPr lang="fr-FR" sz="1800" b="1" dirty="0">
                <a:solidFill>
                  <a:srgbClr val="990000"/>
                </a:solidFill>
                <a:latin typeface="Calibri" panose="020F0502020204030204" pitchFamily="34" charset="0"/>
                <a:cs typeface="Calibri" panose="020F0502020204030204" pitchFamily="34" charset="0"/>
              </a:rPr>
              <a:t>De quelle grandeur parle-t-on ? </a:t>
            </a:r>
          </a:p>
          <a:p>
            <a:pPr>
              <a:spcAft>
                <a:spcPts val="600"/>
              </a:spcAft>
            </a:pPr>
            <a:endParaRPr lang="fr-FR" sz="1400" b="1" u="sng" dirty="0" smtClean="0">
              <a:solidFill>
                <a:schemeClr val="accent5">
                  <a:lumMod val="50000"/>
                </a:schemeClr>
              </a:solidFill>
              <a:latin typeface="Calibri" panose="020F0502020204030204" pitchFamily="34" charset="0"/>
              <a:cs typeface="Calibri" panose="020F0502020204030204" pitchFamily="34" charset="0"/>
            </a:endParaRPr>
          </a:p>
          <a:p>
            <a:pPr>
              <a:spcAft>
                <a:spcPts val="600"/>
              </a:spcAft>
            </a:pPr>
            <a:r>
              <a:rPr lang="fr-FR" sz="1400" b="1" u="sng" dirty="0" smtClean="0">
                <a:solidFill>
                  <a:schemeClr val="accent5">
                    <a:lumMod val="50000"/>
                  </a:schemeClr>
                </a:solidFill>
                <a:latin typeface="Calibri" panose="020F0502020204030204" pitchFamily="34" charset="0"/>
                <a:cs typeface="Calibri" panose="020F0502020204030204" pitchFamily="34" charset="0"/>
              </a:rPr>
              <a:t>Exemples  </a:t>
            </a:r>
            <a:r>
              <a:rPr lang="fr-FR" sz="1400" b="1" u="sng" dirty="0">
                <a:solidFill>
                  <a:schemeClr val="accent5">
                    <a:lumMod val="50000"/>
                  </a:schemeClr>
                </a:solidFill>
                <a:latin typeface="Calibri" panose="020F0502020204030204" pitchFamily="34" charset="0"/>
                <a:cs typeface="Calibri" panose="020F0502020204030204" pitchFamily="34" charset="0"/>
              </a:rPr>
              <a:t>:</a:t>
            </a:r>
            <a:r>
              <a:rPr lang="fr-FR" sz="1400" b="1" dirty="0">
                <a:solidFill>
                  <a:schemeClr val="accent5">
                    <a:lumMod val="50000"/>
                  </a:schemeClr>
                </a:solidFill>
                <a:latin typeface="Calibri" panose="020F0502020204030204" pitchFamily="34" charset="0"/>
                <a:cs typeface="Calibri" panose="020F0502020204030204" pitchFamily="34" charset="0"/>
              </a:rPr>
              <a:t> </a:t>
            </a:r>
            <a:r>
              <a:rPr lang="fr-FR" sz="1600" b="1" dirty="0" smtClean="0">
                <a:solidFill>
                  <a:schemeClr val="accent5">
                    <a:lumMod val="50000"/>
                  </a:schemeClr>
                </a:solidFill>
                <a:latin typeface="Calibri" panose="020F0502020204030204" pitchFamily="34" charset="0"/>
                <a:cs typeface="Calibri" panose="020F0502020204030204" pitchFamily="34" charset="0"/>
              </a:rPr>
              <a:t> </a:t>
            </a:r>
          </a:p>
          <a:p>
            <a:pPr>
              <a:spcAft>
                <a:spcPts val="600"/>
              </a:spcAft>
            </a:pPr>
            <a:r>
              <a:rPr lang="fr-FR" sz="1800" b="1" dirty="0" smtClean="0">
                <a:solidFill>
                  <a:schemeClr val="accent5">
                    <a:lumMod val="50000"/>
                  </a:schemeClr>
                </a:solidFill>
                <a:latin typeface="Calibri" panose="020F0502020204030204" pitchFamily="34" charset="0"/>
                <a:cs typeface="Calibri" panose="020F0502020204030204" pitchFamily="34" charset="0"/>
              </a:rPr>
              <a:t>«  ce récipient est plus grand que l’autre »  </a:t>
            </a:r>
          </a:p>
          <a:p>
            <a:pPr>
              <a:spcAft>
                <a:spcPts val="600"/>
              </a:spcAft>
            </a:pPr>
            <a:endParaRPr lang="fr-FR" sz="1400" b="1" dirty="0">
              <a:solidFill>
                <a:schemeClr val="accent5">
                  <a:lumMod val="50000"/>
                </a:schemeClr>
              </a:solidFill>
              <a:latin typeface="+mn-lt"/>
            </a:endParaRPr>
          </a:p>
          <a:p>
            <a:pPr>
              <a:spcAft>
                <a:spcPts val="600"/>
              </a:spcAft>
            </a:pPr>
            <a:endParaRPr lang="fr-FR" sz="1800" b="1" dirty="0" smtClean="0">
              <a:solidFill>
                <a:schemeClr val="accent5">
                  <a:lumMod val="50000"/>
                </a:schemeClr>
              </a:solidFill>
              <a:latin typeface="+mn-lt"/>
            </a:endParaRPr>
          </a:p>
          <a:p>
            <a:pPr>
              <a:spcAft>
                <a:spcPts val="600"/>
              </a:spcAft>
            </a:pPr>
            <a:endParaRPr lang="fr-FR" sz="1800" b="1" dirty="0" smtClean="0">
              <a:solidFill>
                <a:schemeClr val="accent5">
                  <a:lumMod val="50000"/>
                </a:schemeClr>
              </a:solidFill>
              <a:latin typeface="+mn-lt"/>
            </a:endParaRPr>
          </a:p>
          <a:p>
            <a:pPr>
              <a:spcAft>
                <a:spcPts val="600"/>
              </a:spcAft>
            </a:pPr>
            <a:endParaRPr lang="fr-FR" sz="1800" b="1" dirty="0" smtClean="0">
              <a:solidFill>
                <a:schemeClr val="accent5">
                  <a:lumMod val="50000"/>
                </a:schemeClr>
              </a:solidFill>
              <a:latin typeface="+mn-lt"/>
            </a:endParaRPr>
          </a:p>
          <a:p>
            <a:pPr>
              <a:spcAft>
                <a:spcPts val="600"/>
              </a:spcAft>
            </a:pPr>
            <a:r>
              <a:rPr lang="fr-FR" sz="1800" b="1" dirty="0" smtClean="0">
                <a:solidFill>
                  <a:schemeClr val="accent5">
                    <a:lumMod val="50000"/>
                  </a:schemeClr>
                </a:solidFill>
                <a:latin typeface="Calibri" panose="020F0502020204030204" pitchFamily="34" charset="0"/>
                <a:cs typeface="Calibri" panose="020F0502020204030204" pitchFamily="34" charset="0"/>
              </a:rPr>
              <a:t>« La planète Saturne est grosse comme 95 Terres »  </a:t>
            </a:r>
          </a:p>
          <a:p>
            <a:pPr>
              <a:spcAft>
                <a:spcPts val="1000"/>
              </a:spcAft>
            </a:pPr>
            <a:endParaRPr lang="fr-FR" sz="1800" b="1" dirty="0" smtClean="0">
              <a:solidFill>
                <a:srgbClr val="C00000"/>
              </a:solidFill>
              <a:latin typeface="+mn-lt"/>
            </a:endParaRPr>
          </a:p>
          <a:p>
            <a:pPr>
              <a:spcAft>
                <a:spcPts val="1000"/>
              </a:spcAft>
            </a:pPr>
            <a:endParaRPr lang="fr-FR" sz="1800" b="1" dirty="0">
              <a:solidFill>
                <a:srgbClr val="C00000"/>
              </a:solidFill>
              <a:latin typeface="+mn-lt"/>
            </a:endParaRPr>
          </a:p>
          <a:p>
            <a:pPr>
              <a:spcAft>
                <a:spcPts val="1000"/>
              </a:spcAft>
            </a:pPr>
            <a:endParaRPr lang="fr-FR" sz="1800" b="1" dirty="0" smtClean="0">
              <a:solidFill>
                <a:srgbClr val="C00000"/>
              </a:solidFill>
              <a:latin typeface="+mn-lt"/>
            </a:endParaRPr>
          </a:p>
          <a:p>
            <a:pPr>
              <a:spcAft>
                <a:spcPts val="1000"/>
              </a:spcAft>
            </a:pPr>
            <a:endParaRPr lang="fr-FR" sz="1800" b="1" dirty="0">
              <a:solidFill>
                <a:srgbClr val="C00000"/>
              </a:solidFill>
              <a:latin typeface="+mn-lt"/>
            </a:endParaRPr>
          </a:p>
          <a:p>
            <a:pPr>
              <a:spcAft>
                <a:spcPts val="600"/>
              </a:spcAft>
            </a:pPr>
            <a:endParaRPr lang="fr-FR" sz="1400" b="1" dirty="0">
              <a:solidFill>
                <a:schemeClr val="accent5">
                  <a:lumMod val="50000"/>
                </a:schemeClr>
              </a:solidFill>
              <a:latin typeface="+mn-lt"/>
            </a:endParaRPr>
          </a:p>
          <a:p>
            <a:pPr>
              <a:spcAft>
                <a:spcPts val="600"/>
              </a:spcAft>
            </a:pPr>
            <a:endParaRPr lang="fr-FR" sz="1800" b="1" dirty="0" smtClean="0">
              <a:solidFill>
                <a:srgbClr val="C00000"/>
              </a:solidFill>
              <a:latin typeface="+mn-lt"/>
            </a:endParaRPr>
          </a:p>
          <a:p>
            <a:pPr marL="285750" indent="-285750">
              <a:spcAft>
                <a:spcPts val="600"/>
              </a:spcAft>
              <a:buFontTx/>
              <a:buChar char="-"/>
            </a:pPr>
            <a:endParaRPr lang="fr-FR" sz="1800" b="1" dirty="0" smtClean="0">
              <a:solidFill>
                <a:srgbClr val="C00000"/>
              </a:solidFill>
              <a:latin typeface="+mn-lt"/>
            </a:endParaRPr>
          </a:p>
        </p:txBody>
      </p:sp>
      <p:sp>
        <p:nvSpPr>
          <p:cNvPr id="13" name="Titre 3"/>
          <p:cNvSpPr txBox="1">
            <a:spLocks noChangeAspect="1"/>
          </p:cNvSpPr>
          <p:nvPr/>
        </p:nvSpPr>
        <p:spPr>
          <a:xfrm>
            <a:off x="395536" y="819806"/>
            <a:ext cx="8640960" cy="428576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fr-FR" sz="1800" u="sng" dirty="0">
                <a:latin typeface="Calibri" panose="020F0502020204030204" pitchFamily="34" charset="0"/>
                <a:cs typeface="Calibri" panose="020F0502020204030204" pitchFamily="34" charset="0"/>
                <a:sym typeface="Wingdings" panose="05000000000000000000" pitchFamily="2" charset="2"/>
              </a:rPr>
              <a:t> </a:t>
            </a:r>
            <a:r>
              <a:rPr lang="fr-FR" sz="1800" b="1" u="sng" dirty="0" smtClean="0">
                <a:latin typeface="Calibri" panose="020F0502020204030204" pitchFamily="34" charset="0"/>
                <a:cs typeface="Calibri" panose="020F0502020204030204" pitchFamily="34" charset="0"/>
              </a:rPr>
              <a:t>Ambiguités du langage dans la vie courante : </a:t>
            </a:r>
            <a:endParaRPr lang="fr-FR" sz="1800" b="1" u="sng" dirty="0">
              <a:latin typeface="Calibri" panose="020F0502020204030204" pitchFamily="34" charset="0"/>
              <a:cs typeface="Calibri" panose="020F0502020204030204" pitchFamily="34" charset="0"/>
            </a:endParaRPr>
          </a:p>
          <a:p>
            <a:pPr>
              <a:spcAft>
                <a:spcPts val="600"/>
              </a:spcAft>
            </a:pPr>
            <a:r>
              <a:rPr lang="fr-FR" sz="1800" b="1" dirty="0">
                <a:solidFill>
                  <a:srgbClr val="990000"/>
                </a:solidFill>
                <a:latin typeface="Calibri" panose="020F0502020204030204" pitchFamily="34" charset="0"/>
                <a:cs typeface="Calibri" panose="020F0502020204030204" pitchFamily="34" charset="0"/>
              </a:rPr>
              <a:t>De quelle grandeur parle-t-on ? </a:t>
            </a:r>
          </a:p>
          <a:p>
            <a:pPr>
              <a:spcAft>
                <a:spcPts val="600"/>
              </a:spcAft>
            </a:pPr>
            <a:endParaRPr lang="fr-FR" sz="1400" b="1" u="sng" dirty="0" smtClean="0">
              <a:solidFill>
                <a:schemeClr val="accent5">
                  <a:lumMod val="50000"/>
                </a:schemeClr>
              </a:solidFill>
              <a:latin typeface="Calibri" panose="020F0502020204030204" pitchFamily="34" charset="0"/>
              <a:cs typeface="Calibri" panose="020F0502020204030204" pitchFamily="34" charset="0"/>
            </a:endParaRPr>
          </a:p>
          <a:p>
            <a:pPr>
              <a:spcAft>
                <a:spcPts val="600"/>
              </a:spcAft>
            </a:pPr>
            <a:r>
              <a:rPr lang="fr-FR" sz="1400" b="1" u="sng" dirty="0" smtClean="0">
                <a:solidFill>
                  <a:schemeClr val="accent5">
                    <a:lumMod val="50000"/>
                  </a:schemeClr>
                </a:solidFill>
                <a:latin typeface="Calibri" panose="020F0502020204030204" pitchFamily="34" charset="0"/>
                <a:cs typeface="Calibri" panose="020F0502020204030204" pitchFamily="34" charset="0"/>
              </a:rPr>
              <a:t>Exemples  </a:t>
            </a:r>
            <a:r>
              <a:rPr lang="fr-FR" sz="1400" b="1" u="sng" dirty="0">
                <a:solidFill>
                  <a:schemeClr val="accent5">
                    <a:lumMod val="50000"/>
                  </a:schemeClr>
                </a:solidFill>
                <a:latin typeface="Calibri" panose="020F0502020204030204" pitchFamily="34" charset="0"/>
                <a:cs typeface="Calibri" panose="020F0502020204030204" pitchFamily="34" charset="0"/>
              </a:rPr>
              <a:t>:</a:t>
            </a:r>
            <a:r>
              <a:rPr lang="fr-FR" sz="1400" b="1" dirty="0">
                <a:solidFill>
                  <a:schemeClr val="accent5">
                    <a:lumMod val="50000"/>
                  </a:schemeClr>
                </a:solidFill>
                <a:latin typeface="Calibri" panose="020F0502020204030204" pitchFamily="34" charset="0"/>
                <a:cs typeface="Calibri" panose="020F0502020204030204" pitchFamily="34" charset="0"/>
              </a:rPr>
              <a:t> </a:t>
            </a:r>
            <a:r>
              <a:rPr lang="fr-FR" sz="1400" b="1" dirty="0" smtClean="0">
                <a:solidFill>
                  <a:schemeClr val="accent5">
                    <a:lumMod val="50000"/>
                  </a:schemeClr>
                </a:solidFill>
                <a:latin typeface="Calibri" panose="020F0502020204030204" pitchFamily="34" charset="0"/>
                <a:cs typeface="Calibri" panose="020F0502020204030204" pitchFamily="34" charset="0"/>
              </a:rPr>
              <a:t> </a:t>
            </a:r>
          </a:p>
          <a:p>
            <a:pPr>
              <a:spcAft>
                <a:spcPts val="600"/>
              </a:spcAft>
            </a:pPr>
            <a:r>
              <a:rPr lang="fr-FR" sz="1800" b="1" dirty="0" smtClean="0">
                <a:solidFill>
                  <a:schemeClr val="accent5">
                    <a:lumMod val="50000"/>
                  </a:schemeClr>
                </a:solidFill>
                <a:latin typeface="Calibri" panose="020F0502020204030204" pitchFamily="34" charset="0"/>
                <a:cs typeface="Calibri" panose="020F0502020204030204" pitchFamily="34" charset="0"/>
              </a:rPr>
              <a:t>«  ce récipient est plus grand que l’autre » ; </a:t>
            </a:r>
          </a:p>
          <a:p>
            <a:pPr>
              <a:spcAft>
                <a:spcPts val="600"/>
              </a:spcAft>
            </a:pPr>
            <a:r>
              <a:rPr lang="fr-FR" sz="1400" b="1" dirty="0" smtClean="0">
                <a:solidFill>
                  <a:schemeClr val="accent5">
                    <a:lumMod val="75000"/>
                  </a:schemeClr>
                </a:solidFill>
                <a:latin typeface="Calibri" panose="020F0502020204030204" pitchFamily="34" charset="0"/>
                <a:cs typeface="Calibri" panose="020F0502020204030204" pitchFamily="34" charset="0"/>
                <a:sym typeface="Wingdings" panose="05000000000000000000" pitchFamily="2" charset="2"/>
              </a:rPr>
              <a:t> </a:t>
            </a:r>
            <a:r>
              <a:rPr lang="fr-FR" sz="1400" b="1" dirty="0" smtClean="0">
                <a:solidFill>
                  <a:schemeClr val="accent5">
                    <a:lumMod val="75000"/>
                  </a:schemeClr>
                </a:solidFill>
                <a:latin typeface="Calibri" panose="020F0502020204030204" pitchFamily="34" charset="0"/>
                <a:cs typeface="Calibri" panose="020F0502020204030204" pitchFamily="34" charset="0"/>
              </a:rPr>
              <a:t>de sa hauteur ? </a:t>
            </a:r>
          </a:p>
          <a:p>
            <a:pPr>
              <a:spcAft>
                <a:spcPts val="600"/>
              </a:spcAft>
            </a:pPr>
            <a:r>
              <a:rPr lang="fr-FR" sz="1400" b="1" dirty="0">
                <a:solidFill>
                  <a:schemeClr val="accent5">
                    <a:lumMod val="75000"/>
                  </a:schemeClr>
                </a:solidFill>
                <a:latin typeface="Calibri" panose="020F0502020204030204" pitchFamily="34" charset="0"/>
                <a:cs typeface="Calibri" panose="020F0502020204030204" pitchFamily="34" charset="0"/>
                <a:sym typeface="Wingdings" panose="05000000000000000000" pitchFamily="2" charset="2"/>
              </a:rPr>
              <a:t> </a:t>
            </a:r>
            <a:r>
              <a:rPr lang="fr-FR" sz="1400" b="1" dirty="0" smtClean="0">
                <a:solidFill>
                  <a:schemeClr val="accent5">
                    <a:lumMod val="75000"/>
                  </a:schemeClr>
                </a:solidFill>
                <a:latin typeface="Calibri" panose="020F0502020204030204" pitchFamily="34" charset="0"/>
                <a:cs typeface="Calibri" panose="020F0502020204030204" pitchFamily="34" charset="0"/>
              </a:rPr>
              <a:t>de sa plus grande dimension horizontale ?</a:t>
            </a:r>
          </a:p>
          <a:p>
            <a:pPr>
              <a:spcAft>
                <a:spcPts val="600"/>
              </a:spcAft>
            </a:pPr>
            <a:r>
              <a:rPr lang="fr-FR" sz="1400" b="1" dirty="0">
                <a:solidFill>
                  <a:schemeClr val="accent5">
                    <a:lumMod val="75000"/>
                  </a:schemeClr>
                </a:solidFill>
                <a:latin typeface="Calibri" panose="020F0502020204030204" pitchFamily="34" charset="0"/>
                <a:cs typeface="Calibri" panose="020F0502020204030204" pitchFamily="34" charset="0"/>
                <a:sym typeface="Wingdings" panose="05000000000000000000" pitchFamily="2" charset="2"/>
              </a:rPr>
              <a:t></a:t>
            </a:r>
            <a:r>
              <a:rPr lang="fr-FR" sz="1400" b="1" dirty="0" smtClean="0">
                <a:solidFill>
                  <a:schemeClr val="accent5">
                    <a:lumMod val="75000"/>
                  </a:schemeClr>
                </a:solidFill>
                <a:latin typeface="Calibri" panose="020F0502020204030204" pitchFamily="34" charset="0"/>
                <a:cs typeface="Calibri" panose="020F0502020204030204" pitchFamily="34" charset="0"/>
              </a:rPr>
              <a:t> de son volume intérieur (capacité)?</a:t>
            </a:r>
          </a:p>
          <a:p>
            <a:pPr>
              <a:spcAft>
                <a:spcPts val="600"/>
              </a:spcAft>
            </a:pPr>
            <a:r>
              <a:rPr lang="fr-FR" sz="1400" b="1" dirty="0" smtClean="0">
                <a:solidFill>
                  <a:schemeClr val="accent5">
                    <a:lumMod val="75000"/>
                  </a:schemeClr>
                </a:solidFill>
                <a:latin typeface="Calibri" panose="020F0502020204030204" pitchFamily="34" charset="0"/>
                <a:cs typeface="Calibri" panose="020F0502020204030204" pitchFamily="34" charset="0"/>
              </a:rPr>
              <a:t> </a:t>
            </a:r>
            <a:r>
              <a:rPr lang="fr-FR" sz="1400" b="1" dirty="0" smtClean="0">
                <a:solidFill>
                  <a:schemeClr val="accent5">
                    <a:lumMod val="75000"/>
                  </a:schemeClr>
                </a:solidFill>
                <a:latin typeface="Calibri" panose="020F0502020204030204" pitchFamily="34" charset="0"/>
                <a:cs typeface="Calibri" panose="020F0502020204030204" pitchFamily="34" charset="0"/>
                <a:sym typeface="Wingdings" panose="05000000000000000000" pitchFamily="2" charset="2"/>
              </a:rPr>
              <a:t> </a:t>
            </a:r>
            <a:r>
              <a:rPr lang="fr-FR" sz="1400" b="1" dirty="0" smtClean="0">
                <a:solidFill>
                  <a:schemeClr val="accent5">
                    <a:lumMod val="75000"/>
                  </a:schemeClr>
                </a:solidFill>
                <a:latin typeface="Calibri" panose="020F0502020204030204" pitchFamily="34" charset="0"/>
                <a:cs typeface="Calibri" panose="020F0502020204030204" pitchFamily="34" charset="0"/>
              </a:rPr>
              <a:t>de son volume extérieur ?</a:t>
            </a:r>
            <a:endParaRPr lang="fr-FR" sz="1400" b="1" dirty="0">
              <a:solidFill>
                <a:schemeClr val="accent5">
                  <a:lumMod val="75000"/>
                </a:schemeClr>
              </a:solidFill>
              <a:latin typeface="Calibri" panose="020F0502020204030204" pitchFamily="34" charset="0"/>
              <a:cs typeface="Calibri" panose="020F0502020204030204" pitchFamily="34" charset="0"/>
            </a:endParaRPr>
          </a:p>
          <a:p>
            <a:pPr>
              <a:spcAft>
                <a:spcPts val="600"/>
              </a:spcAft>
            </a:pPr>
            <a:endParaRPr lang="fr-FR" sz="900" b="1" dirty="0" smtClean="0">
              <a:solidFill>
                <a:schemeClr val="accent5">
                  <a:lumMod val="50000"/>
                </a:schemeClr>
              </a:solidFill>
              <a:latin typeface="Calibri" panose="020F0502020204030204" pitchFamily="34" charset="0"/>
              <a:cs typeface="Calibri" panose="020F0502020204030204" pitchFamily="34" charset="0"/>
            </a:endParaRPr>
          </a:p>
          <a:p>
            <a:pPr>
              <a:spcAft>
                <a:spcPts val="600"/>
              </a:spcAft>
            </a:pPr>
            <a:r>
              <a:rPr lang="fr-FR" sz="1800" b="1" dirty="0" smtClean="0">
                <a:solidFill>
                  <a:schemeClr val="accent5">
                    <a:lumMod val="50000"/>
                  </a:schemeClr>
                </a:solidFill>
                <a:latin typeface="Calibri" panose="020F0502020204030204" pitchFamily="34" charset="0"/>
                <a:cs typeface="Calibri" panose="020F0502020204030204" pitchFamily="34" charset="0"/>
              </a:rPr>
              <a:t>« La planète Saturne est grosse comme 95 Terres »</a:t>
            </a:r>
          </a:p>
          <a:p>
            <a:pPr>
              <a:spcAft>
                <a:spcPts val="600"/>
              </a:spcAft>
            </a:pPr>
            <a:r>
              <a:rPr lang="fr-FR" sz="1400" b="1" dirty="0" smtClean="0">
                <a:solidFill>
                  <a:schemeClr val="accent5">
                    <a:lumMod val="75000"/>
                  </a:schemeClr>
                </a:solidFill>
                <a:latin typeface="Calibri" panose="020F0502020204030204" pitchFamily="34" charset="0"/>
                <a:cs typeface="Calibri" panose="020F0502020204030204" pitchFamily="34" charset="0"/>
                <a:sym typeface="Wingdings" panose="05000000000000000000" pitchFamily="2" charset="2"/>
              </a:rPr>
              <a:t> </a:t>
            </a:r>
            <a:r>
              <a:rPr lang="fr-FR" sz="1400" b="1" dirty="0">
                <a:solidFill>
                  <a:schemeClr val="accent5">
                    <a:lumMod val="75000"/>
                  </a:schemeClr>
                </a:solidFill>
                <a:latin typeface="Calibri" panose="020F0502020204030204" pitchFamily="34" charset="0"/>
                <a:cs typeface="Calibri" panose="020F0502020204030204" pitchFamily="34" charset="0"/>
              </a:rPr>
              <a:t>de </a:t>
            </a:r>
            <a:r>
              <a:rPr lang="fr-FR" sz="1400" b="1" dirty="0" smtClean="0">
                <a:solidFill>
                  <a:schemeClr val="accent5">
                    <a:lumMod val="75000"/>
                  </a:schemeClr>
                </a:solidFill>
                <a:latin typeface="Calibri" panose="020F0502020204030204" pitchFamily="34" charset="0"/>
                <a:cs typeface="Calibri" panose="020F0502020204030204" pitchFamily="34" charset="0"/>
              </a:rPr>
              <a:t>volumes ?</a:t>
            </a:r>
            <a:endParaRPr lang="fr-FR" sz="1400" b="1" dirty="0">
              <a:solidFill>
                <a:schemeClr val="accent5">
                  <a:lumMod val="75000"/>
                </a:schemeClr>
              </a:solidFill>
              <a:latin typeface="Calibri" panose="020F0502020204030204" pitchFamily="34" charset="0"/>
              <a:cs typeface="Calibri" panose="020F0502020204030204" pitchFamily="34" charset="0"/>
            </a:endParaRPr>
          </a:p>
          <a:p>
            <a:pPr>
              <a:spcAft>
                <a:spcPts val="600"/>
              </a:spcAft>
            </a:pPr>
            <a:r>
              <a:rPr lang="fr-FR" sz="1400" b="1" dirty="0">
                <a:solidFill>
                  <a:schemeClr val="accent5">
                    <a:lumMod val="75000"/>
                  </a:schemeClr>
                </a:solidFill>
                <a:latin typeface="Calibri" panose="020F0502020204030204" pitchFamily="34" charset="0"/>
                <a:cs typeface="Calibri" panose="020F0502020204030204" pitchFamily="34" charset="0"/>
                <a:sym typeface="Wingdings" panose="05000000000000000000" pitchFamily="2" charset="2"/>
              </a:rPr>
              <a:t></a:t>
            </a:r>
            <a:r>
              <a:rPr lang="fr-FR" sz="1400" b="1" dirty="0">
                <a:solidFill>
                  <a:schemeClr val="accent5">
                    <a:lumMod val="75000"/>
                  </a:schemeClr>
                </a:solidFill>
                <a:latin typeface="Calibri" panose="020F0502020204030204" pitchFamily="34" charset="0"/>
                <a:cs typeface="Calibri" panose="020F0502020204030204" pitchFamily="34" charset="0"/>
              </a:rPr>
              <a:t> de </a:t>
            </a:r>
            <a:r>
              <a:rPr lang="fr-FR" sz="1400" b="1" dirty="0" smtClean="0">
                <a:solidFill>
                  <a:schemeClr val="accent5">
                    <a:lumMod val="75000"/>
                  </a:schemeClr>
                </a:solidFill>
                <a:latin typeface="Calibri" panose="020F0502020204030204" pitchFamily="34" charset="0"/>
                <a:cs typeface="Calibri" panose="020F0502020204030204" pitchFamily="34" charset="0"/>
              </a:rPr>
              <a:t>diamètres ?</a:t>
            </a:r>
            <a:endParaRPr lang="fr-FR" sz="1400" b="1" dirty="0">
              <a:solidFill>
                <a:schemeClr val="accent5">
                  <a:lumMod val="75000"/>
                </a:schemeClr>
              </a:solidFill>
              <a:latin typeface="Calibri" panose="020F0502020204030204" pitchFamily="34" charset="0"/>
              <a:cs typeface="Calibri" panose="020F0502020204030204" pitchFamily="34" charset="0"/>
            </a:endParaRPr>
          </a:p>
          <a:p>
            <a:pPr>
              <a:spcAft>
                <a:spcPts val="600"/>
              </a:spcAft>
            </a:pPr>
            <a:r>
              <a:rPr lang="fr-FR" sz="1400" b="1" dirty="0" smtClean="0">
                <a:solidFill>
                  <a:schemeClr val="accent5">
                    <a:lumMod val="75000"/>
                  </a:schemeClr>
                </a:solidFill>
                <a:latin typeface="Calibri" panose="020F0502020204030204" pitchFamily="34" charset="0"/>
                <a:cs typeface="Calibri" panose="020F0502020204030204" pitchFamily="34" charset="0"/>
                <a:sym typeface="Wingdings" panose="05000000000000000000" pitchFamily="2" charset="2"/>
              </a:rPr>
              <a:t> </a:t>
            </a:r>
            <a:r>
              <a:rPr lang="fr-FR" sz="1400" b="1" dirty="0">
                <a:solidFill>
                  <a:schemeClr val="accent5">
                    <a:lumMod val="75000"/>
                  </a:schemeClr>
                </a:solidFill>
                <a:latin typeface="Calibri" panose="020F0502020204030204" pitchFamily="34" charset="0"/>
                <a:cs typeface="Calibri" panose="020F0502020204030204" pitchFamily="34" charset="0"/>
              </a:rPr>
              <a:t>de </a:t>
            </a:r>
            <a:r>
              <a:rPr lang="fr-FR" sz="1400" b="1" dirty="0" smtClean="0">
                <a:solidFill>
                  <a:schemeClr val="accent5">
                    <a:lumMod val="75000"/>
                  </a:schemeClr>
                </a:solidFill>
                <a:latin typeface="Calibri" panose="020F0502020204030204" pitchFamily="34" charset="0"/>
                <a:cs typeface="Calibri" panose="020F0502020204030204" pitchFamily="34" charset="0"/>
              </a:rPr>
              <a:t>masse ?</a:t>
            </a:r>
            <a:endParaRPr lang="fr-FR" sz="1400" b="1" dirty="0">
              <a:solidFill>
                <a:schemeClr val="accent5">
                  <a:lumMod val="75000"/>
                </a:schemeClr>
              </a:solidFill>
              <a:latin typeface="Calibri" panose="020F0502020204030204" pitchFamily="34" charset="0"/>
              <a:cs typeface="Calibri" panose="020F0502020204030204" pitchFamily="34" charset="0"/>
            </a:endParaRPr>
          </a:p>
          <a:p>
            <a:pPr>
              <a:spcAft>
                <a:spcPts val="1000"/>
              </a:spcAft>
            </a:pPr>
            <a:endParaRPr lang="fr-FR" sz="1200" b="1" dirty="0" smtClean="0">
              <a:solidFill>
                <a:srgbClr val="C00000"/>
              </a:solidFill>
              <a:latin typeface="+mn-lt"/>
            </a:endParaRPr>
          </a:p>
          <a:p>
            <a:pPr>
              <a:spcAft>
                <a:spcPts val="600"/>
              </a:spcAft>
            </a:pPr>
            <a:endParaRPr lang="fr-FR" sz="1400" b="1" dirty="0">
              <a:solidFill>
                <a:schemeClr val="accent5">
                  <a:lumMod val="50000"/>
                </a:schemeClr>
              </a:solidFill>
              <a:latin typeface="+mn-lt"/>
            </a:endParaRPr>
          </a:p>
          <a:p>
            <a:pPr>
              <a:spcAft>
                <a:spcPts val="600"/>
              </a:spcAft>
            </a:pPr>
            <a:endParaRPr lang="fr-FR" sz="1800" b="1" dirty="0" smtClean="0">
              <a:solidFill>
                <a:srgbClr val="C00000"/>
              </a:solidFill>
              <a:latin typeface="+mn-lt"/>
            </a:endParaRPr>
          </a:p>
          <a:p>
            <a:pPr>
              <a:spcAft>
                <a:spcPts val="600"/>
              </a:spcAft>
            </a:pPr>
            <a:r>
              <a:rPr lang="fr-FR" sz="800" b="1" u="sng" dirty="0">
                <a:solidFill>
                  <a:schemeClr val="accent2">
                    <a:lumMod val="50000"/>
                  </a:schemeClr>
                </a:solidFill>
                <a:latin typeface="Calibri" panose="020F0502020204030204" pitchFamily="34" charset="0"/>
                <a:cs typeface="Calibri" panose="020F0502020204030204" pitchFamily="34" charset="0"/>
              </a:rPr>
              <a:t>Sources :  </a:t>
            </a:r>
            <a:r>
              <a:rPr lang="fr-FR" sz="700" dirty="0">
                <a:solidFill>
                  <a:schemeClr val="accent2">
                    <a:lumMod val="50000"/>
                  </a:schemeClr>
                </a:solidFill>
                <a:latin typeface="Calibri" panose="020F0502020204030204" pitchFamily="34" charset="0"/>
                <a:cs typeface="Calibri" panose="020F0502020204030204" pitchFamily="34" charset="0"/>
              </a:rPr>
              <a:t>APMEP (1982) </a:t>
            </a:r>
            <a:r>
              <a:rPr lang="fr-FR" sz="700" i="1" dirty="0">
                <a:solidFill>
                  <a:schemeClr val="accent2">
                    <a:lumMod val="50000"/>
                  </a:schemeClr>
                </a:solidFill>
                <a:latin typeface="Calibri" panose="020F0502020204030204" pitchFamily="34" charset="0"/>
                <a:cs typeface="Calibri" panose="020F0502020204030204" pitchFamily="34" charset="0"/>
              </a:rPr>
              <a:t>Grandeur. Mesure</a:t>
            </a:r>
            <a:r>
              <a:rPr lang="fr-FR" sz="700" dirty="0">
                <a:solidFill>
                  <a:schemeClr val="accent2">
                    <a:lumMod val="50000"/>
                  </a:schemeClr>
                </a:solidFill>
                <a:latin typeface="Calibri" panose="020F0502020204030204" pitchFamily="34" charset="0"/>
                <a:cs typeface="Calibri" panose="020F0502020204030204" pitchFamily="34" charset="0"/>
              </a:rPr>
              <a:t>, Mots VI, Brochure 46 et document d’accompagnement des programmes de collège 2007: </a:t>
            </a:r>
            <a:r>
              <a:rPr lang="fr-FR" sz="700" b="1" dirty="0">
                <a:solidFill>
                  <a:schemeClr val="accent2">
                    <a:lumMod val="50000"/>
                  </a:schemeClr>
                </a:solidFill>
                <a:latin typeface="Calibri" panose="020F0502020204030204" pitchFamily="34" charset="0"/>
                <a:cs typeface="Calibri" panose="020F0502020204030204" pitchFamily="34" charset="0"/>
              </a:rPr>
              <a:t>Ressources pour les classes de 6e, 5e, 4e, et 3e du collège </a:t>
            </a:r>
            <a:r>
              <a:rPr lang="fr-FR" sz="700" b="1" i="1" dirty="0">
                <a:solidFill>
                  <a:schemeClr val="accent2">
                    <a:lumMod val="50000"/>
                  </a:schemeClr>
                </a:solidFill>
                <a:latin typeface="Calibri" panose="020F0502020204030204" pitchFamily="34" charset="0"/>
                <a:cs typeface="Calibri" panose="020F0502020204030204" pitchFamily="34" charset="0"/>
              </a:rPr>
              <a:t>- Grandeurs et mesures au collège</a:t>
            </a:r>
            <a:endParaRPr lang="fr-FR" sz="700" u="sng" dirty="0">
              <a:solidFill>
                <a:schemeClr val="accent2">
                  <a:lumMod val="50000"/>
                </a:schemeClr>
              </a:solidFill>
              <a:latin typeface="Calibri" panose="020F0502020204030204" pitchFamily="34" charset="0"/>
              <a:cs typeface="Calibri" panose="020F0502020204030204" pitchFamily="34" charset="0"/>
            </a:endParaRPr>
          </a:p>
          <a:p>
            <a:pPr marL="285750" indent="-285750">
              <a:spcAft>
                <a:spcPts val="600"/>
              </a:spcAft>
              <a:buFontTx/>
              <a:buChar char="-"/>
            </a:pPr>
            <a:endParaRPr lang="fr-FR" sz="1800" b="1" dirty="0" smtClean="0">
              <a:solidFill>
                <a:srgbClr val="C00000"/>
              </a:solidFill>
              <a:latin typeface="+mn-lt"/>
            </a:endParaRPr>
          </a:p>
        </p:txBody>
      </p:sp>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9834" y="908720"/>
            <a:ext cx="2655230" cy="4370768"/>
          </a:xfrm>
          <a:prstGeom prst="roundRect">
            <a:avLst>
              <a:gd name="adj" fmla="val 598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927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noChangeAspect="1"/>
          </p:cNvSpPr>
          <p:nvPr>
            <p:ph type="title"/>
          </p:nvPr>
        </p:nvSpPr>
        <p:spPr>
          <a:xfrm>
            <a:off x="395535" y="2237704"/>
            <a:ext cx="8280920" cy="2559448"/>
          </a:xfrm>
        </p:spPr>
        <p:txBody>
          <a:bodyPr wrap="square" anchor="t">
            <a:normAutofit/>
          </a:bodyPr>
          <a:lstStyle/>
          <a:p>
            <a:r>
              <a:rPr lang="fr-FR" sz="1600" i="1" dirty="0">
                <a:latin typeface="+mn-lt"/>
              </a:rPr>
              <a:t/>
            </a:r>
            <a:br>
              <a:rPr lang="fr-FR" sz="1600" i="1" dirty="0">
                <a:latin typeface="+mn-lt"/>
              </a:rPr>
            </a:br>
            <a:r>
              <a:rPr lang="fr-FR" sz="2400" dirty="0" smtClean="0">
                <a:latin typeface="+mn-lt"/>
              </a:rPr>
              <a:t> </a:t>
            </a:r>
            <a:endParaRPr lang="fr-FR" sz="2400" dirty="0" smtClean="0">
              <a:solidFill>
                <a:srgbClr val="990000"/>
              </a:solidFill>
              <a:latin typeface="Calibri" pitchFamily="34" charset="0"/>
              <a:cs typeface="Times New Roman" pitchFamily="18"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13</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95536" y="264168"/>
            <a:ext cx="8640960"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3. </a:t>
            </a:r>
            <a:r>
              <a:rPr lang="fr-FR" sz="2400" b="1" dirty="0">
                <a:solidFill>
                  <a:schemeClr val="accent2">
                    <a:lumMod val="75000"/>
                  </a:schemeClr>
                </a:solidFill>
                <a:latin typeface="Calibri" pitchFamily="34" charset="0"/>
              </a:rPr>
              <a:t>Difficultés </a:t>
            </a:r>
            <a:r>
              <a:rPr lang="fr-FR" sz="2400" b="1" dirty="0" smtClean="0">
                <a:solidFill>
                  <a:schemeClr val="accent2">
                    <a:lumMod val="75000"/>
                  </a:schemeClr>
                </a:solidFill>
                <a:latin typeface="Calibri" pitchFamily="34" charset="0"/>
              </a:rPr>
              <a:t>des élèves : </a:t>
            </a:r>
            <a:r>
              <a:rPr lang="fr-FR" sz="2400" b="1" dirty="0" smtClean="0">
                <a:solidFill>
                  <a:srgbClr val="990000"/>
                </a:solidFill>
                <a:latin typeface="Calibri" pitchFamily="34" charset="0"/>
              </a:rPr>
              <a:t>liées au langage</a:t>
            </a:r>
            <a:endParaRPr lang="fr-FR" sz="2000" b="1" dirty="0">
              <a:solidFill>
                <a:srgbClr val="990000"/>
              </a:solidFill>
              <a:latin typeface="Calibri"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307600" y="787388"/>
            <a:ext cx="8640960" cy="5404472"/>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fr-FR" sz="1800" b="1" u="sng" dirty="0" smtClean="0">
                <a:solidFill>
                  <a:schemeClr val="accent2">
                    <a:lumMod val="50000"/>
                  </a:schemeClr>
                </a:solidFill>
                <a:latin typeface="Calibri" panose="020F0502020204030204" pitchFamily="34" charset="0"/>
                <a:cs typeface="Calibri" panose="020F0502020204030204" pitchFamily="34" charset="0"/>
              </a:rPr>
              <a:t>Formulations incorrectes</a:t>
            </a:r>
            <a:r>
              <a:rPr lang="fr-FR" sz="1800" b="1" dirty="0" smtClean="0">
                <a:solidFill>
                  <a:schemeClr val="accent2">
                    <a:lumMod val="50000"/>
                  </a:schemeClr>
                </a:solidFill>
                <a:latin typeface="Calibri" panose="020F0502020204030204" pitchFamily="34" charset="0"/>
                <a:cs typeface="Calibri" panose="020F0502020204030204" pitchFamily="34" charset="0"/>
              </a:rPr>
              <a:t> </a:t>
            </a:r>
            <a:r>
              <a:rPr lang="fr-FR" sz="18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sz="1800" b="1" dirty="0" smtClean="0">
                <a:solidFill>
                  <a:schemeClr val="accent2">
                    <a:lumMod val="50000"/>
                  </a:schemeClr>
                </a:solidFill>
                <a:latin typeface="Calibri" panose="020F0502020204030204" pitchFamily="34" charset="0"/>
                <a:cs typeface="Calibri" panose="020F0502020204030204" pitchFamily="34" charset="0"/>
                <a:sym typeface="Symbol" panose="05050102010706020507" pitchFamily="18" charset="2"/>
              </a:rPr>
              <a:t> </a:t>
            </a:r>
            <a:r>
              <a:rPr lang="fr-FR" sz="1800" b="1" dirty="0" smtClean="0">
                <a:solidFill>
                  <a:srgbClr val="C00000"/>
                </a:solidFill>
                <a:latin typeface="Calibri" panose="020F0502020204030204" pitchFamily="34" charset="0"/>
                <a:cs typeface="Calibri" panose="020F0502020204030204" pitchFamily="34" charset="0"/>
              </a:rPr>
              <a:t>confusion grandeur et mesure</a:t>
            </a:r>
          </a:p>
          <a:p>
            <a:pPr marL="285750" indent="-285750">
              <a:spcAft>
                <a:spcPts val="600"/>
              </a:spcAft>
              <a:buFont typeface="Wingdings" panose="05000000000000000000" pitchFamily="2" charset="2"/>
              <a:buChar char="à"/>
            </a:pPr>
            <a:endParaRPr lang="fr-FR" sz="1800" b="1" dirty="0">
              <a:solidFill>
                <a:srgbClr val="C00000"/>
              </a:solidFill>
              <a:latin typeface="Calibri" panose="020F0502020204030204" pitchFamily="34" charset="0"/>
              <a:cs typeface="Calibri" panose="020F0502020204030204" pitchFamily="34" charset="0"/>
            </a:endParaRPr>
          </a:p>
          <a:p>
            <a:r>
              <a:rPr lang="fr-FR" sz="1400" b="1" u="sng" dirty="0">
                <a:solidFill>
                  <a:schemeClr val="accent5">
                    <a:lumMod val="50000"/>
                  </a:schemeClr>
                </a:solidFill>
                <a:latin typeface="Calibri" panose="020F0502020204030204" pitchFamily="34" charset="0"/>
                <a:cs typeface="Calibri" panose="020F0502020204030204" pitchFamily="34" charset="0"/>
              </a:rPr>
              <a:t>Exemples  :</a:t>
            </a:r>
            <a:r>
              <a:rPr lang="fr-FR" sz="1400" b="1" dirty="0">
                <a:solidFill>
                  <a:schemeClr val="accent5">
                    <a:lumMod val="50000"/>
                  </a:schemeClr>
                </a:solidFill>
                <a:latin typeface="Calibri" panose="020F0502020204030204" pitchFamily="34" charset="0"/>
                <a:cs typeface="Calibri" panose="020F0502020204030204" pitchFamily="34" charset="0"/>
              </a:rPr>
              <a:t>    </a:t>
            </a:r>
            <a:r>
              <a:rPr lang="fr-FR" sz="1400" b="1" dirty="0" smtClean="0">
                <a:solidFill>
                  <a:schemeClr val="accent5">
                    <a:lumMod val="50000"/>
                  </a:schemeClr>
                </a:solidFill>
                <a:latin typeface="Calibri" panose="020F0502020204030204" pitchFamily="34" charset="0"/>
                <a:cs typeface="Calibri" panose="020F0502020204030204" pitchFamily="34" charset="0"/>
              </a:rPr>
              <a:t>Que faut-il dire ?</a:t>
            </a:r>
          </a:p>
          <a:p>
            <a:r>
              <a:rPr lang="fr-FR" sz="1400" b="1" dirty="0" smtClean="0">
                <a:solidFill>
                  <a:schemeClr val="accent5">
                    <a:lumMod val="50000"/>
                  </a:schemeClr>
                </a:solidFill>
                <a:latin typeface="Calibri" panose="020F0502020204030204" pitchFamily="34" charset="0"/>
                <a:cs typeface="Calibri" panose="020F0502020204030204" pitchFamily="34" charset="0"/>
              </a:rPr>
              <a:t>«</a:t>
            </a:r>
            <a:r>
              <a:rPr lang="fr-FR" sz="1400" b="1" dirty="0">
                <a:solidFill>
                  <a:schemeClr val="accent5">
                    <a:lumMod val="50000"/>
                  </a:schemeClr>
                </a:solidFill>
                <a:latin typeface="Calibri" panose="020F0502020204030204" pitchFamily="34" charset="0"/>
                <a:cs typeface="Calibri" panose="020F0502020204030204" pitchFamily="34" charset="0"/>
              </a:rPr>
              <a:t> La mesure de la longueur </a:t>
            </a:r>
            <a:r>
              <a:rPr lang="fr-FR" sz="1400" b="1" dirty="0" smtClean="0">
                <a:solidFill>
                  <a:schemeClr val="accent5">
                    <a:lumMod val="50000"/>
                  </a:schemeClr>
                </a:solidFill>
                <a:latin typeface="Calibri" panose="020F0502020204030204" pitchFamily="34" charset="0"/>
                <a:cs typeface="Calibri" panose="020F0502020204030204" pitchFamily="34" charset="0"/>
              </a:rPr>
              <a:t>est 3 cm » </a:t>
            </a:r>
          </a:p>
          <a:p>
            <a:r>
              <a:rPr lang="fr-FR" sz="1400" b="1" dirty="0" smtClean="0">
                <a:solidFill>
                  <a:schemeClr val="accent5">
                    <a:lumMod val="50000"/>
                  </a:schemeClr>
                </a:solidFill>
                <a:latin typeface="Calibri" panose="020F0502020204030204" pitchFamily="34" charset="0"/>
                <a:cs typeface="Calibri" panose="020F0502020204030204" pitchFamily="34" charset="0"/>
              </a:rPr>
              <a:t>«</a:t>
            </a:r>
            <a:r>
              <a:rPr lang="fr-FR" sz="1400" b="1" dirty="0">
                <a:solidFill>
                  <a:schemeClr val="accent5">
                    <a:lumMod val="50000"/>
                  </a:schemeClr>
                </a:solidFill>
                <a:latin typeface="Calibri" panose="020F0502020204030204" pitchFamily="34" charset="0"/>
                <a:cs typeface="Calibri" panose="020F0502020204030204" pitchFamily="34" charset="0"/>
              </a:rPr>
              <a:t> </a:t>
            </a:r>
            <a:r>
              <a:rPr lang="fr-FR" sz="1400" b="1" dirty="0" smtClean="0">
                <a:solidFill>
                  <a:schemeClr val="accent5">
                    <a:lumMod val="50000"/>
                  </a:schemeClr>
                </a:solidFill>
                <a:latin typeface="Calibri" panose="020F0502020204030204" pitchFamily="34" charset="0"/>
                <a:cs typeface="Calibri" panose="020F0502020204030204" pitchFamily="34" charset="0"/>
              </a:rPr>
              <a:t>La longueur de ce segment est 3 cm  </a:t>
            </a:r>
            <a:r>
              <a:rPr lang="fr-FR" sz="1400" b="1" dirty="0">
                <a:solidFill>
                  <a:schemeClr val="accent5">
                    <a:lumMod val="50000"/>
                  </a:schemeClr>
                </a:solidFill>
                <a:latin typeface="Calibri" panose="020F0502020204030204" pitchFamily="34" charset="0"/>
                <a:cs typeface="Calibri" panose="020F0502020204030204" pitchFamily="34" charset="0"/>
              </a:rPr>
              <a:t>»</a:t>
            </a:r>
          </a:p>
          <a:p>
            <a:r>
              <a:rPr lang="fr-FR" sz="1400" b="1" dirty="0" smtClean="0">
                <a:solidFill>
                  <a:schemeClr val="accent5">
                    <a:lumMod val="50000"/>
                  </a:schemeClr>
                </a:solidFill>
                <a:latin typeface="Calibri" panose="020F0502020204030204" pitchFamily="34" charset="0"/>
                <a:cs typeface="Calibri" panose="020F0502020204030204" pitchFamily="34" charset="0"/>
              </a:rPr>
              <a:t>« Ce segment mesure 3 centimètres »</a:t>
            </a:r>
          </a:p>
          <a:p>
            <a:r>
              <a:rPr lang="fr-FR" sz="1400" b="1" dirty="0">
                <a:solidFill>
                  <a:schemeClr val="accent5">
                    <a:lumMod val="50000"/>
                  </a:schemeClr>
                </a:solidFill>
                <a:latin typeface="Calibri" panose="020F0502020204030204" pitchFamily="34" charset="0"/>
                <a:cs typeface="Calibri" panose="020F0502020204030204" pitchFamily="34" charset="0"/>
              </a:rPr>
              <a:t>« Ce segment a pour mesure 3 centimètres » </a:t>
            </a:r>
          </a:p>
          <a:p>
            <a:endParaRPr lang="fr-FR" sz="1400" b="1" dirty="0" smtClean="0">
              <a:solidFill>
                <a:schemeClr val="accent5">
                  <a:lumMod val="75000"/>
                </a:schemeClr>
              </a:solidFill>
              <a:latin typeface="Calibri" panose="020F0502020204030204" pitchFamily="34" charset="0"/>
              <a:cs typeface="Calibri" panose="020F0502020204030204" pitchFamily="34" charset="0"/>
            </a:endParaRPr>
          </a:p>
          <a:p>
            <a:endParaRPr lang="fr-FR" sz="1600" b="1" dirty="0" smtClean="0">
              <a:solidFill>
                <a:schemeClr val="accent5">
                  <a:lumMod val="50000"/>
                </a:schemeClr>
              </a:solidFill>
              <a:latin typeface="Calibri" panose="020F0502020204030204" pitchFamily="34" charset="0"/>
              <a:cs typeface="Calibri" panose="020F0502020204030204" pitchFamily="34" charset="0"/>
            </a:endParaRPr>
          </a:p>
          <a:p>
            <a:pPr>
              <a:spcAft>
                <a:spcPts val="600"/>
              </a:spcAft>
            </a:pPr>
            <a:endParaRPr lang="fr-FR" sz="900" b="1" dirty="0">
              <a:solidFill>
                <a:schemeClr val="accent5">
                  <a:lumMod val="50000"/>
                </a:schemeClr>
              </a:solidFill>
              <a:latin typeface="Calibri" panose="020F0502020204030204" pitchFamily="34" charset="0"/>
              <a:cs typeface="Calibri" panose="020F0502020204030204" pitchFamily="34" charset="0"/>
            </a:endParaRPr>
          </a:p>
          <a:p>
            <a:pPr marL="285750" indent="-285750">
              <a:spcAft>
                <a:spcPts val="600"/>
              </a:spcAft>
              <a:buFontTx/>
              <a:buChar char="-"/>
            </a:pPr>
            <a:endParaRPr lang="fr-FR" sz="1800" b="1" dirty="0" smtClean="0">
              <a:solidFill>
                <a:srgbClr val="C00000"/>
              </a:solidFill>
              <a:latin typeface="Calibri" panose="020F0502020204030204" pitchFamily="34" charset="0"/>
              <a:cs typeface="Calibri" panose="020F0502020204030204" pitchFamily="34" charset="0"/>
            </a:endParaRPr>
          </a:p>
          <a:p>
            <a:pPr marL="285750" indent="-285750">
              <a:spcAft>
                <a:spcPts val="600"/>
              </a:spcAft>
              <a:buFontTx/>
              <a:buChar char="-"/>
            </a:pPr>
            <a:endParaRPr lang="fr-FR" sz="1800" b="1" dirty="0" smtClean="0">
              <a:solidFill>
                <a:srgbClr val="C00000"/>
              </a:solidFill>
              <a:latin typeface="Calibri" panose="020F0502020204030204" pitchFamily="34" charset="0"/>
              <a:cs typeface="Calibri" panose="020F0502020204030204" pitchFamily="34" charset="0"/>
            </a:endParaRPr>
          </a:p>
        </p:txBody>
      </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t="32084" r="39284" b="-1"/>
          <a:stretch/>
        </p:blipFill>
        <p:spPr>
          <a:xfrm>
            <a:off x="3814918" y="1171643"/>
            <a:ext cx="1908251" cy="1760440"/>
          </a:xfrm>
          <a:prstGeom prst="roundRect">
            <a:avLst>
              <a:gd name="adj" fmla="val 790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itre 3"/>
          <p:cNvSpPr txBox="1">
            <a:spLocks noChangeAspect="1"/>
          </p:cNvSpPr>
          <p:nvPr/>
        </p:nvSpPr>
        <p:spPr>
          <a:xfrm>
            <a:off x="307600" y="786466"/>
            <a:ext cx="8640960" cy="420734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fr-FR" sz="1800" b="1" u="sng" dirty="0" smtClean="0">
                <a:solidFill>
                  <a:schemeClr val="accent2">
                    <a:lumMod val="50000"/>
                  </a:schemeClr>
                </a:solidFill>
                <a:latin typeface="Calibri" panose="020F0502020204030204" pitchFamily="34" charset="0"/>
                <a:cs typeface="Calibri" panose="020F0502020204030204" pitchFamily="34" charset="0"/>
              </a:rPr>
              <a:t>Formulations incorrectes</a:t>
            </a:r>
            <a:r>
              <a:rPr lang="fr-FR" sz="1800" b="1" dirty="0" smtClean="0">
                <a:solidFill>
                  <a:schemeClr val="accent2">
                    <a:lumMod val="50000"/>
                  </a:schemeClr>
                </a:solidFill>
                <a:latin typeface="Calibri" panose="020F0502020204030204" pitchFamily="34" charset="0"/>
                <a:cs typeface="Calibri" panose="020F0502020204030204" pitchFamily="34" charset="0"/>
              </a:rPr>
              <a:t> </a:t>
            </a:r>
            <a:r>
              <a:rPr lang="fr-FR" sz="18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800" b="1" dirty="0" smtClean="0">
                <a:solidFill>
                  <a:srgbClr val="C00000"/>
                </a:solidFill>
                <a:latin typeface="Calibri" panose="020F0502020204030204" pitchFamily="34" charset="0"/>
                <a:cs typeface="Calibri" panose="020F0502020204030204" pitchFamily="34" charset="0"/>
              </a:rPr>
              <a:t>confusion grandeur et mesure</a:t>
            </a:r>
          </a:p>
          <a:p>
            <a:pPr marL="285750" indent="-285750">
              <a:spcAft>
                <a:spcPts val="600"/>
              </a:spcAft>
              <a:buFont typeface="Wingdings" panose="05000000000000000000" pitchFamily="2" charset="2"/>
              <a:buChar char="à"/>
            </a:pPr>
            <a:endParaRPr lang="fr-FR" sz="1800" b="1" dirty="0">
              <a:solidFill>
                <a:srgbClr val="C00000"/>
              </a:solidFill>
              <a:latin typeface="Calibri" panose="020F0502020204030204" pitchFamily="34" charset="0"/>
              <a:cs typeface="Calibri" panose="020F0502020204030204" pitchFamily="34" charset="0"/>
            </a:endParaRPr>
          </a:p>
          <a:p>
            <a:r>
              <a:rPr lang="fr-FR" sz="1400" b="1" u="sng" dirty="0">
                <a:solidFill>
                  <a:schemeClr val="accent5">
                    <a:lumMod val="50000"/>
                  </a:schemeClr>
                </a:solidFill>
                <a:latin typeface="Calibri" panose="020F0502020204030204" pitchFamily="34" charset="0"/>
                <a:cs typeface="Calibri" panose="020F0502020204030204" pitchFamily="34" charset="0"/>
              </a:rPr>
              <a:t>Exemples  :</a:t>
            </a:r>
            <a:r>
              <a:rPr lang="fr-FR" sz="1400" b="1" dirty="0">
                <a:solidFill>
                  <a:schemeClr val="accent5">
                    <a:lumMod val="50000"/>
                  </a:schemeClr>
                </a:solidFill>
                <a:latin typeface="Calibri" panose="020F0502020204030204" pitchFamily="34" charset="0"/>
                <a:cs typeface="Calibri" panose="020F0502020204030204" pitchFamily="34" charset="0"/>
              </a:rPr>
              <a:t>    </a:t>
            </a:r>
            <a:r>
              <a:rPr lang="fr-FR" sz="1400" b="1" dirty="0" smtClean="0">
                <a:solidFill>
                  <a:schemeClr val="accent5">
                    <a:lumMod val="50000"/>
                  </a:schemeClr>
                </a:solidFill>
                <a:latin typeface="Calibri" panose="020F0502020204030204" pitchFamily="34" charset="0"/>
                <a:cs typeface="Calibri" panose="020F0502020204030204" pitchFamily="34" charset="0"/>
              </a:rPr>
              <a:t>Que faut-il dire ?</a:t>
            </a:r>
          </a:p>
          <a:p>
            <a:r>
              <a:rPr lang="fr-FR" sz="1400" b="1" dirty="0" smtClean="0">
                <a:solidFill>
                  <a:schemeClr val="accent5">
                    <a:lumMod val="50000"/>
                  </a:schemeClr>
                </a:solidFill>
                <a:latin typeface="Calibri" panose="020F0502020204030204" pitchFamily="34" charset="0"/>
                <a:cs typeface="Calibri" panose="020F0502020204030204" pitchFamily="34" charset="0"/>
              </a:rPr>
              <a:t>«</a:t>
            </a:r>
            <a:r>
              <a:rPr lang="fr-FR" sz="1400" b="1" dirty="0">
                <a:solidFill>
                  <a:schemeClr val="accent5">
                    <a:lumMod val="50000"/>
                  </a:schemeClr>
                </a:solidFill>
                <a:latin typeface="Calibri" panose="020F0502020204030204" pitchFamily="34" charset="0"/>
                <a:cs typeface="Calibri" panose="020F0502020204030204" pitchFamily="34" charset="0"/>
              </a:rPr>
              <a:t> La mesure de la longueur </a:t>
            </a:r>
            <a:r>
              <a:rPr lang="fr-FR" sz="1400" b="1" dirty="0" smtClean="0">
                <a:solidFill>
                  <a:schemeClr val="accent5">
                    <a:lumMod val="50000"/>
                  </a:schemeClr>
                </a:solidFill>
                <a:latin typeface="Calibri" panose="020F0502020204030204" pitchFamily="34" charset="0"/>
                <a:cs typeface="Calibri" panose="020F0502020204030204" pitchFamily="34" charset="0"/>
              </a:rPr>
              <a:t>est 3 cm » </a:t>
            </a:r>
          </a:p>
          <a:p>
            <a:r>
              <a:rPr lang="fr-FR" sz="1400" b="1" strike="dblStrike" dirty="0" smtClean="0">
                <a:solidFill>
                  <a:schemeClr val="accent5">
                    <a:lumMod val="50000"/>
                  </a:schemeClr>
                </a:solidFill>
                <a:latin typeface="Calibri" panose="020F0502020204030204" pitchFamily="34" charset="0"/>
                <a:cs typeface="Calibri" panose="020F0502020204030204" pitchFamily="34" charset="0"/>
              </a:rPr>
              <a:t>«</a:t>
            </a:r>
            <a:r>
              <a:rPr lang="fr-FR" sz="1400" b="1" strike="dblStrike" dirty="0">
                <a:solidFill>
                  <a:schemeClr val="accent5">
                    <a:lumMod val="50000"/>
                  </a:schemeClr>
                </a:solidFill>
                <a:latin typeface="Calibri" panose="020F0502020204030204" pitchFamily="34" charset="0"/>
                <a:cs typeface="Calibri" panose="020F0502020204030204" pitchFamily="34" charset="0"/>
              </a:rPr>
              <a:t> </a:t>
            </a:r>
            <a:r>
              <a:rPr lang="fr-FR" sz="1400" b="1" strike="dblStrike" dirty="0" smtClean="0">
                <a:solidFill>
                  <a:schemeClr val="accent5">
                    <a:lumMod val="50000"/>
                  </a:schemeClr>
                </a:solidFill>
                <a:latin typeface="Calibri" panose="020F0502020204030204" pitchFamily="34" charset="0"/>
                <a:cs typeface="Calibri" panose="020F0502020204030204" pitchFamily="34" charset="0"/>
              </a:rPr>
              <a:t>La longueur de ce segment est 3 cm  </a:t>
            </a:r>
            <a:r>
              <a:rPr lang="fr-FR" sz="1400" b="1" strike="dblStrike" dirty="0">
                <a:solidFill>
                  <a:schemeClr val="accent5">
                    <a:lumMod val="50000"/>
                  </a:schemeClr>
                </a:solidFill>
                <a:latin typeface="Calibri" panose="020F0502020204030204" pitchFamily="34" charset="0"/>
                <a:cs typeface="Calibri" panose="020F0502020204030204" pitchFamily="34" charset="0"/>
              </a:rPr>
              <a:t>»</a:t>
            </a:r>
          </a:p>
          <a:p>
            <a:r>
              <a:rPr lang="fr-FR" sz="1400" b="1" dirty="0" smtClean="0">
                <a:solidFill>
                  <a:schemeClr val="accent5">
                    <a:lumMod val="50000"/>
                  </a:schemeClr>
                </a:solidFill>
                <a:latin typeface="Calibri" panose="020F0502020204030204" pitchFamily="34" charset="0"/>
                <a:cs typeface="Calibri" panose="020F0502020204030204" pitchFamily="34" charset="0"/>
              </a:rPr>
              <a:t>« Ce segment mesure 3 centimètres »</a:t>
            </a:r>
          </a:p>
          <a:p>
            <a:r>
              <a:rPr lang="fr-FR" sz="1400" b="1" strike="dblStrike" dirty="0">
                <a:solidFill>
                  <a:schemeClr val="accent5">
                    <a:lumMod val="50000"/>
                  </a:schemeClr>
                </a:solidFill>
                <a:latin typeface="Calibri" panose="020F0502020204030204" pitchFamily="34" charset="0"/>
                <a:cs typeface="Calibri" panose="020F0502020204030204" pitchFamily="34" charset="0"/>
              </a:rPr>
              <a:t>« Ce segment a pour mesure 3 centimètres » </a:t>
            </a:r>
          </a:p>
          <a:p>
            <a:endParaRPr lang="fr-FR" sz="1400" b="1" dirty="0" smtClean="0">
              <a:solidFill>
                <a:schemeClr val="accent5">
                  <a:lumMod val="75000"/>
                </a:schemeClr>
              </a:solidFill>
              <a:latin typeface="Calibri" panose="020F0502020204030204" pitchFamily="34" charset="0"/>
              <a:cs typeface="Calibri" panose="020F0502020204030204" pitchFamily="34" charset="0"/>
            </a:endParaRPr>
          </a:p>
          <a:p>
            <a:endParaRPr lang="fr-FR" sz="1600" b="1" dirty="0" smtClean="0">
              <a:solidFill>
                <a:schemeClr val="accent5">
                  <a:lumMod val="50000"/>
                </a:schemeClr>
              </a:solidFill>
              <a:latin typeface="Calibri" panose="020F0502020204030204" pitchFamily="34" charset="0"/>
              <a:cs typeface="Calibri" panose="020F0502020204030204" pitchFamily="34" charset="0"/>
            </a:endParaRPr>
          </a:p>
          <a:p>
            <a:pPr marL="285750" indent="-285750">
              <a:spcAft>
                <a:spcPts val="600"/>
              </a:spcAft>
              <a:buFont typeface="Wingdings" panose="05000000000000000000" pitchFamily="2" charset="2"/>
              <a:buChar char="à"/>
            </a:pPr>
            <a:r>
              <a:rPr lang="fr-FR" sz="1800" b="1" u="sng" dirty="0" smtClean="0">
                <a:solidFill>
                  <a:schemeClr val="accent2">
                    <a:lumMod val="50000"/>
                  </a:schemeClr>
                </a:solidFill>
                <a:latin typeface="Calibri" panose="020F0502020204030204" pitchFamily="34" charset="0"/>
                <a:cs typeface="Calibri" panose="020F0502020204030204" pitchFamily="34" charset="0"/>
              </a:rPr>
              <a:t>Des formulations simples et acceptables :</a:t>
            </a:r>
          </a:p>
          <a:p>
            <a:r>
              <a:rPr lang="fr-FR" sz="1400" b="1" u="sng" dirty="0">
                <a:solidFill>
                  <a:schemeClr val="accent5">
                    <a:lumMod val="50000"/>
                  </a:schemeClr>
                </a:solidFill>
                <a:latin typeface="Calibri" panose="020F0502020204030204" pitchFamily="34" charset="0"/>
                <a:cs typeface="Calibri" panose="020F0502020204030204" pitchFamily="34" charset="0"/>
              </a:rPr>
              <a:t>Exemples </a:t>
            </a:r>
            <a:r>
              <a:rPr lang="fr-FR" sz="1400" b="1" u="sng" dirty="0" smtClean="0">
                <a:solidFill>
                  <a:schemeClr val="accent5">
                    <a:lumMod val="50000"/>
                  </a:schemeClr>
                </a:solidFill>
                <a:latin typeface="Calibri" panose="020F0502020204030204" pitchFamily="34" charset="0"/>
                <a:cs typeface="Calibri" panose="020F0502020204030204" pitchFamily="34" charset="0"/>
              </a:rPr>
              <a:t>:</a:t>
            </a:r>
            <a:r>
              <a:rPr lang="fr-FR" sz="1400" b="1" dirty="0" smtClean="0">
                <a:solidFill>
                  <a:schemeClr val="accent5">
                    <a:lumMod val="50000"/>
                  </a:schemeClr>
                </a:solidFill>
                <a:latin typeface="Calibri" panose="020F0502020204030204" pitchFamily="34" charset="0"/>
                <a:cs typeface="Calibri" panose="020F0502020204030204" pitchFamily="34" charset="0"/>
              </a:rPr>
              <a:t>   - la longueur de ce segment est 3 centimètres </a:t>
            </a:r>
            <a:r>
              <a:rPr lang="fr-FR" sz="1400" b="1" dirty="0" smtClean="0">
                <a:solidFill>
                  <a:srgbClr val="990000"/>
                </a:solidFill>
                <a:latin typeface="Calibri" panose="020F0502020204030204" pitchFamily="34" charset="0"/>
                <a:cs typeface="Calibri" panose="020F0502020204030204" pitchFamily="34" charset="0"/>
              </a:rPr>
              <a:t>ou</a:t>
            </a:r>
            <a:r>
              <a:rPr lang="fr-FR" sz="1400" b="1" dirty="0" smtClean="0">
                <a:solidFill>
                  <a:schemeClr val="accent5">
                    <a:lumMod val="50000"/>
                  </a:schemeClr>
                </a:solidFill>
                <a:latin typeface="Calibri" panose="020F0502020204030204" pitchFamily="34" charset="0"/>
                <a:cs typeface="Calibri" panose="020F0502020204030204" pitchFamily="34" charset="0"/>
              </a:rPr>
              <a:t> ce segment a pour longueur 3 centimètres</a:t>
            </a:r>
          </a:p>
          <a:p>
            <a:pPr>
              <a:spcAft>
                <a:spcPts val="600"/>
              </a:spcAft>
            </a:pPr>
            <a:r>
              <a:rPr lang="fr-FR" sz="1400" b="1" dirty="0" smtClean="0">
                <a:solidFill>
                  <a:schemeClr val="accent5">
                    <a:lumMod val="50000"/>
                  </a:schemeClr>
                </a:solidFill>
                <a:latin typeface="Calibri" panose="020F0502020204030204" pitchFamily="34" charset="0"/>
                <a:cs typeface="Calibri" panose="020F0502020204030204" pitchFamily="34" charset="0"/>
              </a:rPr>
              <a:t> 	- ce segment est long de 3 centimètres; ce segment a 3 cm de long; </a:t>
            </a:r>
          </a:p>
          <a:p>
            <a:pPr>
              <a:spcAft>
                <a:spcPts val="600"/>
              </a:spcAft>
            </a:pPr>
            <a:r>
              <a:rPr lang="fr-FR" sz="1400" b="1" dirty="0" smtClean="0">
                <a:solidFill>
                  <a:schemeClr val="accent5">
                    <a:lumMod val="50000"/>
                  </a:schemeClr>
                </a:solidFill>
                <a:latin typeface="Calibri" panose="020F0502020204030204" pitchFamily="34" charset="0"/>
                <a:cs typeface="Calibri" panose="020F0502020204030204" pitchFamily="34" charset="0"/>
              </a:rPr>
              <a:t>	- la Loire a 1000 kilomètres de long; cet enfant est âgé de 8 ans; </a:t>
            </a:r>
          </a:p>
          <a:p>
            <a:pPr>
              <a:spcAft>
                <a:spcPts val="600"/>
              </a:spcAft>
            </a:pPr>
            <a:r>
              <a:rPr lang="fr-FR" sz="1400" b="1" dirty="0" smtClean="0">
                <a:solidFill>
                  <a:schemeClr val="accent5">
                    <a:lumMod val="50000"/>
                  </a:schemeClr>
                </a:solidFill>
                <a:latin typeface="Calibri" panose="020F0502020204030204" pitchFamily="34" charset="0"/>
                <a:cs typeface="Calibri" panose="020F0502020204030204" pitchFamily="34" charset="0"/>
              </a:rPr>
              <a:t>	- ce vin a 8 ans d’âge; un carré de côté 3 cm; </a:t>
            </a:r>
          </a:p>
          <a:p>
            <a:pPr>
              <a:spcAft>
                <a:spcPts val="600"/>
              </a:spcAft>
            </a:pPr>
            <a:r>
              <a:rPr lang="fr-FR" sz="1400" b="1" dirty="0" smtClean="0">
                <a:solidFill>
                  <a:schemeClr val="accent5">
                    <a:lumMod val="50000"/>
                  </a:schemeClr>
                </a:solidFill>
                <a:latin typeface="Calibri" panose="020F0502020204030204" pitchFamily="34" charset="0"/>
                <a:cs typeface="Calibri" panose="020F0502020204030204" pitchFamily="34" charset="0"/>
              </a:rPr>
              <a:t>	- un segment de 3 centimètres; un bois de 2 hectares, un bifteck de 100 grammes ou de 3 € ; </a:t>
            </a:r>
          </a:p>
          <a:p>
            <a:pPr>
              <a:spcAft>
                <a:spcPts val="600"/>
              </a:spcAft>
            </a:pPr>
            <a:r>
              <a:rPr lang="fr-FR" sz="1400" b="1" dirty="0" smtClean="0">
                <a:solidFill>
                  <a:schemeClr val="accent5">
                    <a:lumMod val="50000"/>
                  </a:schemeClr>
                </a:solidFill>
                <a:latin typeface="Calibri" panose="020F0502020204030204" pitchFamily="34" charset="0"/>
                <a:cs typeface="Calibri" panose="020F0502020204030204" pitchFamily="34" charset="0"/>
              </a:rPr>
              <a:t>	- cet enfant a 8 ans; ce segment fait ou vaut 3 centimètres. </a:t>
            </a:r>
          </a:p>
          <a:p>
            <a:pPr marL="285750" indent="-285750">
              <a:spcAft>
                <a:spcPts val="600"/>
              </a:spcAft>
              <a:buFontTx/>
              <a:buChar char="-"/>
            </a:pPr>
            <a:endParaRPr lang="fr-FR" sz="1800" b="1" dirty="0" smtClean="0">
              <a:solidFill>
                <a:srgbClr val="C00000"/>
              </a:solidFill>
              <a:latin typeface="Calibri" panose="020F0502020204030204" pitchFamily="34" charset="0"/>
              <a:cs typeface="Calibri" panose="020F0502020204030204" pitchFamily="34" charset="0"/>
            </a:endParaRPr>
          </a:p>
        </p:txBody>
      </p:sp>
      <p:sp>
        <p:nvSpPr>
          <p:cNvPr id="5" name="Rectangle 4"/>
          <p:cNvSpPr/>
          <p:nvPr/>
        </p:nvSpPr>
        <p:spPr>
          <a:xfrm>
            <a:off x="176948" y="5142937"/>
            <a:ext cx="8718094" cy="877163"/>
          </a:xfrm>
          <a:prstGeom prst="rect">
            <a:avLst/>
          </a:prstGeom>
        </p:spPr>
        <p:txBody>
          <a:bodyPr wrap="square">
            <a:spAutoFit/>
          </a:bodyPr>
          <a:lstStyle/>
          <a:p>
            <a:pPr algn="ctr"/>
            <a:r>
              <a:rPr lang="fr-FR" sz="24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400" b="1" dirty="0" smtClean="0">
                <a:solidFill>
                  <a:srgbClr val="990000"/>
                </a:solidFill>
                <a:latin typeface="Calibri" panose="020F0502020204030204" pitchFamily="34" charset="0"/>
                <a:cs typeface="Calibri" panose="020F0502020204030204" pitchFamily="34" charset="0"/>
              </a:rPr>
              <a:t>Nécessité d’utiliser </a:t>
            </a:r>
            <a:r>
              <a:rPr lang="fr-FR" sz="2400" b="1" dirty="0">
                <a:solidFill>
                  <a:srgbClr val="990000"/>
                </a:solidFill>
                <a:latin typeface="Calibri" panose="020F0502020204030204" pitchFamily="34" charset="0"/>
                <a:cs typeface="Calibri" panose="020F0502020204030204" pitchFamily="34" charset="0"/>
              </a:rPr>
              <a:t>un vocabulaire adapté à la grandeur étudiée</a:t>
            </a:r>
          </a:p>
          <a:p>
            <a:pPr>
              <a:spcBef>
                <a:spcPts val="2400"/>
              </a:spcBef>
            </a:pPr>
            <a:r>
              <a:rPr lang="fr-FR" sz="700" b="1" u="sng" dirty="0" smtClean="0">
                <a:solidFill>
                  <a:schemeClr val="accent2">
                    <a:lumMod val="50000"/>
                  </a:schemeClr>
                </a:solidFill>
                <a:latin typeface="Calibri" panose="020F0502020204030204" pitchFamily="34" charset="0"/>
                <a:cs typeface="Calibri" panose="020F0502020204030204" pitchFamily="34" charset="0"/>
              </a:rPr>
              <a:t>Sources </a:t>
            </a:r>
            <a:r>
              <a:rPr lang="fr-FR" sz="700" b="1" u="sng" dirty="0">
                <a:solidFill>
                  <a:schemeClr val="accent2">
                    <a:lumMod val="50000"/>
                  </a:schemeClr>
                </a:solidFill>
                <a:latin typeface="Calibri" panose="020F0502020204030204" pitchFamily="34" charset="0"/>
                <a:cs typeface="Calibri" panose="020F0502020204030204" pitchFamily="34" charset="0"/>
              </a:rPr>
              <a:t>:  </a:t>
            </a:r>
            <a:r>
              <a:rPr lang="fr-FR" sz="700" dirty="0">
                <a:solidFill>
                  <a:schemeClr val="accent2">
                    <a:lumMod val="50000"/>
                  </a:schemeClr>
                </a:solidFill>
                <a:latin typeface="Calibri" panose="020F0502020204030204" pitchFamily="34" charset="0"/>
                <a:cs typeface="Calibri" panose="020F0502020204030204" pitchFamily="34" charset="0"/>
              </a:rPr>
              <a:t>APMEP (1982) </a:t>
            </a:r>
            <a:r>
              <a:rPr lang="fr-FR" sz="700" i="1" dirty="0">
                <a:solidFill>
                  <a:schemeClr val="accent2">
                    <a:lumMod val="50000"/>
                  </a:schemeClr>
                </a:solidFill>
                <a:latin typeface="Calibri" panose="020F0502020204030204" pitchFamily="34" charset="0"/>
                <a:cs typeface="Calibri" panose="020F0502020204030204" pitchFamily="34" charset="0"/>
              </a:rPr>
              <a:t>Grandeur. Mesure</a:t>
            </a:r>
            <a:r>
              <a:rPr lang="fr-FR" sz="700" dirty="0">
                <a:solidFill>
                  <a:schemeClr val="accent2">
                    <a:lumMod val="50000"/>
                  </a:schemeClr>
                </a:solidFill>
                <a:latin typeface="Calibri" panose="020F0502020204030204" pitchFamily="34" charset="0"/>
                <a:cs typeface="Calibri" panose="020F0502020204030204" pitchFamily="34" charset="0"/>
              </a:rPr>
              <a:t>, Mots VI, Brochure 46 </a:t>
            </a:r>
            <a:r>
              <a:rPr lang="fr-FR" sz="700" dirty="0" smtClean="0">
                <a:solidFill>
                  <a:schemeClr val="accent2">
                    <a:lumMod val="50000"/>
                  </a:schemeClr>
                </a:solidFill>
                <a:latin typeface="Calibri" panose="020F0502020204030204" pitchFamily="34" charset="0"/>
                <a:cs typeface="Calibri" panose="020F0502020204030204" pitchFamily="34" charset="0"/>
              </a:rPr>
              <a:t>et </a:t>
            </a:r>
            <a:r>
              <a:rPr lang="fr-FR" sz="700" dirty="0">
                <a:solidFill>
                  <a:schemeClr val="accent2">
                    <a:lumMod val="50000"/>
                  </a:schemeClr>
                </a:solidFill>
                <a:latin typeface="Calibri" panose="020F0502020204030204" pitchFamily="34" charset="0"/>
                <a:cs typeface="Calibri" panose="020F0502020204030204" pitchFamily="34" charset="0"/>
              </a:rPr>
              <a:t>document d’accompagnement des programmes de collège 2007: </a:t>
            </a:r>
            <a:r>
              <a:rPr lang="fr-FR" sz="700" b="1" dirty="0">
                <a:solidFill>
                  <a:schemeClr val="accent2">
                    <a:lumMod val="50000"/>
                  </a:schemeClr>
                </a:solidFill>
                <a:latin typeface="Calibri" panose="020F0502020204030204" pitchFamily="34" charset="0"/>
                <a:cs typeface="Calibri" panose="020F0502020204030204" pitchFamily="34" charset="0"/>
              </a:rPr>
              <a:t>Ressources pour les classes de 6e, 5e, 4e, et 3e du collège </a:t>
            </a:r>
            <a:r>
              <a:rPr lang="fr-FR" sz="700" b="1" i="1" dirty="0">
                <a:solidFill>
                  <a:schemeClr val="accent2">
                    <a:lumMod val="50000"/>
                  </a:schemeClr>
                </a:solidFill>
                <a:latin typeface="Calibri" panose="020F0502020204030204" pitchFamily="34" charset="0"/>
                <a:cs typeface="Calibri" panose="020F0502020204030204" pitchFamily="34" charset="0"/>
              </a:rPr>
              <a:t>- Grandeurs et mesures au </a:t>
            </a:r>
            <a:r>
              <a:rPr lang="fr-FR" sz="700" b="1" i="1" dirty="0" smtClean="0">
                <a:solidFill>
                  <a:schemeClr val="accent2">
                    <a:lumMod val="50000"/>
                  </a:schemeClr>
                </a:solidFill>
                <a:latin typeface="Calibri" panose="020F0502020204030204" pitchFamily="34" charset="0"/>
                <a:cs typeface="Calibri" panose="020F0502020204030204" pitchFamily="34" charset="0"/>
              </a:rPr>
              <a:t>collège</a:t>
            </a:r>
            <a:endParaRPr lang="fr-FR" sz="700" u="sng" dirty="0">
              <a:solidFill>
                <a:schemeClr val="accent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9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14</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95536" y="264168"/>
            <a:ext cx="8640960"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3. </a:t>
            </a:r>
            <a:r>
              <a:rPr lang="fr-FR" sz="2400" b="1" dirty="0">
                <a:solidFill>
                  <a:schemeClr val="accent2">
                    <a:lumMod val="75000"/>
                  </a:schemeClr>
                </a:solidFill>
                <a:latin typeface="Calibri" pitchFamily="34" charset="0"/>
              </a:rPr>
              <a:t>Difficultés </a:t>
            </a:r>
            <a:r>
              <a:rPr lang="fr-FR" sz="2400" b="1" dirty="0" smtClean="0">
                <a:solidFill>
                  <a:schemeClr val="accent2">
                    <a:lumMod val="75000"/>
                  </a:schemeClr>
                </a:solidFill>
                <a:latin typeface="Calibri" pitchFamily="34" charset="0"/>
              </a:rPr>
              <a:t>des élèves: </a:t>
            </a:r>
            <a:r>
              <a:rPr lang="fr-FR" sz="2400" b="1" dirty="0" smtClean="0">
                <a:solidFill>
                  <a:srgbClr val="990000"/>
                </a:solidFill>
                <a:latin typeface="Calibri" pitchFamily="34" charset="0"/>
              </a:rPr>
              <a:t>liées à la perception et à l’espace</a:t>
            </a:r>
            <a:endParaRPr lang="fr-FR" sz="2400" b="1" dirty="0">
              <a:solidFill>
                <a:srgbClr val="990000"/>
              </a:solidFill>
              <a:latin typeface="Calibri"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395536" y="727645"/>
            <a:ext cx="8640960" cy="1941203"/>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fr-FR" sz="2000" b="1" u="sng" dirty="0" smtClean="0">
                <a:solidFill>
                  <a:schemeClr val="accent2">
                    <a:lumMod val="50000"/>
                  </a:schemeClr>
                </a:solidFill>
                <a:latin typeface="Calibri" panose="020F0502020204030204" pitchFamily="34" charset="0"/>
                <a:cs typeface="Calibri" panose="020F0502020204030204" pitchFamily="34" charset="0"/>
              </a:rPr>
              <a:t>Élèves influencés par ce qu’ils voient : </a:t>
            </a:r>
          </a:p>
          <a:p>
            <a:pPr>
              <a:spcAft>
                <a:spcPts val="600"/>
              </a:spcAft>
            </a:pPr>
            <a:r>
              <a:rPr lang="fr-FR" sz="20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sz="2000" b="1" dirty="0" smtClean="0">
                <a:solidFill>
                  <a:schemeClr val="accent2">
                    <a:lumMod val="50000"/>
                  </a:schemeClr>
                </a:solidFill>
                <a:latin typeface="Calibri" panose="020F0502020204030204" pitchFamily="34" charset="0"/>
                <a:cs typeface="Calibri" panose="020F0502020204030204" pitchFamily="34" charset="0"/>
              </a:rPr>
              <a:t>Éloignement ou non de l’objet dont il faut estimer la mesure</a:t>
            </a:r>
          </a:p>
          <a:p>
            <a:r>
              <a:rPr lang="fr-FR" sz="1500" b="1" dirty="0" smtClean="0">
                <a:solidFill>
                  <a:srgbClr val="990000"/>
                </a:solidFill>
                <a:latin typeface="Calibri" panose="020F0502020204030204" pitchFamily="34" charset="0"/>
                <a:cs typeface="Calibri" panose="020F0502020204030204" pitchFamily="34" charset="0"/>
                <a:sym typeface="Symbol" panose="05050102010706020507" pitchFamily="18" charset="2"/>
              </a:rPr>
              <a:t>Déplacement d’un objet ou modification de sa forme </a:t>
            </a:r>
            <a:r>
              <a:rPr lang="fr-FR" sz="15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 non conservation de la longueur » (Piaget)</a:t>
            </a:r>
            <a:endParaRPr lang="fr-FR" sz="1500" b="1" dirty="0" smtClean="0">
              <a:solidFill>
                <a:srgbClr val="990000"/>
              </a:solidFill>
              <a:latin typeface="Calibri" panose="020F0502020204030204" pitchFamily="34" charset="0"/>
              <a:cs typeface="Calibri" panose="020F0502020204030204" pitchFamily="34" charset="0"/>
              <a:sym typeface="Symbol" panose="05050102010706020507" pitchFamily="18" charset="2"/>
            </a:endParaRPr>
          </a:p>
          <a:p>
            <a:r>
              <a:rPr lang="fr-FR" sz="800" b="1" dirty="0" smtClean="0">
                <a:solidFill>
                  <a:schemeClr val="accent5">
                    <a:lumMod val="50000"/>
                  </a:schemeClr>
                </a:solidFill>
                <a:latin typeface="Calibri" panose="020F0502020204030204" pitchFamily="34" charset="0"/>
                <a:cs typeface="Calibri" panose="020F0502020204030204" pitchFamily="34" charset="0"/>
              </a:rPr>
              <a:t>							Vidéo </a:t>
            </a:r>
            <a:r>
              <a:rPr lang="fr-FR" sz="800" b="1" dirty="0">
                <a:solidFill>
                  <a:schemeClr val="accent5">
                    <a:lumMod val="50000"/>
                  </a:schemeClr>
                </a:solidFill>
                <a:latin typeface="Calibri" panose="020F0502020204030204" pitchFamily="34" charset="0"/>
                <a:cs typeface="Calibri" panose="020F0502020204030204" pitchFamily="34" charset="0"/>
              </a:rPr>
              <a:t>du centre Jean Piaget:   </a:t>
            </a:r>
            <a:r>
              <a:rPr lang="fr-FR" sz="800" b="1" dirty="0" smtClean="0">
                <a:solidFill>
                  <a:schemeClr val="accent5">
                    <a:lumMod val="50000"/>
                  </a:schemeClr>
                </a:solidFill>
                <a:latin typeface="Calibri" panose="020F0502020204030204" pitchFamily="34" charset="0"/>
                <a:cs typeface="Calibri" panose="020F0502020204030204" pitchFamily="34" charset="0"/>
              </a:rPr>
              <a:t>						                                         	</a:t>
            </a:r>
            <a:r>
              <a:rPr lang="fr-FR" sz="800" b="1" u="sng" dirty="0" smtClean="0">
                <a:solidFill>
                  <a:srgbClr val="7030A0"/>
                </a:solidFill>
                <a:latin typeface="Calibri" panose="020F0502020204030204" pitchFamily="34" charset="0"/>
                <a:cs typeface="Calibri" panose="020F0502020204030204" pitchFamily="34" charset="0"/>
              </a:rPr>
              <a:t>https</a:t>
            </a:r>
            <a:r>
              <a:rPr lang="fr-FR" sz="800" b="1" u="sng" dirty="0">
                <a:solidFill>
                  <a:srgbClr val="7030A0"/>
                </a:solidFill>
                <a:latin typeface="Calibri" panose="020F0502020204030204" pitchFamily="34" charset="0"/>
                <a:cs typeface="Calibri" panose="020F0502020204030204" pitchFamily="34" charset="0"/>
              </a:rPr>
              <a:t>://www.youtube.com/watch?v=VPb8B9vKnZU</a:t>
            </a:r>
          </a:p>
          <a:p>
            <a:endParaRPr lang="fr-FR" sz="1800" b="1" dirty="0" smtClean="0">
              <a:solidFill>
                <a:schemeClr val="accent2">
                  <a:lumMod val="50000"/>
                </a:schemeClr>
              </a:solidFill>
              <a:latin typeface="Calibri" panose="020F0502020204030204" pitchFamily="34" charset="0"/>
              <a:cs typeface="Calibri" panose="020F0502020204030204" pitchFamily="34" charset="0"/>
              <a:sym typeface="Symbol" panose="05050102010706020507" pitchFamily="18" charset="2"/>
            </a:endParaRPr>
          </a:p>
          <a:p>
            <a:pPr>
              <a:spcBef>
                <a:spcPts val="600"/>
              </a:spcBef>
            </a:pPr>
            <a:r>
              <a:rPr lang="fr-FR" sz="1100" b="1" dirty="0" smtClean="0">
                <a:solidFill>
                  <a:schemeClr val="accent5">
                    <a:lumMod val="50000"/>
                  </a:schemeClr>
                </a:solidFill>
                <a:latin typeface="Calibri" panose="020F0502020204030204" pitchFamily="34" charset="0"/>
                <a:cs typeface="Calibri" panose="020F0502020204030204" pitchFamily="34" charset="0"/>
                <a:sym typeface="Symbol" panose="05050102010706020507" pitchFamily="18" charset="2"/>
              </a:rPr>
              <a:t>     baguettes de longueur égale		baguettes de longueurs différentes</a:t>
            </a:r>
            <a:endParaRPr lang="fr-FR" sz="1100" b="1" dirty="0">
              <a:solidFill>
                <a:schemeClr val="accent5">
                  <a:lumMod val="50000"/>
                </a:schemeClr>
              </a:solidFill>
              <a:latin typeface="Calibri" panose="020F0502020204030204" pitchFamily="34" charset="0"/>
              <a:cs typeface="Calibri" panose="020F0502020204030204" pitchFamily="34" charset="0"/>
              <a:sym typeface="Symbol" panose="05050102010706020507" pitchFamily="18" charset="2"/>
            </a:endParaRPr>
          </a:p>
          <a:p>
            <a:pPr>
              <a:spcAft>
                <a:spcPts val="600"/>
              </a:spcAft>
            </a:pPr>
            <a:endParaRPr lang="fr-FR" sz="3600" b="1" dirty="0">
              <a:solidFill>
                <a:srgbClr val="990000"/>
              </a:solidFill>
            </a:endParaRPr>
          </a:p>
          <a:p>
            <a:pPr>
              <a:spcAft>
                <a:spcPts val="600"/>
              </a:spcAft>
            </a:pPr>
            <a:endParaRPr lang="fr-FR" sz="900" b="1" dirty="0">
              <a:solidFill>
                <a:schemeClr val="accent5">
                  <a:lumMod val="50000"/>
                </a:schemeClr>
              </a:solidFill>
              <a:latin typeface="+mn-lt"/>
            </a:endParaRPr>
          </a:p>
          <a:p>
            <a:pPr marL="285750" indent="-285750">
              <a:spcAft>
                <a:spcPts val="600"/>
              </a:spcAft>
              <a:buFontTx/>
              <a:buChar char="-"/>
            </a:pPr>
            <a:endParaRPr lang="fr-FR" sz="1800" b="1" dirty="0" smtClean="0">
              <a:solidFill>
                <a:srgbClr val="C00000"/>
              </a:solidFill>
              <a:latin typeface="+mn-lt"/>
            </a:endParaRPr>
          </a:p>
          <a:p>
            <a:pPr marL="285750" indent="-285750">
              <a:spcAft>
                <a:spcPts val="600"/>
              </a:spcAft>
              <a:buFontTx/>
              <a:buChar char="-"/>
            </a:pPr>
            <a:endParaRPr lang="fr-FR" sz="1800" b="1" dirty="0" smtClean="0">
              <a:solidFill>
                <a:srgbClr val="C00000"/>
              </a:solidFill>
              <a:latin typeface="+mn-lt"/>
            </a:endParaRPr>
          </a:p>
        </p:txBody>
      </p:sp>
      <p:sp>
        <p:nvSpPr>
          <p:cNvPr id="8" name="Cylindre 7"/>
          <p:cNvSpPr/>
          <p:nvPr/>
        </p:nvSpPr>
        <p:spPr>
          <a:xfrm rot="5400000">
            <a:off x="1460986" y="1304900"/>
            <a:ext cx="169200" cy="1728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Cylindre 17"/>
          <p:cNvSpPr/>
          <p:nvPr/>
        </p:nvSpPr>
        <p:spPr>
          <a:xfrm rot="5400000">
            <a:off x="1463727" y="1020855"/>
            <a:ext cx="167874" cy="1728192"/>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5" name="Rectangle 14"/>
          <p:cNvSpPr/>
          <p:nvPr/>
        </p:nvSpPr>
        <p:spPr>
          <a:xfrm>
            <a:off x="534591" y="5821332"/>
            <a:ext cx="8362850" cy="461665"/>
          </a:xfrm>
          <a:prstGeom prst="rect">
            <a:avLst/>
          </a:prstGeom>
        </p:spPr>
        <p:txBody>
          <a:bodyPr wrap="square">
            <a:spAutoFit/>
          </a:bodyPr>
          <a:lstStyle/>
          <a:p>
            <a:pPr>
              <a:spcAft>
                <a:spcPts val="600"/>
              </a:spcAft>
            </a:pPr>
            <a:r>
              <a:rPr lang="fr-FR" sz="24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400" b="1" dirty="0" smtClean="0">
                <a:solidFill>
                  <a:srgbClr val="990000"/>
                </a:solidFill>
                <a:latin typeface="Calibri" panose="020F0502020204030204" pitchFamily="34" charset="0"/>
                <a:cs typeface="Calibri" panose="020F0502020204030204" pitchFamily="34" charset="0"/>
              </a:rPr>
              <a:t>prendre en compte les représentations des élèves</a:t>
            </a:r>
            <a:endParaRPr lang="fr-FR" sz="2400" b="1" dirty="0">
              <a:solidFill>
                <a:srgbClr val="990000"/>
              </a:solidFill>
              <a:latin typeface="Calibri" panose="020F0502020204030204" pitchFamily="34" charset="0"/>
              <a:cs typeface="Calibri" panose="020F0502020204030204" pitchFamily="34" charset="0"/>
            </a:endParaRPr>
          </a:p>
        </p:txBody>
      </p:sp>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3503" y="3347869"/>
            <a:ext cx="1706553" cy="1193977"/>
          </a:xfrm>
          <a:prstGeom prst="roundRect">
            <a:avLst>
              <a:gd name="adj" fmla="val 719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 2"/>
          <p:cNvPicPr>
            <a:picLocks noChangeAspect="1"/>
          </p:cNvPicPr>
          <p:nvPr/>
        </p:nvPicPr>
        <p:blipFill>
          <a:blip r:embed="rId5" cstate="email">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023545" y="3284984"/>
            <a:ext cx="1959910" cy="14787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itre 12"/>
          <p:cNvSpPr>
            <a:spLocks noGrp="1"/>
          </p:cNvSpPr>
          <p:nvPr>
            <p:ph type="title"/>
          </p:nvPr>
        </p:nvSpPr>
        <p:spPr>
          <a:xfrm>
            <a:off x="395536" y="2740072"/>
            <a:ext cx="7772400" cy="1793190"/>
          </a:xfrm>
        </p:spPr>
        <p:txBody>
          <a:bodyPr anchor="t" anchorCtr="0">
            <a:normAutofit fontScale="90000"/>
          </a:bodyPr>
          <a:lstStyle/>
          <a:p>
            <a:pPr>
              <a:spcAft>
                <a:spcPts val="600"/>
              </a:spcAft>
            </a:pPr>
            <a:r>
              <a:rPr lang="fr-FR" sz="2200" b="1" dirty="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2200" b="1" dirty="0" smtClean="0">
                <a:solidFill>
                  <a:schemeClr val="accent2">
                    <a:lumMod val="50000"/>
                  </a:schemeClr>
                </a:solidFill>
                <a:latin typeface="Calibri" panose="020F0502020204030204" pitchFamily="34" charset="0"/>
                <a:cs typeface="Calibri" panose="020F0502020204030204" pitchFamily="34" charset="0"/>
              </a:rPr>
              <a:t>Comparaison </a:t>
            </a:r>
            <a:r>
              <a:rPr lang="fr-FR" sz="2200" b="1" dirty="0">
                <a:solidFill>
                  <a:schemeClr val="accent2">
                    <a:lumMod val="50000"/>
                  </a:schemeClr>
                </a:solidFill>
                <a:latin typeface="Calibri" panose="020F0502020204030204" pitchFamily="34" charset="0"/>
                <a:cs typeface="Calibri" panose="020F0502020204030204" pitchFamily="34" charset="0"/>
              </a:rPr>
              <a:t>directe des grandeurs qui n’est pas possible</a:t>
            </a:r>
            <a:r>
              <a:rPr lang="fr-FR" sz="800" b="1" dirty="0">
                <a:solidFill>
                  <a:schemeClr val="accent2">
                    <a:lumMod val="50000"/>
                  </a:schemeClr>
                </a:solidFill>
                <a:latin typeface="Calibri" panose="020F0502020204030204" pitchFamily="34" charset="0"/>
                <a:cs typeface="Calibri" panose="020F0502020204030204" pitchFamily="34" charset="0"/>
              </a:rPr>
              <a:t/>
            </a:r>
            <a:br>
              <a:rPr lang="fr-FR" sz="800" b="1" dirty="0">
                <a:solidFill>
                  <a:schemeClr val="accent2">
                    <a:lumMod val="50000"/>
                  </a:schemeClr>
                </a:solidFill>
                <a:latin typeface="Calibri" panose="020F0502020204030204" pitchFamily="34" charset="0"/>
                <a:cs typeface="Calibri" panose="020F0502020204030204" pitchFamily="34" charset="0"/>
              </a:rPr>
            </a:br>
            <a:r>
              <a:rPr lang="fr-FR" sz="1600" b="1" dirty="0">
                <a:solidFill>
                  <a:schemeClr val="accent5">
                    <a:lumMod val="50000"/>
                  </a:schemeClr>
                </a:solidFill>
                <a:latin typeface="Calibri" panose="020F0502020204030204" pitchFamily="34" charset="0"/>
                <a:cs typeface="Calibri" panose="020F0502020204030204" pitchFamily="34" charset="0"/>
              </a:rPr>
              <a:t> </a:t>
            </a:r>
            <a:r>
              <a:rPr lang="fr-FR" sz="1600" b="1" u="sng" dirty="0">
                <a:solidFill>
                  <a:schemeClr val="accent5">
                    <a:lumMod val="50000"/>
                  </a:schemeClr>
                </a:solidFill>
                <a:latin typeface="Calibri" panose="020F0502020204030204" pitchFamily="34" charset="0"/>
                <a:cs typeface="Calibri" panose="020F0502020204030204" pitchFamily="34" charset="0"/>
              </a:rPr>
              <a:t>Exemple : </a:t>
            </a:r>
            <a:r>
              <a:rPr lang="fr-FR" sz="1600" b="1" dirty="0">
                <a:solidFill>
                  <a:schemeClr val="accent5">
                    <a:lumMod val="50000"/>
                  </a:schemeClr>
                </a:solidFill>
                <a:latin typeface="Calibri" panose="020F0502020204030204" pitchFamily="34" charset="0"/>
                <a:cs typeface="Calibri" panose="020F0502020204030204" pitchFamily="34" charset="0"/>
              </a:rPr>
              <a:t>Ce livre sur ma table peut-il rentrer sur l’étagère de la bibliothèque d’un mur de la salle ?</a:t>
            </a:r>
            <a:r>
              <a:rPr lang="fr-FR" sz="800" b="1" dirty="0">
                <a:solidFill>
                  <a:srgbClr val="990000"/>
                </a:solidFill>
                <a:latin typeface="Calibri" panose="020F0502020204030204" pitchFamily="34" charset="0"/>
                <a:cs typeface="Calibri" panose="020F0502020204030204" pitchFamily="34" charset="0"/>
                <a:sym typeface="Wingdings" panose="05000000000000000000" pitchFamily="2" charset="2"/>
              </a:rPr>
              <a:t/>
            </a:r>
            <a:br>
              <a:rPr lang="fr-FR" sz="800" b="1" dirty="0">
                <a:solidFill>
                  <a:srgbClr val="990000"/>
                </a:solidFill>
                <a:latin typeface="Calibri" panose="020F0502020204030204" pitchFamily="34" charset="0"/>
                <a:cs typeface="Calibri" panose="020F0502020204030204" pitchFamily="34" charset="0"/>
                <a:sym typeface="Wingdings" panose="05000000000000000000" pitchFamily="2" charset="2"/>
              </a:rPr>
            </a:br>
            <a:r>
              <a:rPr lang="fr-FR" sz="8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a:r>
            <a:br>
              <a:rPr lang="fr-FR" sz="8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br>
            <a:r>
              <a:rPr lang="fr-FR" sz="22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2200" b="1" dirty="0">
                <a:solidFill>
                  <a:schemeClr val="accent2">
                    <a:lumMod val="50000"/>
                  </a:schemeClr>
                </a:solidFill>
                <a:latin typeface="Calibri" panose="020F0502020204030204" pitchFamily="34" charset="0"/>
                <a:cs typeface="Calibri" panose="020F0502020204030204" pitchFamily="34" charset="0"/>
              </a:rPr>
              <a:t>Confusion entre grandeurs </a:t>
            </a:r>
            <a:r>
              <a:rPr lang="fr-FR" sz="2200" b="1" dirty="0" smtClean="0">
                <a:solidFill>
                  <a:schemeClr val="accent2">
                    <a:lumMod val="50000"/>
                  </a:schemeClr>
                </a:solidFill>
                <a:latin typeface="Calibri" panose="020F0502020204030204" pitchFamily="34" charset="0"/>
                <a:cs typeface="Calibri" panose="020F0502020204030204" pitchFamily="34" charset="0"/>
              </a:rPr>
              <a:t>:</a:t>
            </a:r>
            <a:r>
              <a:rPr lang="fr-FR" sz="800" b="1" dirty="0">
                <a:solidFill>
                  <a:srgbClr val="990000"/>
                </a:solidFill>
                <a:latin typeface="Calibri" panose="020F0502020204030204" pitchFamily="34" charset="0"/>
                <a:cs typeface="Calibri" panose="020F0502020204030204" pitchFamily="34" charset="0"/>
              </a:rPr>
              <a:t/>
            </a:r>
            <a:br>
              <a:rPr lang="fr-FR" sz="800" b="1" dirty="0">
                <a:solidFill>
                  <a:srgbClr val="990000"/>
                </a:solidFill>
                <a:latin typeface="Calibri" panose="020F0502020204030204" pitchFamily="34" charset="0"/>
                <a:cs typeface="Calibri" panose="020F0502020204030204" pitchFamily="34" charset="0"/>
              </a:rPr>
            </a:br>
            <a:r>
              <a:rPr lang="fr-FR" sz="1400" b="1" u="sng" dirty="0">
                <a:solidFill>
                  <a:schemeClr val="accent5">
                    <a:lumMod val="50000"/>
                  </a:schemeClr>
                </a:solidFill>
                <a:latin typeface="Calibri" panose="020F0502020204030204" pitchFamily="34" charset="0"/>
                <a:cs typeface="Calibri" panose="020F0502020204030204" pitchFamily="34" charset="0"/>
              </a:rPr>
              <a:t>Exemples :</a:t>
            </a:r>
            <a:r>
              <a:rPr lang="fr-FR" sz="1400" b="1" dirty="0">
                <a:solidFill>
                  <a:schemeClr val="accent5">
                    <a:lumMod val="50000"/>
                  </a:schemeClr>
                </a:solidFill>
                <a:latin typeface="Calibri" panose="020F0502020204030204" pitchFamily="34" charset="0"/>
                <a:cs typeface="Calibri" panose="020F0502020204030204" pitchFamily="34" charset="0"/>
              </a:rPr>
              <a:t> </a:t>
            </a:r>
            <a:r>
              <a:rPr lang="fr-FR" sz="1400" b="1" dirty="0" smtClean="0">
                <a:solidFill>
                  <a:schemeClr val="accent5">
                    <a:lumMod val="50000"/>
                  </a:schemeClr>
                </a:solidFill>
                <a:latin typeface="Calibri" panose="020F0502020204030204" pitchFamily="34" charset="0"/>
                <a:cs typeface="Calibri" panose="020F0502020204030204" pitchFamily="34" charset="0"/>
              </a:rPr>
              <a:t>masse et volume </a:t>
            </a:r>
            <a:r>
              <a:rPr lang="fr-FR" sz="1400" b="1" u="sng" dirty="0">
                <a:solidFill>
                  <a:schemeClr val="accent5">
                    <a:lumMod val="50000"/>
                  </a:schemeClr>
                </a:solidFill>
                <a:latin typeface="Calibri" panose="020F0502020204030204" pitchFamily="34" charset="0"/>
                <a:cs typeface="Calibri" panose="020F0502020204030204" pitchFamily="34" charset="0"/>
              </a:rPr>
              <a:t/>
            </a:r>
            <a:br>
              <a:rPr lang="fr-FR" sz="1400" b="1" u="sng" dirty="0">
                <a:solidFill>
                  <a:schemeClr val="accent5">
                    <a:lumMod val="50000"/>
                  </a:schemeClr>
                </a:solidFill>
                <a:latin typeface="Calibri" panose="020F0502020204030204" pitchFamily="34" charset="0"/>
                <a:cs typeface="Calibri" panose="020F0502020204030204" pitchFamily="34" charset="0"/>
              </a:rPr>
            </a:br>
            <a:r>
              <a:rPr lang="fr-FR" sz="1400" b="1" dirty="0" smtClean="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400" b="1" dirty="0" smtClean="0">
                <a:solidFill>
                  <a:schemeClr val="accent5">
                    <a:lumMod val="50000"/>
                  </a:schemeClr>
                </a:solidFill>
                <a:latin typeface="Calibri" panose="020F0502020204030204" pitchFamily="34" charset="0"/>
                <a:cs typeface="Calibri" panose="020F0502020204030204" pitchFamily="34" charset="0"/>
              </a:rPr>
              <a:t>Un </a:t>
            </a:r>
            <a:r>
              <a:rPr lang="fr-FR" sz="1400" b="1" dirty="0">
                <a:solidFill>
                  <a:schemeClr val="accent5">
                    <a:lumMod val="50000"/>
                  </a:schemeClr>
                </a:solidFill>
                <a:latin typeface="Calibri" panose="020F0502020204030204" pitchFamily="34" charset="0"/>
                <a:cs typeface="Calibri" panose="020F0502020204030204" pitchFamily="34" charset="0"/>
              </a:rPr>
              <a:t>gros ballon de mousse pèse plus lourd qu’une bille de plomb</a:t>
            </a:r>
            <a:br>
              <a:rPr lang="fr-FR" sz="1400" b="1" dirty="0">
                <a:solidFill>
                  <a:schemeClr val="accent5">
                    <a:lumMod val="50000"/>
                  </a:schemeClr>
                </a:solidFill>
                <a:latin typeface="Calibri" panose="020F0502020204030204" pitchFamily="34" charset="0"/>
                <a:cs typeface="Calibri" panose="020F0502020204030204" pitchFamily="34" charset="0"/>
              </a:rPr>
            </a:br>
            <a:r>
              <a:rPr lang="fr-FR" sz="1400" b="1" dirty="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400" b="1" dirty="0" smtClean="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Vidéo </a:t>
            </a:r>
            <a:r>
              <a:rPr lang="fr-FR" sz="1400" b="1" dirty="0" err="1">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lumni</a:t>
            </a:r>
            <a:r>
              <a:rPr lang="fr-FR" sz="1400" b="1" dirty="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 de l’utilité des mesures de masse</a:t>
            </a:r>
            <a:r>
              <a:rPr lang="fr-FR" sz="800" b="1" dirty="0">
                <a:solidFill>
                  <a:srgbClr val="990000"/>
                </a:solidFill>
                <a:latin typeface="Calibri" panose="020F0502020204030204" pitchFamily="34" charset="0"/>
                <a:cs typeface="Calibri" panose="020F0502020204030204" pitchFamily="34" charset="0"/>
                <a:sym typeface="Wingdings" panose="05000000000000000000" pitchFamily="2" charset="2"/>
              </a:rPr>
              <a:t/>
            </a:r>
            <a:br>
              <a:rPr lang="fr-FR" sz="800" b="1" dirty="0">
                <a:solidFill>
                  <a:srgbClr val="990000"/>
                </a:solidFill>
                <a:latin typeface="Calibri" panose="020F0502020204030204" pitchFamily="34" charset="0"/>
                <a:cs typeface="Calibri" panose="020F0502020204030204" pitchFamily="34" charset="0"/>
                <a:sym typeface="Wingdings" panose="05000000000000000000" pitchFamily="2" charset="2"/>
              </a:rPr>
            </a:br>
            <a:r>
              <a:rPr lang="fr-FR" sz="700" b="1" u="sng" dirty="0">
                <a:solidFill>
                  <a:srgbClr val="7030A0"/>
                </a:solidFill>
              </a:rPr>
              <a:t>https://www.lumni.fr/video/de-l-utilite-des-unites-de-masse#containerType=folder&amp;containerSlug=les-fondamentaux-unites-de-mesure</a:t>
            </a:r>
            <a:r>
              <a:rPr lang="fr-FR" sz="800" b="1" u="sng" dirty="0">
                <a:solidFill>
                  <a:srgbClr val="7030A0"/>
                </a:solidFill>
              </a:rPr>
              <a:t/>
            </a:r>
            <a:br>
              <a:rPr lang="fr-FR" sz="800" b="1" u="sng" dirty="0">
                <a:solidFill>
                  <a:srgbClr val="7030A0"/>
                </a:solidFill>
              </a:rPr>
            </a:br>
            <a:endParaRPr lang="fr-FR" sz="800" dirty="0"/>
          </a:p>
        </p:txBody>
      </p:sp>
      <p:sp>
        <p:nvSpPr>
          <p:cNvPr id="19" name="Titre 3"/>
          <p:cNvSpPr txBox="1">
            <a:spLocks noChangeAspect="1"/>
          </p:cNvSpPr>
          <p:nvPr/>
        </p:nvSpPr>
        <p:spPr>
          <a:xfrm>
            <a:off x="341784" y="4688533"/>
            <a:ext cx="8748464" cy="1127987"/>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fr-FR" sz="2000" b="1" u="sng" dirty="0" smtClean="0">
                <a:solidFill>
                  <a:schemeClr val="accent2">
                    <a:lumMod val="50000"/>
                  </a:schemeClr>
                </a:solidFill>
                <a:latin typeface="Calibri" panose="020F0502020204030204" pitchFamily="34" charset="0"/>
                <a:cs typeface="Calibri" panose="020F0502020204030204" pitchFamily="34" charset="0"/>
              </a:rPr>
              <a:t>Élèves influencés par des « estimations tributaires de leurs sens »: </a:t>
            </a:r>
          </a:p>
          <a:p>
            <a:pPr>
              <a:spcAft>
                <a:spcPts val="600"/>
              </a:spcAft>
            </a:pPr>
            <a:r>
              <a:rPr lang="fr-FR" sz="20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sz="1600" b="1" dirty="0" smtClean="0">
                <a:solidFill>
                  <a:schemeClr val="accent2">
                    <a:lumMod val="50000"/>
                  </a:schemeClr>
                </a:solidFill>
                <a:latin typeface="Calibri" panose="020F0502020204030204" pitchFamily="34" charset="0"/>
                <a:cs typeface="Calibri" panose="020F0502020204030204" pitchFamily="34" charset="0"/>
              </a:rPr>
              <a:t>liées à des activités de comparaison dans lesquelles le second terme est </a:t>
            </a:r>
            <a:r>
              <a:rPr lang="fr-FR" sz="1600" b="1" dirty="0" smtClean="0">
                <a:solidFill>
                  <a:srgbClr val="990000"/>
                </a:solidFill>
                <a:latin typeface="Calibri" panose="020F0502020204030204" pitchFamily="34" charset="0"/>
                <a:cs typeface="Calibri" panose="020F0502020204030204" pitchFamily="34" charset="0"/>
                <a:sym typeface="Symbol" panose="05050102010706020507" pitchFamily="18" charset="2"/>
              </a:rPr>
              <a:t>virtuel, subjectif, affectif</a:t>
            </a:r>
          </a:p>
          <a:p>
            <a:pPr>
              <a:spcAft>
                <a:spcPts val="600"/>
              </a:spcAft>
            </a:pPr>
            <a:r>
              <a:rPr lang="fr-FR" sz="1600" b="1" dirty="0" smtClean="0">
                <a:solidFill>
                  <a:srgbClr val="990000"/>
                </a:solidFill>
                <a:latin typeface="Calibri" panose="020F0502020204030204" pitchFamily="34" charset="0"/>
                <a:cs typeface="Calibri" panose="020F0502020204030204" pitchFamily="34" charset="0"/>
                <a:sym typeface="Symbol" panose="05050102010706020507" pitchFamily="18" charset="2"/>
              </a:rPr>
              <a:t>                                </a:t>
            </a:r>
            <a:r>
              <a:rPr lang="fr-FR" sz="18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expliciter le second terme puis introduire un mesurage   </a:t>
            </a:r>
            <a:endParaRPr lang="fr-FR" sz="4400" b="1" dirty="0">
              <a:solidFill>
                <a:srgbClr val="990000"/>
              </a:solidFill>
            </a:endParaRPr>
          </a:p>
          <a:p>
            <a:pPr>
              <a:spcAft>
                <a:spcPts val="600"/>
              </a:spcAft>
            </a:pPr>
            <a:endParaRPr lang="fr-FR" sz="900" b="1" dirty="0">
              <a:solidFill>
                <a:schemeClr val="accent5">
                  <a:lumMod val="50000"/>
                </a:schemeClr>
              </a:solidFill>
              <a:latin typeface="+mn-lt"/>
            </a:endParaRPr>
          </a:p>
          <a:p>
            <a:pPr marL="285750" indent="-285750">
              <a:spcAft>
                <a:spcPts val="600"/>
              </a:spcAft>
              <a:buFontTx/>
              <a:buChar char="-"/>
            </a:pPr>
            <a:endParaRPr lang="fr-FR" sz="1800" b="1" dirty="0" smtClean="0">
              <a:solidFill>
                <a:srgbClr val="C00000"/>
              </a:solidFill>
              <a:latin typeface="+mn-lt"/>
            </a:endParaRPr>
          </a:p>
          <a:p>
            <a:pPr marL="285750" indent="-285750">
              <a:spcAft>
                <a:spcPts val="600"/>
              </a:spcAft>
              <a:buFontTx/>
              <a:buChar char="-"/>
            </a:pPr>
            <a:endParaRPr lang="fr-FR" sz="1800" b="1" dirty="0" smtClean="0">
              <a:solidFill>
                <a:srgbClr val="C00000"/>
              </a:solidFill>
              <a:latin typeface="+mn-lt"/>
            </a:endParaRPr>
          </a:p>
        </p:txBody>
      </p:sp>
      <p:sp>
        <p:nvSpPr>
          <p:cNvPr id="20" name="Cylindre 19"/>
          <p:cNvSpPr/>
          <p:nvPr/>
        </p:nvSpPr>
        <p:spPr>
          <a:xfrm rot="5400000">
            <a:off x="3937515" y="1035197"/>
            <a:ext cx="167874" cy="1728192"/>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21" name="Cylindre 20"/>
          <p:cNvSpPr/>
          <p:nvPr/>
        </p:nvSpPr>
        <p:spPr>
          <a:xfrm rot="5400000">
            <a:off x="4692349" y="1286006"/>
            <a:ext cx="169200" cy="1728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432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noChangeAspect="1"/>
          </p:cNvSpPr>
          <p:nvPr>
            <p:ph type="title"/>
          </p:nvPr>
        </p:nvSpPr>
        <p:spPr>
          <a:xfrm>
            <a:off x="287524" y="6273788"/>
            <a:ext cx="8280920" cy="1842182"/>
          </a:xfrm>
        </p:spPr>
        <p:txBody>
          <a:bodyPr wrap="square" anchor="t">
            <a:normAutofit fontScale="90000"/>
          </a:bodyPr>
          <a:lstStyle/>
          <a:p>
            <a:r>
              <a:rPr lang="fr-FR" sz="1600" i="1" dirty="0">
                <a:latin typeface="+mn-lt"/>
              </a:rPr>
              <a:t/>
            </a:r>
            <a:br>
              <a:rPr lang="fr-FR" sz="1600" i="1" dirty="0">
                <a:latin typeface="+mn-lt"/>
              </a:rPr>
            </a:br>
            <a:r>
              <a:rPr lang="fr-FR" sz="1600" i="1" dirty="0" smtClean="0">
                <a:latin typeface="+mn-lt"/>
              </a:rPr>
              <a:t/>
            </a:r>
            <a:br>
              <a:rPr lang="fr-FR" sz="1600" i="1" dirty="0" smtClean="0">
                <a:latin typeface="+mn-lt"/>
              </a:rPr>
            </a:br>
            <a:r>
              <a:rPr lang="fr-FR" sz="1600" i="1" dirty="0">
                <a:latin typeface="+mn-lt"/>
              </a:rPr>
              <a:t/>
            </a:r>
            <a:br>
              <a:rPr lang="fr-FR" sz="1600" i="1" dirty="0">
                <a:latin typeface="+mn-lt"/>
              </a:rPr>
            </a:br>
            <a:r>
              <a:rPr lang="fr-FR" sz="1600" i="1" dirty="0" smtClean="0">
                <a:latin typeface="+mn-lt"/>
              </a:rPr>
              <a:t/>
            </a:r>
            <a:br>
              <a:rPr lang="fr-FR" sz="1600" i="1" dirty="0" smtClean="0">
                <a:latin typeface="+mn-lt"/>
              </a:rPr>
            </a:br>
            <a:r>
              <a:rPr lang="fr-FR" sz="1600" i="1" dirty="0">
                <a:latin typeface="+mn-lt"/>
              </a:rPr>
              <a:t/>
            </a:r>
            <a:br>
              <a:rPr lang="fr-FR" sz="1600" i="1" dirty="0">
                <a:latin typeface="+mn-lt"/>
              </a:rPr>
            </a:br>
            <a:r>
              <a:rPr lang="fr-FR" sz="1600" i="1" dirty="0" smtClean="0">
                <a:latin typeface="+mn-lt"/>
              </a:rPr>
              <a:t/>
            </a:r>
            <a:br>
              <a:rPr lang="fr-FR" sz="1600" i="1" dirty="0" smtClean="0">
                <a:latin typeface="+mn-lt"/>
              </a:rPr>
            </a:br>
            <a:r>
              <a:rPr lang="fr-FR" sz="2400" dirty="0">
                <a:latin typeface="+mn-lt"/>
              </a:rPr>
              <a:t/>
            </a:r>
            <a:br>
              <a:rPr lang="fr-FR" sz="2400" dirty="0">
                <a:latin typeface="+mn-lt"/>
              </a:rPr>
            </a:br>
            <a:r>
              <a:rPr lang="fr-FR" sz="2400" dirty="0" smtClean="0">
                <a:latin typeface="+mn-lt"/>
              </a:rPr>
              <a:t> </a:t>
            </a:r>
            <a:endParaRPr lang="fr-FR" sz="2400" dirty="0" smtClean="0">
              <a:solidFill>
                <a:srgbClr val="990000"/>
              </a:solidFill>
              <a:latin typeface="Calibri" pitchFamily="34" charset="0"/>
              <a:cs typeface="Times New Roman" pitchFamily="18"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15</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95536" y="264168"/>
            <a:ext cx="8640960"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3. </a:t>
            </a:r>
            <a:r>
              <a:rPr lang="fr-FR" sz="2400" b="1" dirty="0" smtClean="0">
                <a:solidFill>
                  <a:schemeClr val="accent2">
                    <a:lumMod val="75000"/>
                  </a:schemeClr>
                </a:solidFill>
                <a:latin typeface="Calibri" pitchFamily="34" charset="0"/>
              </a:rPr>
              <a:t>Difficultés des élèves </a:t>
            </a:r>
            <a:r>
              <a:rPr lang="fr-FR" sz="2000" b="1" dirty="0" smtClean="0">
                <a:solidFill>
                  <a:schemeClr val="accent2">
                    <a:lumMod val="75000"/>
                  </a:schemeClr>
                </a:solidFill>
                <a:latin typeface="Calibri" pitchFamily="34" charset="0"/>
              </a:rPr>
              <a:t>: </a:t>
            </a:r>
            <a:r>
              <a:rPr lang="fr-FR" sz="2400" b="1" dirty="0" smtClean="0">
                <a:solidFill>
                  <a:srgbClr val="990000"/>
                </a:solidFill>
                <a:latin typeface="Calibri" pitchFamily="34" charset="0"/>
              </a:rPr>
              <a:t>liées à l’activité de dénombrement</a:t>
            </a:r>
            <a:endParaRPr lang="fr-FR" sz="2800" b="1" dirty="0">
              <a:solidFill>
                <a:srgbClr val="990000"/>
              </a:solidFill>
              <a:latin typeface="Calibri"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276060" y="784457"/>
            <a:ext cx="8640960" cy="3415507"/>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285750" indent="-285750">
              <a:spcAft>
                <a:spcPts val="600"/>
              </a:spcAft>
              <a:buFontTx/>
              <a:buChar char="-"/>
            </a:pPr>
            <a:endParaRPr lang="fr-FR" sz="1800" b="1" dirty="0" smtClean="0">
              <a:solidFill>
                <a:srgbClr val="C00000"/>
              </a:solidFill>
              <a:latin typeface="+mn-lt"/>
            </a:endParaRPr>
          </a:p>
        </p:txBody>
      </p:sp>
      <p:sp>
        <p:nvSpPr>
          <p:cNvPr id="15" name="Titre 3"/>
          <p:cNvSpPr txBox="1">
            <a:spLocks noChangeAspect="1"/>
          </p:cNvSpPr>
          <p:nvPr/>
        </p:nvSpPr>
        <p:spPr>
          <a:xfrm>
            <a:off x="4139952" y="6351041"/>
            <a:ext cx="2894292" cy="44056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1000" b="1" u="sng" dirty="0" smtClean="0">
                <a:solidFill>
                  <a:srgbClr val="990000"/>
                </a:solidFill>
                <a:latin typeface="Calibri" panose="020F0502020204030204" pitchFamily="34" charset="0"/>
                <a:cs typeface="Calibri" panose="020F0502020204030204" pitchFamily="34" charset="0"/>
              </a:rPr>
              <a:t>Source </a:t>
            </a:r>
            <a:r>
              <a:rPr lang="fr-FR" sz="1000" b="1" dirty="0" smtClean="0">
                <a:solidFill>
                  <a:srgbClr val="990000"/>
                </a:solidFill>
                <a:latin typeface="Calibri" panose="020F0502020204030204" pitchFamily="34" charset="0"/>
                <a:cs typeface="Calibri" panose="020F0502020204030204" pitchFamily="34" charset="0"/>
              </a:rPr>
              <a:t>: le nombre au cycle 2, SCEREN 2010    </a:t>
            </a:r>
            <a:r>
              <a:rPr lang="fr-FR" sz="1000" b="1" dirty="0" smtClean="0">
                <a:solidFill>
                  <a:srgbClr val="7030A0"/>
                </a:solidFill>
                <a:latin typeface="Calibri" panose="020F0502020204030204" pitchFamily="34" charset="0"/>
                <a:cs typeface="Calibri" panose="020F0502020204030204" pitchFamily="34" charset="0"/>
              </a:rPr>
              <a:t>p 76</a:t>
            </a:r>
          </a:p>
          <a:p>
            <a:pPr marL="285750" indent="-285750">
              <a:spcAft>
                <a:spcPts val="600"/>
              </a:spcAft>
              <a:buFontTx/>
              <a:buChar char="-"/>
            </a:pPr>
            <a:endParaRPr lang="fr-FR" sz="1800" b="1" dirty="0" smtClean="0">
              <a:solidFill>
                <a:srgbClr val="C00000"/>
              </a:solidFill>
              <a:latin typeface="+mn-lt"/>
            </a:endParaRPr>
          </a:p>
        </p:txBody>
      </p:sp>
      <p:sp>
        <p:nvSpPr>
          <p:cNvPr id="6" name="Rectangle 5"/>
          <p:cNvSpPr/>
          <p:nvPr/>
        </p:nvSpPr>
        <p:spPr>
          <a:xfrm>
            <a:off x="352206" y="707106"/>
            <a:ext cx="8684290" cy="400110"/>
          </a:xfrm>
          <a:prstGeom prst="rect">
            <a:avLst/>
          </a:prstGeom>
        </p:spPr>
        <p:txBody>
          <a:bodyPr wrap="square">
            <a:spAutoFit/>
          </a:bodyPr>
          <a:lstStyle/>
          <a:p>
            <a:pPr>
              <a:spcAft>
                <a:spcPts val="1200"/>
              </a:spcAft>
              <a:buClr>
                <a:schemeClr val="accent2">
                  <a:lumMod val="75000"/>
                </a:schemeClr>
              </a:buClr>
              <a:buSzPct val="120000"/>
              <a:defRPr/>
            </a:pPr>
            <a:r>
              <a:rPr lang="fr-FR" sz="20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7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Nombreuses </a:t>
            </a:r>
            <a:r>
              <a:rPr lang="fr-FR" sz="1700" b="1" dirty="0" smtClean="0">
                <a:solidFill>
                  <a:schemeClr val="accent2">
                    <a:lumMod val="50000"/>
                  </a:schemeClr>
                </a:solidFill>
                <a:latin typeface="Calibri" panose="020F0502020204030204" pitchFamily="34" charset="0"/>
                <a:cs typeface="Calibri" panose="020F0502020204030204" pitchFamily="34" charset="0"/>
              </a:rPr>
              <a:t>difficultés produites par l’activité de dénombrement induite par le mesurage</a:t>
            </a:r>
            <a:endParaRPr lang="fr-FR" sz="1700" b="1" dirty="0">
              <a:solidFill>
                <a:schemeClr val="accent2">
                  <a:lumMod val="50000"/>
                </a:schemeClr>
              </a:solidFill>
              <a:latin typeface="Calibri" panose="020F0502020204030204" pitchFamily="34" charset="0"/>
              <a:cs typeface="Calibri" panose="020F0502020204030204" pitchFamily="34" charset="0"/>
            </a:endParaRPr>
          </a:p>
        </p:txBody>
      </p:sp>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6369" y="1155079"/>
            <a:ext cx="7189485" cy="3834954"/>
          </a:xfrm>
          <a:prstGeom prst="rect">
            <a:avLst/>
          </a:prstGeom>
        </p:spPr>
      </p:pic>
      <p:pic>
        <p:nvPicPr>
          <p:cNvPr id="8" name="Imag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369" y="1062251"/>
            <a:ext cx="7189485" cy="5179793"/>
          </a:xfrm>
          <a:prstGeom prst="rect">
            <a:avLst/>
          </a:prstGeom>
        </p:spPr>
      </p:pic>
    </p:spTree>
    <p:extLst>
      <p:ext uri="{BB962C8B-B14F-4D97-AF65-F5344CB8AC3E}">
        <p14:creationId xmlns:p14="http://schemas.microsoft.com/office/powerpoint/2010/main" val="4434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noChangeAspect="1"/>
          </p:cNvSpPr>
          <p:nvPr>
            <p:ph type="title"/>
          </p:nvPr>
        </p:nvSpPr>
        <p:spPr>
          <a:xfrm>
            <a:off x="287524" y="6273788"/>
            <a:ext cx="8280920" cy="1842182"/>
          </a:xfrm>
        </p:spPr>
        <p:txBody>
          <a:bodyPr wrap="square" anchor="t">
            <a:normAutofit fontScale="90000"/>
          </a:bodyPr>
          <a:lstStyle/>
          <a:p>
            <a:r>
              <a:rPr lang="fr-FR" sz="1600" i="1" dirty="0">
                <a:latin typeface="+mn-lt"/>
              </a:rPr>
              <a:t/>
            </a:r>
            <a:br>
              <a:rPr lang="fr-FR" sz="1600" i="1" dirty="0">
                <a:latin typeface="+mn-lt"/>
              </a:rPr>
            </a:br>
            <a:r>
              <a:rPr lang="fr-FR" sz="1600" i="1" dirty="0" smtClean="0">
                <a:latin typeface="+mn-lt"/>
              </a:rPr>
              <a:t/>
            </a:r>
            <a:br>
              <a:rPr lang="fr-FR" sz="1600" i="1" dirty="0" smtClean="0">
                <a:latin typeface="+mn-lt"/>
              </a:rPr>
            </a:br>
            <a:r>
              <a:rPr lang="fr-FR" sz="1600" i="1" dirty="0">
                <a:latin typeface="+mn-lt"/>
              </a:rPr>
              <a:t/>
            </a:r>
            <a:br>
              <a:rPr lang="fr-FR" sz="1600" i="1" dirty="0">
                <a:latin typeface="+mn-lt"/>
              </a:rPr>
            </a:br>
            <a:r>
              <a:rPr lang="fr-FR" sz="1600" i="1" dirty="0" smtClean="0">
                <a:latin typeface="+mn-lt"/>
              </a:rPr>
              <a:t/>
            </a:r>
            <a:br>
              <a:rPr lang="fr-FR" sz="1600" i="1" dirty="0" smtClean="0">
                <a:latin typeface="+mn-lt"/>
              </a:rPr>
            </a:br>
            <a:r>
              <a:rPr lang="fr-FR" sz="1600" i="1" dirty="0">
                <a:latin typeface="+mn-lt"/>
              </a:rPr>
              <a:t/>
            </a:r>
            <a:br>
              <a:rPr lang="fr-FR" sz="1600" i="1" dirty="0">
                <a:latin typeface="+mn-lt"/>
              </a:rPr>
            </a:br>
            <a:r>
              <a:rPr lang="fr-FR" sz="1600" i="1" dirty="0" smtClean="0">
                <a:latin typeface="+mn-lt"/>
              </a:rPr>
              <a:t/>
            </a:r>
            <a:br>
              <a:rPr lang="fr-FR" sz="1600" i="1" dirty="0" smtClean="0">
                <a:latin typeface="+mn-lt"/>
              </a:rPr>
            </a:br>
            <a:r>
              <a:rPr lang="fr-FR" sz="2400" dirty="0">
                <a:latin typeface="+mn-lt"/>
              </a:rPr>
              <a:t/>
            </a:r>
            <a:br>
              <a:rPr lang="fr-FR" sz="2400" dirty="0">
                <a:latin typeface="+mn-lt"/>
              </a:rPr>
            </a:br>
            <a:r>
              <a:rPr lang="fr-FR" sz="2400" dirty="0" smtClean="0">
                <a:latin typeface="+mn-lt"/>
              </a:rPr>
              <a:t> </a:t>
            </a:r>
            <a:endParaRPr lang="fr-FR" sz="2400" dirty="0" smtClean="0">
              <a:solidFill>
                <a:srgbClr val="990000"/>
              </a:solidFill>
              <a:latin typeface="Calibri" pitchFamily="34" charset="0"/>
              <a:cs typeface="Times New Roman" pitchFamily="18"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16</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346438"/>
            <a:ext cx="4572000" cy="369332"/>
          </a:xfrm>
          <a:prstGeom prst="rect">
            <a:avLst/>
          </a:prstGeom>
        </p:spPr>
        <p:txBody>
          <a:bodyPr>
            <a:spAutoFit/>
          </a:bodyPr>
          <a:lstStyle/>
          <a:p>
            <a:endParaRPr lang="fr-FR" dirty="0"/>
          </a:p>
        </p:txBody>
      </p:sp>
      <p:sp>
        <p:nvSpPr>
          <p:cNvPr id="2" name="Rectangle 1"/>
          <p:cNvSpPr/>
          <p:nvPr/>
        </p:nvSpPr>
        <p:spPr>
          <a:xfrm>
            <a:off x="395536" y="264168"/>
            <a:ext cx="8640960"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3. </a:t>
            </a:r>
            <a:r>
              <a:rPr lang="fr-FR" sz="2400" b="1" dirty="0" smtClean="0">
                <a:solidFill>
                  <a:schemeClr val="accent2">
                    <a:lumMod val="75000"/>
                  </a:schemeClr>
                </a:solidFill>
                <a:latin typeface="Calibri" pitchFamily="34" charset="0"/>
              </a:rPr>
              <a:t>Difficultés des élèves </a:t>
            </a:r>
            <a:r>
              <a:rPr lang="fr-FR" sz="2000" b="1" dirty="0" smtClean="0">
                <a:solidFill>
                  <a:schemeClr val="accent2">
                    <a:lumMod val="75000"/>
                  </a:schemeClr>
                </a:solidFill>
                <a:latin typeface="Calibri" pitchFamily="34" charset="0"/>
              </a:rPr>
              <a:t>: </a:t>
            </a:r>
            <a:r>
              <a:rPr lang="fr-FR" sz="2400" b="1" dirty="0" smtClean="0">
                <a:solidFill>
                  <a:srgbClr val="990000"/>
                </a:solidFill>
                <a:latin typeface="Calibri" pitchFamily="34" charset="0"/>
              </a:rPr>
              <a:t>liées aux outils de mesurage</a:t>
            </a:r>
            <a:endParaRPr lang="fr-FR" sz="2800" b="1" dirty="0">
              <a:solidFill>
                <a:srgbClr val="990000"/>
              </a:solidFill>
              <a:latin typeface="Calibri"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276060" y="784457"/>
            <a:ext cx="8640960" cy="3415507"/>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285750" indent="-285750">
              <a:spcAft>
                <a:spcPts val="600"/>
              </a:spcAft>
              <a:buFontTx/>
              <a:buChar char="-"/>
            </a:pPr>
            <a:endParaRPr lang="fr-FR" sz="1800" b="1" dirty="0" smtClean="0">
              <a:solidFill>
                <a:srgbClr val="C00000"/>
              </a:solidFill>
              <a:latin typeface="+mn-lt"/>
            </a:endParaRPr>
          </a:p>
        </p:txBody>
      </p:sp>
      <p:sp>
        <p:nvSpPr>
          <p:cNvPr id="15" name="Titre 3"/>
          <p:cNvSpPr txBox="1">
            <a:spLocks noChangeAspect="1"/>
          </p:cNvSpPr>
          <p:nvPr/>
        </p:nvSpPr>
        <p:spPr>
          <a:xfrm>
            <a:off x="4074159" y="6150515"/>
            <a:ext cx="5256076" cy="44056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1400" b="1" u="sng" dirty="0" smtClean="0">
                <a:solidFill>
                  <a:srgbClr val="990000"/>
                </a:solidFill>
                <a:latin typeface="+mn-lt"/>
              </a:rPr>
              <a:t>Source </a:t>
            </a:r>
            <a:r>
              <a:rPr lang="fr-FR" sz="1400" b="1" dirty="0" smtClean="0">
                <a:solidFill>
                  <a:srgbClr val="990000"/>
                </a:solidFill>
                <a:latin typeface="+mn-lt"/>
              </a:rPr>
              <a:t>: </a:t>
            </a:r>
            <a:r>
              <a:rPr lang="fr-FR" sz="1100" b="1" dirty="0" smtClean="0">
                <a:solidFill>
                  <a:srgbClr val="990000"/>
                </a:solidFill>
                <a:latin typeface="+mn-lt"/>
              </a:rPr>
              <a:t>le nombre au cycle 2, SCEREN 2010    </a:t>
            </a:r>
            <a:r>
              <a:rPr lang="fr-FR" sz="800" b="1" dirty="0" smtClean="0">
                <a:solidFill>
                  <a:srgbClr val="7030A0"/>
                </a:solidFill>
                <a:latin typeface="+mn-lt"/>
              </a:rPr>
              <a:t> </a:t>
            </a:r>
            <a:endParaRPr lang="fr-FR" sz="600" b="1" dirty="0" smtClean="0">
              <a:solidFill>
                <a:srgbClr val="7030A0"/>
              </a:solidFill>
              <a:latin typeface="+mn-lt"/>
            </a:endParaRPr>
          </a:p>
          <a:p>
            <a:pPr marL="285750" indent="-285750">
              <a:spcAft>
                <a:spcPts val="600"/>
              </a:spcAft>
              <a:buFontTx/>
              <a:buChar char="-"/>
            </a:pPr>
            <a:endParaRPr lang="fr-FR" sz="1800" b="1" dirty="0" smtClean="0">
              <a:solidFill>
                <a:srgbClr val="C00000"/>
              </a:solidFill>
              <a:latin typeface="+mn-lt"/>
            </a:endParaRPr>
          </a:p>
        </p:txBody>
      </p:sp>
      <p:pic>
        <p:nvPicPr>
          <p:cNvPr id="3" name="Image 2"/>
          <p:cNvPicPr>
            <a:picLocks noChangeAspect="1"/>
          </p:cNvPicPr>
          <p:nvPr/>
        </p:nvPicPr>
        <p:blipFill>
          <a:blip r:embed="rId4"/>
          <a:stretch>
            <a:fillRect/>
          </a:stretch>
        </p:blipFill>
        <p:spPr>
          <a:xfrm>
            <a:off x="1997074" y="4119113"/>
            <a:ext cx="5053555" cy="448397"/>
          </a:xfrm>
          <a:prstGeom prst="rect">
            <a:avLst/>
          </a:prstGeom>
        </p:spPr>
      </p:pic>
      <p:sp>
        <p:nvSpPr>
          <p:cNvPr id="16" name="Titre 3"/>
          <p:cNvSpPr txBox="1">
            <a:spLocks noChangeAspect="1"/>
          </p:cNvSpPr>
          <p:nvPr/>
        </p:nvSpPr>
        <p:spPr>
          <a:xfrm>
            <a:off x="305929" y="1205887"/>
            <a:ext cx="8640960" cy="246345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fr-FR" sz="2000" b="1" u="sng" dirty="0" smtClean="0">
                <a:solidFill>
                  <a:schemeClr val="accent2">
                    <a:lumMod val="50000"/>
                  </a:schemeClr>
                </a:solidFill>
                <a:latin typeface="Calibri" panose="020F0502020204030204" pitchFamily="34" charset="0"/>
                <a:cs typeface="Calibri" panose="020F0502020204030204" pitchFamily="34" charset="0"/>
              </a:rPr>
              <a:t>Ambiguïté selon le matériel utilisé dans l’identification de la grandeur mesurée </a:t>
            </a:r>
            <a:r>
              <a:rPr lang="fr-FR" sz="1600" b="1" u="sng" dirty="0" smtClean="0">
                <a:solidFill>
                  <a:schemeClr val="accent5">
                    <a:lumMod val="50000"/>
                  </a:schemeClr>
                </a:solidFill>
                <a:latin typeface="Calibri" panose="020F0502020204030204" pitchFamily="34" charset="0"/>
                <a:cs typeface="Calibri" panose="020F0502020204030204" pitchFamily="34" charset="0"/>
              </a:rPr>
              <a:t>Exemple </a:t>
            </a:r>
            <a:r>
              <a:rPr lang="fr-FR" sz="1600" b="1" u="sng" dirty="0">
                <a:solidFill>
                  <a:schemeClr val="accent5">
                    <a:lumMod val="50000"/>
                  </a:schemeClr>
                </a:solidFill>
                <a:latin typeface="Calibri" panose="020F0502020204030204" pitchFamily="34" charset="0"/>
                <a:cs typeface="Calibri" panose="020F0502020204030204" pitchFamily="34" charset="0"/>
              </a:rPr>
              <a:t>: </a:t>
            </a:r>
            <a:r>
              <a:rPr lang="fr-FR" sz="1600" b="1" dirty="0">
                <a:solidFill>
                  <a:schemeClr val="accent5">
                    <a:lumMod val="50000"/>
                  </a:schemeClr>
                </a:solidFill>
                <a:latin typeface="Calibri" panose="020F0502020204030204" pitchFamily="34" charset="0"/>
                <a:cs typeface="Calibri" panose="020F0502020204030204" pitchFamily="34" charset="0"/>
              </a:rPr>
              <a:t>   </a:t>
            </a:r>
            <a:r>
              <a:rPr lang="fr-FR" sz="1600" b="1" dirty="0" smtClean="0">
                <a:solidFill>
                  <a:schemeClr val="accent5">
                    <a:lumMod val="50000"/>
                  </a:schemeClr>
                </a:solidFill>
                <a:latin typeface="Calibri" panose="020F0502020204030204" pitchFamily="34" charset="0"/>
                <a:cs typeface="Calibri" panose="020F0502020204030204" pitchFamily="34" charset="0"/>
              </a:rPr>
              <a:t>mesurage de la longueur d’une bande avec une bande étalon de même largeur</a:t>
            </a:r>
          </a:p>
          <a:p>
            <a:endParaRPr lang="fr-FR" sz="1400" b="1" dirty="0" smtClean="0">
              <a:solidFill>
                <a:schemeClr val="accent5">
                  <a:lumMod val="75000"/>
                </a:schemeClr>
              </a:solidFill>
              <a:latin typeface="Calibri" panose="020F0502020204030204" pitchFamily="34" charset="0"/>
              <a:cs typeface="Calibri" panose="020F0502020204030204" pitchFamily="34" charset="0"/>
            </a:endParaRPr>
          </a:p>
          <a:p>
            <a:r>
              <a:rPr lang="fr-FR" sz="1600" b="1" dirty="0" smtClean="0">
                <a:solidFill>
                  <a:schemeClr val="accent5">
                    <a:lumMod val="50000"/>
                  </a:schemeClr>
                </a:solidFill>
                <a:latin typeface="Calibri" panose="020F0502020204030204" pitchFamily="34" charset="0"/>
                <a:cs typeface="Calibri" panose="020F0502020204030204" pitchFamily="34" charset="0"/>
              </a:rPr>
              <a:t>Bande à mesurer</a:t>
            </a:r>
          </a:p>
          <a:p>
            <a:endParaRPr lang="fr-FR" sz="400" b="1" dirty="0">
              <a:solidFill>
                <a:schemeClr val="accent5">
                  <a:lumMod val="50000"/>
                </a:schemeClr>
              </a:solidFill>
              <a:latin typeface="Calibri" panose="020F0502020204030204" pitchFamily="34" charset="0"/>
              <a:cs typeface="Calibri" panose="020F0502020204030204" pitchFamily="34" charset="0"/>
            </a:endParaRPr>
          </a:p>
          <a:p>
            <a:endParaRPr lang="fr-FR" sz="1050" b="1" dirty="0" smtClean="0">
              <a:solidFill>
                <a:schemeClr val="accent5">
                  <a:lumMod val="50000"/>
                </a:schemeClr>
              </a:solidFill>
              <a:latin typeface="Calibri" panose="020F0502020204030204" pitchFamily="34" charset="0"/>
              <a:cs typeface="Calibri" panose="020F0502020204030204" pitchFamily="34" charset="0"/>
            </a:endParaRPr>
          </a:p>
          <a:p>
            <a:r>
              <a:rPr lang="fr-FR" sz="1600" b="1" dirty="0" smtClean="0">
                <a:solidFill>
                  <a:schemeClr val="accent5">
                    <a:lumMod val="50000"/>
                  </a:schemeClr>
                </a:solidFill>
                <a:latin typeface="Calibri" panose="020F0502020204030204" pitchFamily="34" charset="0"/>
                <a:cs typeface="Calibri" panose="020F0502020204030204" pitchFamily="34" charset="0"/>
              </a:rPr>
              <a:t>Bande étalon de même largeur		      </a:t>
            </a:r>
            <a:r>
              <a:rPr lang="fr-FR" sz="2000" b="1" dirty="0" smtClean="0">
                <a:solidFill>
                  <a:srgbClr val="9C3208"/>
                </a:solidFill>
                <a:latin typeface="Calibri" panose="020F0502020204030204" pitchFamily="34" charset="0"/>
                <a:cs typeface="Calibri" panose="020F0502020204030204" pitchFamily="34" charset="0"/>
                <a:sym typeface="Wingdings" panose="05000000000000000000" pitchFamily="2" charset="2"/>
              </a:rPr>
              <a:t>  confusions longueur/aire</a:t>
            </a:r>
          </a:p>
          <a:p>
            <a:endParaRPr lang="fr-FR" sz="1600" b="1" dirty="0">
              <a:solidFill>
                <a:srgbClr val="9C3208"/>
              </a:solidFill>
              <a:latin typeface="Calibri" panose="020F0502020204030204" pitchFamily="34" charset="0"/>
              <a:cs typeface="Calibri" panose="020F0502020204030204" pitchFamily="34" charset="0"/>
              <a:sym typeface="Wingdings" panose="05000000000000000000" pitchFamily="2" charset="2"/>
            </a:endParaRPr>
          </a:p>
          <a:p>
            <a:r>
              <a:rPr lang="fr-FR" sz="1600" b="1" dirty="0" smtClean="0">
                <a:solidFill>
                  <a:srgbClr val="9C3208"/>
                </a:solidFill>
                <a:latin typeface="Calibri" panose="020F0502020204030204" pitchFamily="34" charset="0"/>
                <a:cs typeface="Calibri" panose="020F0502020204030204" pitchFamily="34" charset="0"/>
                <a:sym typeface="Wingdings" panose="05000000000000000000" pitchFamily="2" charset="2"/>
              </a:rPr>
              <a:t>			</a:t>
            </a:r>
            <a:r>
              <a:rPr lang="fr-FR" sz="1600" b="1" dirty="0">
                <a:solidFill>
                  <a:srgbClr val="9C3208"/>
                </a:solidFill>
                <a:latin typeface="Calibri" panose="020F0502020204030204" pitchFamily="34" charset="0"/>
                <a:cs typeface="Calibri" panose="020F0502020204030204" pitchFamily="34" charset="0"/>
                <a:sym typeface="Wingdings" panose="05000000000000000000" pitchFamily="2" charset="2"/>
              </a:rPr>
              <a:t>	</a:t>
            </a:r>
            <a:r>
              <a:rPr lang="fr-FR" sz="1600" b="1" dirty="0" smtClean="0">
                <a:solidFill>
                  <a:srgbClr val="9C3208"/>
                </a:solidFill>
                <a:latin typeface="Calibri" panose="020F0502020204030204" pitchFamily="34" charset="0"/>
                <a:cs typeface="Calibri" panose="020F0502020204030204" pitchFamily="34" charset="0"/>
                <a:sym typeface="Wingdings" panose="05000000000000000000" pitchFamily="2" charset="2"/>
              </a:rPr>
              <a:t>     </a:t>
            </a:r>
            <a:r>
              <a:rPr lang="fr-FR" sz="1800" b="1" dirty="0" smtClean="0">
                <a:solidFill>
                  <a:srgbClr val="9C3208"/>
                </a:solidFill>
                <a:latin typeface="Calibri" panose="020F0502020204030204" pitchFamily="34" charset="0"/>
                <a:cs typeface="Calibri" panose="020F0502020204030204" pitchFamily="34" charset="0"/>
                <a:sym typeface="Wingdings" panose="05000000000000000000" pitchFamily="2" charset="2"/>
              </a:rPr>
              <a:t> bande étalon de largeur différente</a:t>
            </a:r>
            <a:endParaRPr lang="fr-FR" sz="1800" b="1" dirty="0" smtClean="0">
              <a:solidFill>
                <a:srgbClr val="9C3208"/>
              </a:solidFill>
              <a:latin typeface="Calibri" panose="020F0502020204030204" pitchFamily="34" charset="0"/>
              <a:cs typeface="Calibri" panose="020F0502020204030204" pitchFamily="34" charset="0"/>
            </a:endParaRPr>
          </a:p>
          <a:p>
            <a:endParaRPr lang="fr-FR" sz="1600" b="1" dirty="0" smtClean="0">
              <a:solidFill>
                <a:schemeClr val="accent5">
                  <a:lumMod val="50000"/>
                </a:schemeClr>
              </a:solidFill>
              <a:latin typeface="+mn-lt"/>
            </a:endParaRPr>
          </a:p>
          <a:p>
            <a:pPr marL="285750" indent="-285750">
              <a:spcAft>
                <a:spcPts val="600"/>
              </a:spcAft>
              <a:buFontTx/>
              <a:buChar char="-"/>
            </a:pPr>
            <a:endParaRPr lang="fr-FR" sz="1800" b="1" dirty="0" smtClean="0">
              <a:solidFill>
                <a:srgbClr val="C00000"/>
              </a:solidFill>
              <a:latin typeface="+mn-lt"/>
            </a:endParaRPr>
          </a:p>
        </p:txBody>
      </p:sp>
      <p:sp>
        <p:nvSpPr>
          <p:cNvPr id="8" name="Rectangle 7"/>
          <p:cNvSpPr/>
          <p:nvPr/>
        </p:nvSpPr>
        <p:spPr>
          <a:xfrm>
            <a:off x="1964904" y="2025293"/>
            <a:ext cx="6048672" cy="341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3041576" y="2553470"/>
            <a:ext cx="1152000" cy="34135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8" name="Rectangle 17"/>
          <p:cNvSpPr/>
          <p:nvPr/>
        </p:nvSpPr>
        <p:spPr>
          <a:xfrm>
            <a:off x="7884496" y="3168087"/>
            <a:ext cx="1152000" cy="153921"/>
          </a:xfrm>
          <a:prstGeom prst="rect">
            <a:avLst/>
          </a:prstGeom>
          <a:solidFill>
            <a:srgbClr val="990000"/>
          </a:solidFill>
          <a:ln>
            <a:solidFill>
              <a:srgbClr val="9C320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9" name="Titre 3"/>
          <p:cNvSpPr txBox="1">
            <a:spLocks noChangeAspect="1"/>
          </p:cNvSpPr>
          <p:nvPr/>
        </p:nvSpPr>
        <p:spPr>
          <a:xfrm>
            <a:off x="287524" y="3555278"/>
            <a:ext cx="8640960" cy="353466"/>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fr-FR" sz="2000" b="1" u="sng" dirty="0" smtClean="0">
                <a:solidFill>
                  <a:schemeClr val="accent2">
                    <a:lumMod val="50000"/>
                  </a:schemeClr>
                </a:solidFill>
                <a:latin typeface="Calibri" panose="020F0502020204030204" pitchFamily="34" charset="0"/>
                <a:cs typeface="Calibri" panose="020F0502020204030204" pitchFamily="34" charset="0"/>
              </a:rPr>
              <a:t>Références explicites à l’unité </a:t>
            </a:r>
            <a:r>
              <a:rPr lang="fr-FR" sz="18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a:t>
            </a:r>
            <a:r>
              <a:rPr lang="fr-FR" sz="1800" b="1" dirty="0" smtClean="0">
                <a:solidFill>
                  <a:schemeClr val="accent2">
                    <a:lumMod val="50000"/>
                  </a:schemeClr>
                </a:solidFill>
                <a:latin typeface="Calibri" panose="020F0502020204030204" pitchFamily="34" charset="0"/>
                <a:cs typeface="Calibri" panose="020F0502020204030204" pitchFamily="34" charset="0"/>
              </a:rPr>
              <a:t> </a:t>
            </a:r>
            <a:r>
              <a:rPr lang="fr-FR" sz="1800" b="1" dirty="0">
                <a:solidFill>
                  <a:srgbClr val="990000"/>
                </a:solidFill>
                <a:latin typeface="Calibri" panose="020F0502020204030204" pitchFamily="34" charset="0"/>
                <a:cs typeface="Calibri" panose="020F0502020204030204" pitchFamily="34" charset="0"/>
              </a:rPr>
              <a:t>éviter les graduations dans un premier temps</a:t>
            </a:r>
          </a:p>
          <a:p>
            <a:pPr>
              <a:spcAft>
                <a:spcPts val="600"/>
              </a:spcAft>
            </a:pPr>
            <a:endParaRPr lang="fr-FR" sz="1800" b="1" dirty="0" smtClean="0">
              <a:solidFill>
                <a:schemeClr val="accent2">
                  <a:lumMod val="50000"/>
                </a:schemeClr>
              </a:solidFill>
              <a:latin typeface="+mn-lt"/>
            </a:endParaRPr>
          </a:p>
        </p:txBody>
      </p:sp>
      <p:sp>
        <p:nvSpPr>
          <p:cNvPr id="5" name="Rectangle 4"/>
          <p:cNvSpPr/>
          <p:nvPr/>
        </p:nvSpPr>
        <p:spPr>
          <a:xfrm>
            <a:off x="287524" y="5072978"/>
            <a:ext cx="4824536" cy="461665"/>
          </a:xfrm>
          <a:prstGeom prst="rect">
            <a:avLst/>
          </a:prstGeom>
        </p:spPr>
        <p:txBody>
          <a:bodyPr wrap="square">
            <a:spAutoFit/>
          </a:bodyPr>
          <a:lstStyle/>
          <a:p>
            <a:pPr>
              <a:spcAft>
                <a:spcPts val="600"/>
              </a:spcAft>
            </a:pPr>
            <a:r>
              <a:rPr lang="fr-FR" sz="24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400" b="1" dirty="0">
                <a:solidFill>
                  <a:srgbClr val="990000"/>
                </a:solidFill>
                <a:latin typeface="Calibri" panose="020F0502020204030204" pitchFamily="34" charset="0"/>
                <a:cs typeface="Calibri" panose="020F0502020204030204" pitchFamily="34" charset="0"/>
              </a:rPr>
              <a:t>vigilance avec les outils </a:t>
            </a:r>
          </a:p>
        </p:txBody>
      </p:sp>
    </p:spTree>
    <p:extLst>
      <p:ext uri="{BB962C8B-B14F-4D97-AF65-F5344CB8AC3E}">
        <p14:creationId xmlns:p14="http://schemas.microsoft.com/office/powerpoint/2010/main" val="49633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17</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95536" y="264168"/>
            <a:ext cx="8640960"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3. </a:t>
            </a:r>
            <a:r>
              <a:rPr lang="fr-FR" sz="2400" b="1" dirty="0" smtClean="0">
                <a:solidFill>
                  <a:schemeClr val="accent2">
                    <a:lumMod val="75000"/>
                  </a:schemeClr>
                </a:solidFill>
                <a:latin typeface="Calibri" pitchFamily="34" charset="0"/>
              </a:rPr>
              <a:t>Difficultés des élèves : </a:t>
            </a:r>
            <a:r>
              <a:rPr lang="fr-FR" b="1" dirty="0" smtClean="0">
                <a:solidFill>
                  <a:srgbClr val="990000"/>
                </a:solidFill>
                <a:latin typeface="Calibri" pitchFamily="34" charset="0"/>
              </a:rPr>
              <a:t>liées à une introduction trop précoce de la mesure </a:t>
            </a:r>
            <a:endParaRPr lang="fr-FR" b="1" dirty="0">
              <a:solidFill>
                <a:srgbClr val="990000"/>
              </a:solidFill>
              <a:latin typeface="Calibri"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296798" y="759183"/>
            <a:ext cx="8640960" cy="231127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just"/>
            <a:r>
              <a:rPr lang="fr-FR" sz="1800" b="1" u="sng"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Construction de la grandeur</a:t>
            </a:r>
            <a:r>
              <a:rPr lang="fr-FR" sz="1800" b="1" u="sng" dirty="0" smtClean="0">
                <a:solidFill>
                  <a:schemeClr val="accent2">
                    <a:lumMod val="50000"/>
                  </a:schemeClr>
                </a:solidFill>
                <a:latin typeface="Calibri" panose="020F0502020204030204" pitchFamily="34" charset="0"/>
                <a:cs typeface="Calibri" panose="020F0502020204030204" pitchFamily="34" charset="0"/>
              </a:rPr>
              <a:t>: </a:t>
            </a:r>
            <a:endParaRPr lang="fr-FR" sz="1800" b="1" u="sng" dirty="0">
              <a:solidFill>
                <a:schemeClr val="accent2">
                  <a:lumMod val="50000"/>
                </a:schemeClr>
              </a:solidFill>
              <a:latin typeface="Calibri" panose="020F0502020204030204" pitchFamily="34" charset="0"/>
              <a:cs typeface="Calibri" panose="020F0502020204030204" pitchFamily="34" charset="0"/>
            </a:endParaRPr>
          </a:p>
          <a:p>
            <a:pPr algn="just">
              <a:spcAft>
                <a:spcPts val="1200"/>
              </a:spcAft>
            </a:pPr>
            <a:r>
              <a:rPr lang="fr-FR" sz="1600" dirty="0" smtClean="0">
                <a:solidFill>
                  <a:srgbClr val="990000"/>
                </a:solidFill>
                <a:latin typeface="Calibri" panose="020F0502020204030204" pitchFamily="34" charset="0"/>
                <a:cs typeface="Calibri" panose="020F0502020204030204" pitchFamily="34" charset="0"/>
              </a:rPr>
              <a:t>« Le fait d’annoncer la bonne unité de mesure à la suite du nombre n’est pas suffisant pour que les élèves se représentent correctement une grandeur (par exemple pour qu’ils différencient aire et périmètre) : il est nécessaire qu’ils aient préalablement travaillé sur les propriétés de chacune de ces grandeurs. » </a:t>
            </a:r>
            <a:r>
              <a:rPr lang="fr-FR" sz="1000" dirty="0" smtClean="0">
                <a:solidFill>
                  <a:schemeClr val="accent2">
                    <a:lumMod val="50000"/>
                  </a:schemeClr>
                </a:solidFill>
                <a:latin typeface="Calibri" panose="020F0502020204030204" pitchFamily="34" charset="0"/>
                <a:cs typeface="Calibri" panose="020F0502020204030204" pitchFamily="34" charset="0"/>
              </a:rPr>
              <a:t>(</a:t>
            </a:r>
            <a:r>
              <a:rPr lang="fr-FR" sz="1000" b="1" dirty="0" smtClean="0">
                <a:solidFill>
                  <a:schemeClr val="accent2">
                    <a:lumMod val="50000"/>
                  </a:schemeClr>
                </a:solidFill>
                <a:latin typeface="Calibri" panose="020F0502020204030204" pitchFamily="34" charset="0"/>
                <a:cs typeface="Calibri" panose="020F0502020204030204" pitchFamily="34" charset="0"/>
              </a:rPr>
              <a:t>Ressources pour les classes de 6e, 5e, 4e, et 3e du collège (2002), p 1)</a:t>
            </a:r>
          </a:p>
          <a:p>
            <a:pPr algn="just">
              <a:spcAft>
                <a:spcPts val="1200"/>
              </a:spcAft>
            </a:pPr>
            <a:r>
              <a:rPr lang="fr-FR" sz="1600" dirty="0" smtClean="0">
                <a:solidFill>
                  <a:srgbClr val="990000"/>
                </a:solidFill>
                <a:latin typeface="Calibri" panose="020F0502020204030204" pitchFamily="34" charset="0"/>
                <a:cs typeface="Calibri" panose="020F0502020204030204" pitchFamily="34" charset="0"/>
              </a:rPr>
              <a:t>« Dans tous les cas, le travail sur la grandeur sans mesure, notamment sa conservation, les moyens de comparer et d’ajouter deux grandeurs de même espèce sans passer par les nombres me paraît fondamental pour constituer la grandeur et ses opérations </a:t>
            </a:r>
            <a:r>
              <a:rPr lang="fr-FR" sz="1050" dirty="0" smtClean="0">
                <a:solidFill>
                  <a:schemeClr val="accent1">
                    <a:lumMod val="50000"/>
                  </a:schemeClr>
                </a:solidFill>
                <a:latin typeface="Calibri" panose="020F0502020204030204" pitchFamily="34" charset="0"/>
                <a:cs typeface="Calibri" panose="020F0502020204030204" pitchFamily="34" charset="0"/>
              </a:rPr>
              <a:t>(</a:t>
            </a:r>
            <a:r>
              <a:rPr lang="fr-FR" sz="1050" b="1" dirty="0" smtClean="0">
                <a:solidFill>
                  <a:schemeClr val="accent1">
                    <a:lumMod val="50000"/>
                  </a:schemeClr>
                </a:solidFill>
                <a:latin typeface="Calibri" panose="020F0502020204030204" pitchFamily="34" charset="0"/>
                <a:cs typeface="Calibri" panose="020F0502020204030204" pitchFamily="34" charset="0"/>
              </a:rPr>
              <a:t>M. J. Perrin- </a:t>
            </a:r>
            <a:r>
              <a:rPr lang="fr-FR" sz="1050" b="1" dirty="0" err="1" smtClean="0">
                <a:solidFill>
                  <a:schemeClr val="accent1">
                    <a:lumMod val="50000"/>
                  </a:schemeClr>
                </a:solidFill>
                <a:latin typeface="Calibri" panose="020F0502020204030204" pitchFamily="34" charset="0"/>
                <a:cs typeface="Calibri" panose="020F0502020204030204" pitchFamily="34" charset="0"/>
              </a:rPr>
              <a:t>Glorian</a:t>
            </a:r>
            <a:r>
              <a:rPr lang="fr-FR" sz="1050" b="1" dirty="0" smtClean="0">
                <a:solidFill>
                  <a:schemeClr val="accent1">
                    <a:lumMod val="50000"/>
                  </a:schemeClr>
                </a:solidFill>
                <a:latin typeface="Calibri" panose="020F0502020204030204" pitchFamily="34" charset="0"/>
                <a:cs typeface="Calibri" panose="020F0502020204030204" pitchFamily="34" charset="0"/>
              </a:rPr>
              <a:t>, 2012)</a:t>
            </a:r>
            <a:endParaRPr lang="fr-FR" sz="1800" b="1" dirty="0" smtClean="0">
              <a:solidFill>
                <a:srgbClr val="C00000"/>
              </a:solidFill>
              <a:latin typeface="+mn-lt"/>
            </a:endParaRPr>
          </a:p>
          <a:p>
            <a:pPr marL="285750" indent="-285750">
              <a:spcAft>
                <a:spcPts val="600"/>
              </a:spcAft>
              <a:buFontTx/>
              <a:buChar char="-"/>
            </a:pPr>
            <a:endParaRPr lang="fr-FR" sz="1800" b="1" dirty="0" smtClean="0">
              <a:solidFill>
                <a:srgbClr val="C00000"/>
              </a:solidFill>
              <a:latin typeface="+mn-lt"/>
            </a:endParaRPr>
          </a:p>
        </p:txBody>
      </p:sp>
      <p:sp>
        <p:nvSpPr>
          <p:cNvPr id="3" name="ZoneTexte 2"/>
          <p:cNvSpPr txBox="1"/>
          <p:nvPr/>
        </p:nvSpPr>
        <p:spPr>
          <a:xfrm>
            <a:off x="287524" y="3132998"/>
            <a:ext cx="8569374" cy="1677382"/>
          </a:xfrm>
          <a:prstGeom prst="rect">
            <a:avLst/>
          </a:prstGeom>
          <a:noFill/>
        </p:spPr>
        <p:txBody>
          <a:bodyPr wrap="square" rtlCol="0">
            <a:spAutoFit/>
          </a:bodyPr>
          <a:lstStyle/>
          <a:p>
            <a:pPr algn="just"/>
            <a:r>
              <a:rPr lang="fr-FR" b="1" u="sng" dirty="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b="1" u="sng"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Introduction de la mesure</a:t>
            </a:r>
            <a:r>
              <a:rPr lang="fr-FR" b="1" u="sng" dirty="0" smtClean="0">
                <a:solidFill>
                  <a:schemeClr val="accent2">
                    <a:lumMod val="50000"/>
                  </a:schemeClr>
                </a:solidFill>
                <a:latin typeface="Calibri" panose="020F0502020204030204" pitchFamily="34" charset="0"/>
                <a:cs typeface="Calibri" panose="020F0502020204030204" pitchFamily="34" charset="0"/>
              </a:rPr>
              <a:t>: </a:t>
            </a:r>
            <a:endParaRPr lang="fr-FR" b="1" u="sng" dirty="0">
              <a:solidFill>
                <a:schemeClr val="accent2">
                  <a:lumMod val="50000"/>
                </a:schemeClr>
              </a:solidFill>
              <a:latin typeface="Calibri" panose="020F0502020204030204" pitchFamily="34" charset="0"/>
              <a:cs typeface="Calibri" panose="020F0502020204030204" pitchFamily="34" charset="0"/>
            </a:endParaRPr>
          </a:p>
          <a:p>
            <a:pPr algn="just">
              <a:spcAft>
                <a:spcPts val="600"/>
              </a:spcAft>
            </a:pPr>
            <a:r>
              <a:rPr lang="fr-FR" sz="1600" dirty="0" smtClean="0">
                <a:solidFill>
                  <a:srgbClr val="990000"/>
                </a:solidFill>
                <a:latin typeface="Calibri" panose="020F0502020204030204" pitchFamily="34" charset="0"/>
                <a:cs typeface="Calibri" panose="020F0502020204030204" pitchFamily="34" charset="0"/>
              </a:rPr>
              <a:t>«</a:t>
            </a:r>
            <a:r>
              <a:rPr lang="fr-FR" sz="1600" dirty="0">
                <a:solidFill>
                  <a:srgbClr val="990000"/>
                </a:solidFill>
                <a:latin typeface="Calibri" panose="020F0502020204030204" pitchFamily="34" charset="0"/>
                <a:cs typeface="Calibri" panose="020F0502020204030204" pitchFamily="34" charset="0"/>
              </a:rPr>
              <a:t> Une identification trop précoce entre grandeurs et nombres favorise l’amalgame des différentes grandeurs. »</a:t>
            </a:r>
            <a:r>
              <a:rPr lang="fr-FR" sz="800" dirty="0">
                <a:solidFill>
                  <a:srgbClr val="990000"/>
                </a:solidFill>
                <a:latin typeface="Calibri" panose="020F0502020204030204" pitchFamily="34" charset="0"/>
                <a:cs typeface="Calibri" panose="020F0502020204030204" pitchFamily="34" charset="0"/>
              </a:rPr>
              <a:t>  </a:t>
            </a:r>
            <a:r>
              <a:rPr lang="fr-FR" sz="1050" dirty="0">
                <a:solidFill>
                  <a:schemeClr val="accent1">
                    <a:lumMod val="50000"/>
                  </a:schemeClr>
                </a:solidFill>
                <a:latin typeface="Calibri" panose="020F0502020204030204" pitchFamily="34" charset="0"/>
                <a:cs typeface="Calibri" panose="020F0502020204030204" pitchFamily="34" charset="0"/>
              </a:rPr>
              <a:t>(</a:t>
            </a:r>
            <a:r>
              <a:rPr lang="fr-FR" sz="1050" b="1" dirty="0">
                <a:solidFill>
                  <a:schemeClr val="accent1">
                    <a:lumMod val="50000"/>
                  </a:schemeClr>
                </a:solidFill>
                <a:latin typeface="Calibri" panose="020F0502020204030204" pitchFamily="34" charset="0"/>
                <a:cs typeface="Calibri" panose="020F0502020204030204" pitchFamily="34" charset="0"/>
              </a:rPr>
              <a:t>M. J. </a:t>
            </a:r>
            <a:r>
              <a:rPr lang="fr-FR" sz="1050" b="1" dirty="0" smtClean="0">
                <a:solidFill>
                  <a:schemeClr val="accent1">
                    <a:lumMod val="50000"/>
                  </a:schemeClr>
                </a:solidFill>
                <a:latin typeface="Calibri" panose="020F0502020204030204" pitchFamily="34" charset="0"/>
                <a:cs typeface="Calibri" panose="020F0502020204030204" pitchFamily="34" charset="0"/>
              </a:rPr>
              <a:t>Perrin-</a:t>
            </a:r>
            <a:r>
              <a:rPr lang="fr-FR" sz="1050" b="1" dirty="0" err="1" smtClean="0">
                <a:solidFill>
                  <a:schemeClr val="accent1">
                    <a:lumMod val="50000"/>
                  </a:schemeClr>
                </a:solidFill>
                <a:latin typeface="Calibri" panose="020F0502020204030204" pitchFamily="34" charset="0"/>
                <a:cs typeface="Calibri" panose="020F0502020204030204" pitchFamily="34" charset="0"/>
              </a:rPr>
              <a:t>Glorian</a:t>
            </a:r>
            <a:r>
              <a:rPr lang="fr-FR" sz="1050" b="1" dirty="0" smtClean="0">
                <a:solidFill>
                  <a:schemeClr val="accent1">
                    <a:lumMod val="50000"/>
                  </a:schemeClr>
                </a:solidFill>
                <a:latin typeface="Calibri" panose="020F0502020204030204" pitchFamily="34" charset="0"/>
                <a:cs typeface="Calibri" panose="020F0502020204030204" pitchFamily="34" charset="0"/>
              </a:rPr>
              <a:t>, </a:t>
            </a:r>
            <a:r>
              <a:rPr lang="fr-FR" sz="1050" b="1" dirty="0">
                <a:solidFill>
                  <a:schemeClr val="accent1">
                    <a:lumMod val="50000"/>
                  </a:schemeClr>
                </a:solidFill>
                <a:latin typeface="Calibri" panose="020F0502020204030204" pitchFamily="34" charset="0"/>
                <a:cs typeface="Calibri" panose="020F0502020204030204" pitchFamily="34" charset="0"/>
              </a:rPr>
              <a:t>1999)</a:t>
            </a:r>
          </a:p>
          <a:p>
            <a:pPr algn="just"/>
            <a:r>
              <a:rPr lang="fr-FR" dirty="0">
                <a:solidFill>
                  <a:srgbClr val="990000"/>
                </a:solidFill>
                <a:latin typeface="Calibri" panose="020F0502020204030204" pitchFamily="34" charset="0"/>
                <a:cs typeface="Calibri" panose="020F0502020204030204" pitchFamily="34" charset="0"/>
              </a:rPr>
              <a:t>«</a:t>
            </a:r>
            <a:r>
              <a:rPr lang="fr-FR" sz="1600" dirty="0">
                <a:solidFill>
                  <a:srgbClr val="990000"/>
                </a:solidFill>
                <a:latin typeface="Calibri" panose="020F0502020204030204" pitchFamily="34" charset="0"/>
                <a:cs typeface="Calibri" panose="020F0502020204030204" pitchFamily="34" charset="0"/>
              </a:rPr>
              <a:t> Le passage trop rapide aux nombres enferme les élèves dans les formules qu'ils cherchent à inventer au besoin, sans tenir compte des opérations sur les grandeurs. » </a:t>
            </a:r>
            <a:r>
              <a:rPr lang="fr-FR" sz="900" dirty="0">
                <a:solidFill>
                  <a:schemeClr val="accent1">
                    <a:lumMod val="50000"/>
                  </a:schemeClr>
                </a:solidFill>
                <a:latin typeface="Calibri" panose="020F0502020204030204" pitchFamily="34" charset="0"/>
                <a:cs typeface="Calibri" panose="020F0502020204030204" pitchFamily="34" charset="0"/>
              </a:rPr>
              <a:t>(</a:t>
            </a:r>
            <a:r>
              <a:rPr lang="fr-FR" sz="900" b="1" dirty="0">
                <a:solidFill>
                  <a:schemeClr val="accent1">
                    <a:lumMod val="50000"/>
                  </a:schemeClr>
                </a:solidFill>
                <a:latin typeface="Calibri" panose="020F0502020204030204" pitchFamily="34" charset="0"/>
                <a:cs typeface="Calibri" panose="020F0502020204030204" pitchFamily="34" charset="0"/>
              </a:rPr>
              <a:t>M. J. </a:t>
            </a:r>
            <a:r>
              <a:rPr lang="fr-FR" sz="900" b="1" dirty="0" smtClean="0">
                <a:solidFill>
                  <a:schemeClr val="accent1">
                    <a:lumMod val="50000"/>
                  </a:schemeClr>
                </a:solidFill>
                <a:latin typeface="Calibri" panose="020F0502020204030204" pitchFamily="34" charset="0"/>
                <a:cs typeface="Calibri" panose="020F0502020204030204" pitchFamily="34" charset="0"/>
              </a:rPr>
              <a:t>Perrin-</a:t>
            </a:r>
            <a:r>
              <a:rPr lang="fr-FR" sz="900" b="1" dirty="0" err="1" smtClean="0">
                <a:solidFill>
                  <a:schemeClr val="accent1">
                    <a:lumMod val="50000"/>
                  </a:schemeClr>
                </a:solidFill>
                <a:latin typeface="Calibri" panose="020F0502020204030204" pitchFamily="34" charset="0"/>
                <a:cs typeface="Calibri" panose="020F0502020204030204" pitchFamily="34" charset="0"/>
              </a:rPr>
              <a:t>Glorian</a:t>
            </a:r>
            <a:r>
              <a:rPr lang="fr-FR" sz="900" b="1" dirty="0" smtClean="0">
                <a:solidFill>
                  <a:schemeClr val="accent1">
                    <a:lumMod val="50000"/>
                  </a:schemeClr>
                </a:solidFill>
                <a:latin typeface="Calibri" panose="020F0502020204030204" pitchFamily="34" charset="0"/>
                <a:cs typeface="Calibri" panose="020F0502020204030204" pitchFamily="34" charset="0"/>
              </a:rPr>
              <a:t>, </a:t>
            </a:r>
            <a:r>
              <a:rPr lang="fr-FR" sz="900" b="1" dirty="0">
                <a:solidFill>
                  <a:schemeClr val="accent1">
                    <a:lumMod val="50000"/>
                  </a:schemeClr>
                </a:solidFill>
                <a:latin typeface="Calibri" panose="020F0502020204030204" pitchFamily="34" charset="0"/>
                <a:cs typeface="Calibri" panose="020F0502020204030204" pitchFamily="34" charset="0"/>
              </a:rPr>
              <a:t>1999)</a:t>
            </a:r>
            <a:endParaRPr lang="fr-FR" sz="2400" b="1" dirty="0">
              <a:solidFill>
                <a:schemeClr val="accent1">
                  <a:lumMod val="50000"/>
                </a:schemeClr>
              </a:solidFill>
              <a:latin typeface="Calibri" panose="020F0502020204030204" pitchFamily="34" charset="0"/>
              <a:cs typeface="Calibri" panose="020F0502020204030204" pitchFamily="34" charset="0"/>
            </a:endParaRPr>
          </a:p>
          <a:p>
            <a:endParaRPr lang="fr-FR" sz="1400" b="1" dirty="0">
              <a:solidFill>
                <a:srgbClr val="C00000"/>
              </a:solidFill>
            </a:endParaRPr>
          </a:p>
        </p:txBody>
      </p:sp>
      <p:sp>
        <p:nvSpPr>
          <p:cNvPr id="5" name="Rectangle 4"/>
          <p:cNvSpPr/>
          <p:nvPr/>
        </p:nvSpPr>
        <p:spPr>
          <a:xfrm>
            <a:off x="296798" y="4736852"/>
            <a:ext cx="8570352" cy="1092607"/>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à"/>
            </a:pPr>
            <a:r>
              <a:rPr lang="fr-FR" b="1" u="sng" dirty="0" smtClean="0">
                <a:solidFill>
                  <a:schemeClr val="accent2">
                    <a:lumMod val="50000"/>
                  </a:schemeClr>
                </a:solidFill>
                <a:latin typeface="Calibri" panose="020F0502020204030204" pitchFamily="34" charset="0"/>
                <a:cs typeface="Calibri" panose="020F0502020204030204" pitchFamily="34" charset="0"/>
              </a:rPr>
              <a:t>Place des </a:t>
            </a:r>
            <a:r>
              <a:rPr lang="fr-FR" b="1" u="sng" dirty="0">
                <a:solidFill>
                  <a:schemeClr val="accent2">
                    <a:lumMod val="50000"/>
                  </a:schemeClr>
                </a:solidFill>
                <a:latin typeface="Calibri" panose="020F0502020204030204" pitchFamily="34" charset="0"/>
                <a:cs typeface="Calibri" panose="020F0502020204030204" pitchFamily="34" charset="0"/>
              </a:rPr>
              <a:t>instruments pour identifier les grandeurs et les mesurer: </a:t>
            </a:r>
          </a:p>
          <a:p>
            <a:r>
              <a:rPr lang="fr-FR" sz="1600" dirty="0">
                <a:solidFill>
                  <a:srgbClr val="990000"/>
                </a:solidFill>
                <a:latin typeface="Calibri" panose="020F0502020204030204" pitchFamily="34" charset="0"/>
                <a:cs typeface="Calibri" panose="020F0502020204030204" pitchFamily="34" charset="0"/>
              </a:rPr>
              <a:t>« La question des instruments est importante pour aborder et conceptualiser les grandeurs elles-mêmes aussi bien que leur mesure et elle se pose de façon différente pour chaque grandeur.»</a:t>
            </a:r>
            <a:r>
              <a:rPr lang="fr-FR" sz="1200" dirty="0">
                <a:solidFill>
                  <a:srgbClr val="990000"/>
                </a:solidFill>
                <a:latin typeface="Calibri" panose="020F0502020204030204" pitchFamily="34" charset="0"/>
                <a:cs typeface="Calibri" panose="020F0502020204030204" pitchFamily="34" charset="0"/>
              </a:rPr>
              <a:t> </a:t>
            </a:r>
            <a:endParaRPr lang="fr-FR" sz="1200" dirty="0" smtClean="0">
              <a:solidFill>
                <a:srgbClr val="990000"/>
              </a:solidFill>
              <a:latin typeface="Calibri" panose="020F0502020204030204" pitchFamily="34" charset="0"/>
              <a:cs typeface="Calibri" panose="020F0502020204030204" pitchFamily="34" charset="0"/>
            </a:endParaRPr>
          </a:p>
          <a:p>
            <a:pPr>
              <a:spcAft>
                <a:spcPts val="600"/>
              </a:spcAft>
            </a:pPr>
            <a:r>
              <a:rPr lang="fr-FR" sz="1000" b="1" dirty="0" smtClean="0">
                <a:solidFill>
                  <a:schemeClr val="accent1">
                    <a:lumMod val="50000"/>
                  </a:schemeClr>
                </a:solidFill>
                <a:latin typeface="Calibri" panose="020F0502020204030204" pitchFamily="34" charset="0"/>
                <a:cs typeface="Calibri" panose="020F0502020204030204" pitchFamily="34" charset="0"/>
              </a:rPr>
              <a:t>(</a:t>
            </a:r>
            <a:r>
              <a:rPr lang="fr-FR" sz="1000" b="1" dirty="0">
                <a:solidFill>
                  <a:schemeClr val="accent1">
                    <a:lumMod val="50000"/>
                  </a:schemeClr>
                </a:solidFill>
                <a:latin typeface="Calibri" panose="020F0502020204030204" pitchFamily="34" charset="0"/>
                <a:cs typeface="Calibri" panose="020F0502020204030204" pitchFamily="34" charset="0"/>
              </a:rPr>
              <a:t>Marie Jeanne </a:t>
            </a:r>
            <a:r>
              <a:rPr lang="fr-FR" sz="1000" b="1" dirty="0" smtClean="0">
                <a:solidFill>
                  <a:schemeClr val="accent1">
                    <a:lumMod val="50000"/>
                  </a:schemeClr>
                </a:solidFill>
                <a:latin typeface="Calibri" panose="020F0502020204030204" pitchFamily="34" charset="0"/>
                <a:cs typeface="Calibri" panose="020F0502020204030204" pitchFamily="34" charset="0"/>
              </a:rPr>
              <a:t>Perrin-</a:t>
            </a:r>
            <a:r>
              <a:rPr lang="fr-FR" sz="1000" b="1" dirty="0" err="1" smtClean="0">
                <a:solidFill>
                  <a:schemeClr val="accent1">
                    <a:lumMod val="50000"/>
                  </a:schemeClr>
                </a:solidFill>
                <a:latin typeface="Calibri" panose="020F0502020204030204" pitchFamily="34" charset="0"/>
                <a:cs typeface="Calibri" panose="020F0502020204030204" pitchFamily="34" charset="0"/>
              </a:rPr>
              <a:t>Glorian</a:t>
            </a:r>
            <a:r>
              <a:rPr lang="fr-FR" sz="1000" b="1" dirty="0" smtClean="0">
                <a:solidFill>
                  <a:schemeClr val="accent1">
                    <a:lumMod val="50000"/>
                  </a:schemeClr>
                </a:solidFill>
                <a:latin typeface="Calibri" panose="020F0502020204030204" pitchFamily="34" charset="0"/>
                <a:cs typeface="Calibri" panose="020F0502020204030204" pitchFamily="34" charset="0"/>
              </a:rPr>
              <a:t>, </a:t>
            </a:r>
            <a:r>
              <a:rPr lang="fr-FR" sz="1000" b="1" dirty="0">
                <a:solidFill>
                  <a:schemeClr val="accent1">
                    <a:lumMod val="50000"/>
                  </a:schemeClr>
                </a:solidFill>
                <a:latin typeface="Calibri" panose="020F0502020204030204" pitchFamily="34" charset="0"/>
                <a:cs typeface="Calibri" panose="020F0502020204030204" pitchFamily="34" charset="0"/>
              </a:rPr>
              <a:t>2012)</a:t>
            </a:r>
            <a:endParaRPr lang="fr-FR" sz="1200" b="1" dirty="0">
              <a:solidFill>
                <a:schemeClr val="accent1">
                  <a:lumMod val="50000"/>
                </a:schemeClr>
              </a:solidFill>
              <a:latin typeface="Calibri" panose="020F0502020204030204" pitchFamily="34" charset="0"/>
              <a:cs typeface="Calibri" panose="020F0502020204030204" pitchFamily="34" charset="0"/>
            </a:endParaRPr>
          </a:p>
        </p:txBody>
      </p:sp>
      <p:sp>
        <p:nvSpPr>
          <p:cNvPr id="13" name="Rectangle 12"/>
          <p:cNvSpPr/>
          <p:nvPr/>
        </p:nvSpPr>
        <p:spPr>
          <a:xfrm>
            <a:off x="246559" y="5825260"/>
            <a:ext cx="8362850" cy="400110"/>
          </a:xfrm>
          <a:prstGeom prst="rect">
            <a:avLst/>
          </a:prstGeom>
        </p:spPr>
        <p:txBody>
          <a:bodyPr wrap="square">
            <a:spAutoFit/>
          </a:bodyPr>
          <a:lstStyle/>
          <a:p>
            <a:pPr>
              <a:spcAft>
                <a:spcPts val="600"/>
              </a:spcAft>
            </a:pPr>
            <a:r>
              <a:rPr lang="fr-FR" sz="20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000" b="1" dirty="0" smtClean="0">
                <a:solidFill>
                  <a:srgbClr val="990000"/>
                </a:solidFill>
                <a:latin typeface="Calibri" panose="020F0502020204030204" pitchFamily="34" charset="0"/>
                <a:cs typeface="Calibri" panose="020F0502020204030204" pitchFamily="34" charset="0"/>
              </a:rPr>
              <a:t>Travailler les grandeurs pour elles-mêmes, indépendamment des mesures</a:t>
            </a:r>
            <a:endParaRPr lang="fr-FR" sz="2000" b="1" dirty="0">
              <a:solidFill>
                <a:srgbClr val="99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944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18</a:t>
            </a:fld>
            <a:endParaRPr lang="fr-FR" dirty="0"/>
          </a:p>
        </p:txBody>
      </p:sp>
      <p:sp>
        <p:nvSpPr>
          <p:cNvPr id="9" name="Espace réservé du contenu 4"/>
          <p:cNvSpPr txBox="1">
            <a:spLocks/>
          </p:cNvSpPr>
          <p:nvPr/>
        </p:nvSpPr>
        <p:spPr>
          <a:xfrm>
            <a:off x="444752" y="1108702"/>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276060" y="908720"/>
            <a:ext cx="8760436" cy="528021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endParaRPr lang="fr-FR" sz="100" b="1" dirty="0">
              <a:solidFill>
                <a:srgbClr val="C00000"/>
              </a:solidFill>
              <a:latin typeface="+mn-lt"/>
            </a:endParaRPr>
          </a:p>
          <a:p>
            <a:pPr>
              <a:spcAft>
                <a:spcPts val="600"/>
              </a:spcAft>
            </a:pPr>
            <a:endParaRPr lang="fr-FR" sz="1800" b="1" dirty="0" smtClean="0">
              <a:solidFill>
                <a:srgbClr val="C00000"/>
              </a:solidFill>
              <a:latin typeface="+mn-lt"/>
            </a:endParaRPr>
          </a:p>
          <a:p>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13" name="Rectangle 12"/>
          <p:cNvSpPr/>
          <p:nvPr/>
        </p:nvSpPr>
        <p:spPr>
          <a:xfrm>
            <a:off x="395536" y="264168"/>
            <a:ext cx="8064896"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4. </a:t>
            </a:r>
            <a:r>
              <a:rPr lang="fr-FR" sz="2400" b="1" dirty="0" smtClean="0">
                <a:solidFill>
                  <a:schemeClr val="accent2">
                    <a:lumMod val="75000"/>
                  </a:schemeClr>
                </a:solidFill>
                <a:latin typeface="Calibri" pitchFamily="34" charset="0"/>
              </a:rPr>
              <a:t>Organisation de l’étude du thème grandeurs et mesures</a:t>
            </a:r>
            <a:endParaRPr lang="fr-FR" sz="2400" b="1" dirty="0">
              <a:solidFill>
                <a:srgbClr val="990000"/>
              </a:solidFill>
              <a:latin typeface="Calibri" pitchFamily="34" charset="0"/>
            </a:endParaRPr>
          </a:p>
        </p:txBody>
      </p:sp>
      <p:sp>
        <p:nvSpPr>
          <p:cNvPr id="19" name="Titre 3"/>
          <p:cNvSpPr txBox="1">
            <a:spLocks noChangeAspect="1"/>
          </p:cNvSpPr>
          <p:nvPr/>
        </p:nvSpPr>
        <p:spPr>
          <a:xfrm>
            <a:off x="496548" y="737711"/>
            <a:ext cx="8661592" cy="6120289"/>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Bef>
                <a:spcPts val="0"/>
              </a:spcBef>
            </a:pPr>
            <a:r>
              <a:rPr lang="fr-FR" sz="2400" b="1" dirty="0" smtClean="0">
                <a:solidFill>
                  <a:schemeClr val="accent2">
                    <a:lumMod val="50000"/>
                  </a:schemeClr>
                </a:solidFill>
                <a:latin typeface="Calibri" panose="020F0502020204030204" pitchFamily="34" charset="0"/>
                <a:cs typeface="Calibri" panose="020F0502020204030204" pitchFamily="34" charset="0"/>
              </a:rPr>
              <a:t>1. </a:t>
            </a:r>
            <a:r>
              <a:rPr lang="fr-FR" sz="2400" b="1" u="sng" dirty="0" smtClean="0">
                <a:solidFill>
                  <a:schemeClr val="accent2">
                    <a:lumMod val="50000"/>
                  </a:schemeClr>
                </a:solidFill>
                <a:latin typeface="Calibri" panose="020F0502020204030204" pitchFamily="34" charset="0"/>
                <a:cs typeface="Calibri" panose="020F0502020204030204" pitchFamily="34" charset="0"/>
              </a:rPr>
              <a:t>On construit la grandeur : </a:t>
            </a:r>
          </a:p>
          <a:p>
            <a:pPr>
              <a:spcBef>
                <a:spcPts val="0"/>
              </a:spcBef>
            </a:pPr>
            <a:r>
              <a:rPr lang="fr-FR" sz="2400" b="1" dirty="0" smtClean="0">
                <a:solidFill>
                  <a:schemeClr val="accent2">
                    <a:lumMod val="50000"/>
                  </a:schemeClr>
                </a:solidFill>
                <a:latin typeface="Calibri" panose="020F0502020204030204" pitchFamily="34" charset="0"/>
                <a:cs typeface="Calibri" panose="020F0502020204030204" pitchFamily="34" charset="0"/>
              </a:rPr>
              <a:t>Comparaison directe 	   </a:t>
            </a:r>
            <a:r>
              <a:rPr lang="fr-FR" sz="24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000" b="1" dirty="0" smtClean="0">
                <a:solidFill>
                  <a:srgbClr val="990000"/>
                </a:solidFill>
                <a:latin typeface="Calibri" panose="020F0502020204030204" pitchFamily="34" charset="0"/>
                <a:cs typeface="Calibri" panose="020F0502020204030204" pitchFamily="34" charset="0"/>
              </a:rPr>
              <a:t>Juxtaposition, superposition, </a:t>
            </a:r>
            <a:r>
              <a:rPr lang="fr-FR" sz="2000" b="1" dirty="0" err="1" smtClean="0">
                <a:solidFill>
                  <a:srgbClr val="990000"/>
                </a:solidFill>
                <a:latin typeface="Calibri" panose="020F0502020204030204" pitchFamily="34" charset="0"/>
                <a:cs typeface="Calibri" panose="020F0502020204030204" pitchFamily="34" charset="0"/>
              </a:rPr>
              <a:t>soupèsement</a:t>
            </a:r>
            <a:r>
              <a:rPr lang="fr-FR" sz="2000" b="1" dirty="0" smtClean="0">
                <a:solidFill>
                  <a:srgbClr val="990000"/>
                </a:solidFill>
                <a:latin typeface="Calibri" panose="020F0502020204030204" pitchFamily="34" charset="0"/>
                <a:cs typeface="Calibri" panose="020F0502020204030204" pitchFamily="34" charset="0"/>
              </a:rPr>
              <a:t>. </a:t>
            </a:r>
          </a:p>
          <a:p>
            <a:pPr>
              <a:spcBef>
                <a:spcPts val="0"/>
              </a:spcBef>
            </a:pPr>
            <a:endParaRPr lang="fr-FR" sz="1200" b="1" dirty="0" smtClean="0">
              <a:solidFill>
                <a:schemeClr val="accent2">
                  <a:lumMod val="50000"/>
                </a:schemeClr>
              </a:solidFill>
              <a:latin typeface="Calibri" panose="020F0502020204030204" pitchFamily="34" charset="0"/>
              <a:cs typeface="Calibri" panose="020F0502020204030204" pitchFamily="34" charset="0"/>
            </a:endParaRPr>
          </a:p>
          <a:p>
            <a:pPr>
              <a:spcBef>
                <a:spcPts val="0"/>
              </a:spcBef>
            </a:pPr>
            <a:r>
              <a:rPr lang="fr-FR" sz="2400" b="1" dirty="0" smtClean="0">
                <a:solidFill>
                  <a:schemeClr val="accent2">
                    <a:lumMod val="50000"/>
                  </a:schemeClr>
                </a:solidFill>
                <a:latin typeface="Calibri" panose="020F0502020204030204" pitchFamily="34" charset="0"/>
                <a:cs typeface="Calibri" panose="020F0502020204030204" pitchFamily="34" charset="0"/>
              </a:rPr>
              <a:t>Comparaison indirecte </a:t>
            </a:r>
            <a:r>
              <a:rPr lang="fr-FR" sz="24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a:t>
            </a: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000" b="1" dirty="0" smtClean="0">
                <a:solidFill>
                  <a:srgbClr val="990000"/>
                </a:solidFill>
                <a:latin typeface="Calibri" panose="020F0502020204030204" pitchFamily="34" charset="0"/>
                <a:cs typeface="Calibri" panose="020F0502020204030204" pitchFamily="34" charset="0"/>
              </a:rPr>
              <a:t>Utilisation d’un objet intermédiaire</a:t>
            </a:r>
          </a:p>
          <a:p>
            <a:pPr>
              <a:spcBef>
                <a:spcPts val="0"/>
              </a:spcBef>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a:spcBef>
                <a:spcPts val="0"/>
              </a:spcBef>
              <a:spcAft>
                <a:spcPts val="300"/>
              </a:spcAft>
            </a:pPr>
            <a:r>
              <a:rPr lang="fr-FR" sz="2400" b="1" dirty="0" smtClean="0">
                <a:solidFill>
                  <a:schemeClr val="accent2">
                    <a:lumMod val="50000"/>
                  </a:schemeClr>
                </a:solidFill>
                <a:latin typeface="Calibri" panose="020F0502020204030204" pitchFamily="34" charset="0"/>
                <a:cs typeface="Calibri" panose="020F0502020204030204" pitchFamily="34" charset="0"/>
              </a:rPr>
              <a:t>2. </a:t>
            </a:r>
            <a:r>
              <a:rPr lang="fr-FR" sz="2400" b="1" u="sng" dirty="0">
                <a:solidFill>
                  <a:schemeClr val="accent2">
                    <a:lumMod val="50000"/>
                  </a:schemeClr>
                </a:solidFill>
                <a:latin typeface="Calibri" panose="020F0502020204030204" pitchFamily="34" charset="0"/>
                <a:cs typeface="Calibri" panose="020F0502020204030204" pitchFamily="34" charset="0"/>
              </a:rPr>
              <a:t>On </a:t>
            </a:r>
            <a:r>
              <a:rPr lang="fr-FR" sz="2400" b="1" u="sng" dirty="0" smtClean="0">
                <a:solidFill>
                  <a:schemeClr val="accent2">
                    <a:lumMod val="50000"/>
                  </a:schemeClr>
                </a:solidFill>
                <a:latin typeface="Calibri" panose="020F0502020204030204" pitchFamily="34" charset="0"/>
                <a:cs typeface="Calibri" panose="020F0502020204030204" pitchFamily="34" charset="0"/>
              </a:rPr>
              <a:t>passe de la </a:t>
            </a:r>
            <a:r>
              <a:rPr lang="fr-FR" sz="2400" b="1" u="sng" dirty="0">
                <a:solidFill>
                  <a:schemeClr val="accent2">
                    <a:lumMod val="50000"/>
                  </a:schemeClr>
                </a:solidFill>
                <a:latin typeface="Calibri" panose="020F0502020204030204" pitchFamily="34" charset="0"/>
                <a:cs typeface="Calibri" panose="020F0502020204030204" pitchFamily="34" charset="0"/>
              </a:rPr>
              <a:t>grandeur </a:t>
            </a:r>
            <a:r>
              <a:rPr lang="fr-FR" sz="2400" b="1" u="sng" dirty="0" smtClean="0">
                <a:solidFill>
                  <a:schemeClr val="accent2">
                    <a:lumMod val="50000"/>
                  </a:schemeClr>
                </a:solidFill>
                <a:latin typeface="Calibri" panose="020F0502020204030204" pitchFamily="34" charset="0"/>
                <a:cs typeface="Calibri" panose="020F0502020204030204" pitchFamily="34" charset="0"/>
              </a:rPr>
              <a:t>à la mesure : </a:t>
            </a:r>
            <a:endParaRPr lang="fr-FR" sz="2000" b="1" dirty="0">
              <a:solidFill>
                <a:srgbClr val="990000"/>
              </a:solidFill>
              <a:latin typeface="Calibri" panose="020F0502020204030204" pitchFamily="34" charset="0"/>
              <a:cs typeface="Calibri" panose="020F0502020204030204" pitchFamily="34" charset="0"/>
            </a:endParaRPr>
          </a:p>
          <a:p>
            <a:pPr>
              <a:spcBef>
                <a:spcPts val="0"/>
              </a:spcBef>
            </a:pPr>
            <a:r>
              <a:rPr lang="fr-FR" sz="2400" b="1" dirty="0" smtClean="0">
                <a:solidFill>
                  <a:schemeClr val="accent2">
                    <a:lumMod val="50000"/>
                  </a:schemeClr>
                </a:solidFill>
                <a:latin typeface="Calibri" panose="020F0502020204030204" pitchFamily="34" charset="0"/>
                <a:cs typeface="Calibri" panose="020F0502020204030204" pitchFamily="34" charset="0"/>
              </a:rPr>
              <a:t>Comparaison d’une grandeur à un étalon (grandeur unité)</a:t>
            </a:r>
          </a:p>
          <a:p>
            <a:pPr>
              <a:spcBef>
                <a:spcPts val="0"/>
              </a:spcBef>
            </a:pPr>
            <a:r>
              <a:rPr lang="fr-FR" sz="20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mise en évidence de l’intérêt d’associer un nombre à une grandeur</a:t>
            </a:r>
          </a:p>
          <a:p>
            <a:pPr>
              <a:spcBef>
                <a:spcPts val="0"/>
              </a:spcBef>
            </a:pPr>
            <a:r>
              <a:rPr lang="fr-FR" sz="24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000" b="1" dirty="0" smtClean="0">
                <a:solidFill>
                  <a:srgbClr val="990000"/>
                </a:solidFill>
                <a:latin typeface="Calibri" panose="020F0502020204030204" pitchFamily="34" charset="0"/>
                <a:cs typeface="Calibri" panose="020F0502020204030204" pitchFamily="34" charset="0"/>
              </a:rPr>
              <a:t>Dénombrement, calcul opératoire</a:t>
            </a:r>
          </a:p>
          <a:p>
            <a:pPr>
              <a:spcBef>
                <a:spcPts val="0"/>
              </a:spcBef>
            </a:pPr>
            <a:r>
              <a:rPr lang="fr-FR" sz="1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Estimations, références personnelles</a:t>
            </a:r>
          </a:p>
          <a:p>
            <a:pPr>
              <a:spcBef>
                <a:spcPts val="0"/>
              </a:spcBef>
            </a:pPr>
            <a:endParaRPr lang="fr-FR" sz="7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endParaRPr>
          </a:p>
          <a:p>
            <a:pPr>
              <a:spcBef>
                <a:spcPts val="0"/>
              </a:spcBef>
            </a:pPr>
            <a:r>
              <a:rPr lang="fr-FR" sz="2400" b="1" dirty="0" smtClean="0">
                <a:solidFill>
                  <a:schemeClr val="accent2">
                    <a:lumMod val="50000"/>
                  </a:schemeClr>
                </a:solidFill>
                <a:latin typeface="Calibri" panose="020F0502020204030204" pitchFamily="34" charset="0"/>
                <a:cs typeface="Calibri" panose="020F0502020204030204" pitchFamily="34" charset="0"/>
              </a:rPr>
              <a:t>Mesure avec unité légale  </a:t>
            </a:r>
            <a:r>
              <a:rPr lang="fr-FR" sz="1100" b="1" dirty="0" smtClean="0">
                <a:solidFill>
                  <a:schemeClr val="accent2">
                    <a:lumMod val="50000"/>
                  </a:schemeClr>
                </a:solidFill>
                <a:latin typeface="Calibri" panose="020F0502020204030204" pitchFamily="34" charset="0"/>
                <a:cs typeface="Calibri" panose="020F0502020204030204" pitchFamily="34" charset="0"/>
              </a:rPr>
              <a:t> </a:t>
            </a:r>
          </a:p>
          <a:p>
            <a:pPr>
              <a:spcBef>
                <a:spcPts val="0"/>
              </a:spcBef>
            </a:pP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4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000" b="1" dirty="0">
                <a:solidFill>
                  <a:srgbClr val="990000"/>
                </a:solidFill>
                <a:latin typeface="Calibri" panose="020F0502020204030204" pitchFamily="34" charset="0"/>
                <a:cs typeface="Calibri" panose="020F0502020204030204" pitchFamily="34" charset="0"/>
                <a:sym typeface="Wingdings" panose="05000000000000000000" pitchFamily="2" charset="2"/>
              </a:rPr>
              <a:t>mise en évidence de l’intérêt </a:t>
            </a: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d’une unité commune</a:t>
            </a:r>
          </a:p>
          <a:p>
            <a:pPr>
              <a:spcBef>
                <a:spcPts val="0"/>
              </a:spcBef>
            </a:pPr>
            <a:r>
              <a:rPr lang="fr-FR" sz="20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Utilisation </a:t>
            </a:r>
            <a:r>
              <a:rPr lang="fr-FR" sz="2000" b="1" dirty="0">
                <a:solidFill>
                  <a:srgbClr val="990000"/>
                </a:solidFill>
                <a:latin typeface="Calibri" panose="020F0502020204030204" pitchFamily="34" charset="0"/>
                <a:cs typeface="Calibri" panose="020F0502020204030204" pitchFamily="34" charset="0"/>
                <a:sym typeface="Wingdings" panose="05000000000000000000" pitchFamily="2" charset="2"/>
              </a:rPr>
              <a:t>des instruments de mesure</a:t>
            </a:r>
          </a:p>
          <a:p>
            <a:pPr>
              <a:spcBef>
                <a:spcPts val="0"/>
              </a:spcBef>
            </a:pP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 </a:t>
            </a:r>
            <a:r>
              <a:rPr lang="fr-FR" sz="1800" b="1" dirty="0">
                <a:solidFill>
                  <a:srgbClr val="990000"/>
                </a:solidFill>
                <a:latin typeface="Calibri" panose="020F0502020204030204" pitchFamily="34" charset="0"/>
                <a:cs typeface="Calibri" panose="020F0502020204030204" pitchFamily="34" charset="0"/>
                <a:sym typeface="Wingdings" panose="05000000000000000000" pitchFamily="2" charset="2"/>
              </a:rPr>
              <a:t>Construction d’un répertoire de références /Estimation </a:t>
            </a:r>
            <a:r>
              <a:rPr lang="fr-FR" sz="18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d’une mesure</a:t>
            </a:r>
            <a:endParaRPr lang="fr-FR" sz="2000" b="1" dirty="0">
              <a:solidFill>
                <a:srgbClr val="990000"/>
              </a:solidFill>
              <a:latin typeface="Calibri" panose="020F0502020204030204" pitchFamily="34" charset="0"/>
              <a:cs typeface="Calibri" panose="020F0502020204030204" pitchFamily="34" charset="0"/>
              <a:sym typeface="Wingdings" panose="05000000000000000000" pitchFamily="2" charset="2"/>
            </a:endParaRPr>
          </a:p>
          <a:p>
            <a:pPr>
              <a:spcBef>
                <a:spcPts val="0"/>
              </a:spcBef>
            </a:pPr>
            <a:r>
              <a:rPr lang="fr-FR" sz="20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Conversions  </a:t>
            </a:r>
            <a:endParaRPr lang="fr-FR" sz="2000" b="1" dirty="0">
              <a:solidFill>
                <a:srgbClr val="990000"/>
              </a:solidFill>
              <a:latin typeface="Calibri" panose="020F0502020204030204" pitchFamily="34" charset="0"/>
              <a:cs typeface="Calibri" panose="020F0502020204030204" pitchFamily="34" charset="0"/>
              <a:sym typeface="Wingdings" panose="05000000000000000000" pitchFamily="2" charset="2"/>
            </a:endParaRPr>
          </a:p>
          <a:p>
            <a:pPr>
              <a:spcBef>
                <a:spcPts val="0"/>
              </a:spcBef>
            </a:pPr>
            <a:r>
              <a:rPr lang="fr-FR" sz="20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18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introduction des formules</a:t>
            </a:r>
          </a:p>
          <a:p>
            <a:pPr marL="342900" indent="-342900">
              <a:spcBef>
                <a:spcPts val="600"/>
              </a:spcBef>
              <a:spcAft>
                <a:spcPts val="600"/>
              </a:spcAft>
              <a:buFont typeface="Wingdings" panose="05000000000000000000" pitchFamily="2" charset="2"/>
              <a:buChar char="à"/>
            </a:pPr>
            <a:endParaRPr lang="fr-FR" sz="2400" b="1" dirty="0">
              <a:solidFill>
                <a:srgbClr val="990000"/>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r>
              <a:rPr lang="fr-FR" sz="2000" b="1" dirty="0" smtClean="0">
                <a:solidFill>
                  <a:srgbClr val="C00000"/>
                </a:solidFill>
                <a:latin typeface="Calibri" panose="020F0502020204030204" pitchFamily="34" charset="0"/>
                <a:cs typeface="Calibri" panose="020F0502020204030204" pitchFamily="34" charset="0"/>
              </a:rPr>
              <a:t>-</a:t>
            </a:r>
            <a:endParaRPr lang="fr-FR" sz="1400" b="1" dirty="0">
              <a:solidFill>
                <a:srgbClr val="C00000"/>
              </a:solidFill>
            </a:endParaRPr>
          </a:p>
          <a:p>
            <a:pPr>
              <a:spcAft>
                <a:spcPts val="600"/>
              </a:spcAft>
            </a:pPr>
            <a:endParaRPr lang="fr-FR" sz="1800" b="1" dirty="0" smtClean="0">
              <a:solidFill>
                <a:srgbClr val="C00000"/>
              </a:solidFill>
              <a:latin typeface="+mn-lt"/>
            </a:endParaRPr>
          </a:p>
        </p:txBody>
      </p:sp>
    </p:spTree>
    <p:extLst>
      <p:ext uri="{BB962C8B-B14F-4D97-AF65-F5344CB8AC3E}">
        <p14:creationId xmlns:p14="http://schemas.microsoft.com/office/powerpoint/2010/main" val="1012594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noChangeAspect="1"/>
          </p:cNvSpPr>
          <p:nvPr>
            <p:ph type="title"/>
          </p:nvPr>
        </p:nvSpPr>
        <p:spPr>
          <a:xfrm>
            <a:off x="287524" y="3501007"/>
            <a:ext cx="8280920" cy="4614963"/>
          </a:xfrm>
        </p:spPr>
        <p:txBody>
          <a:bodyPr wrap="square" anchor="t">
            <a:normAutofit/>
          </a:bodyPr>
          <a:lstStyle/>
          <a:p>
            <a:r>
              <a:rPr lang="fr-FR" sz="1600" i="1" dirty="0">
                <a:latin typeface="+mn-lt"/>
              </a:rPr>
              <a:t/>
            </a:r>
            <a:br>
              <a:rPr lang="fr-FR" sz="1600" i="1" dirty="0">
                <a:latin typeface="+mn-lt"/>
              </a:rPr>
            </a:br>
            <a:r>
              <a:rPr lang="fr-FR" sz="2400" dirty="0">
                <a:latin typeface="+mn-lt"/>
              </a:rPr>
              <a:t/>
            </a:r>
            <a:br>
              <a:rPr lang="fr-FR" sz="2400" dirty="0">
                <a:latin typeface="+mn-lt"/>
              </a:rPr>
            </a:br>
            <a:r>
              <a:rPr lang="fr-FR" sz="2400" dirty="0" smtClean="0">
                <a:latin typeface="+mn-lt"/>
              </a:rPr>
              <a:t> </a:t>
            </a:r>
            <a:endParaRPr lang="fr-FR" sz="2400" dirty="0" smtClean="0">
              <a:solidFill>
                <a:srgbClr val="990000"/>
              </a:solidFill>
              <a:latin typeface="Calibri" pitchFamily="34" charset="0"/>
              <a:cs typeface="Times New Roman" pitchFamily="18"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19</a:t>
            </a:fld>
            <a:endParaRPr lang="fr-FR" dirty="0"/>
          </a:p>
        </p:txBody>
      </p:sp>
      <p:sp>
        <p:nvSpPr>
          <p:cNvPr id="9" name="Espace réservé du contenu 4"/>
          <p:cNvSpPr txBox="1">
            <a:spLocks/>
          </p:cNvSpPr>
          <p:nvPr/>
        </p:nvSpPr>
        <p:spPr>
          <a:xfrm>
            <a:off x="444752" y="1108702"/>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276060" y="908720"/>
            <a:ext cx="8760436" cy="528021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endParaRPr lang="fr-FR" sz="100" b="1" dirty="0">
              <a:solidFill>
                <a:srgbClr val="C00000"/>
              </a:solidFill>
              <a:latin typeface="+mn-lt"/>
            </a:endParaRPr>
          </a:p>
          <a:p>
            <a:pPr>
              <a:spcAft>
                <a:spcPts val="600"/>
              </a:spcAft>
            </a:pPr>
            <a:endParaRPr lang="fr-FR" sz="1800" b="1" dirty="0" smtClean="0">
              <a:solidFill>
                <a:srgbClr val="C00000"/>
              </a:solidFill>
              <a:latin typeface="+mn-lt"/>
            </a:endParaRPr>
          </a:p>
          <a:p>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13" name="Rectangle 12"/>
          <p:cNvSpPr/>
          <p:nvPr/>
        </p:nvSpPr>
        <p:spPr>
          <a:xfrm>
            <a:off x="395536" y="264168"/>
            <a:ext cx="8064896"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400" b="1" dirty="0">
                <a:solidFill>
                  <a:schemeClr val="accent2">
                    <a:lumMod val="75000"/>
                  </a:schemeClr>
                </a:solidFill>
                <a:latin typeface="Calibri" pitchFamily="34" charset="0"/>
              </a:rPr>
              <a:t>P</a:t>
            </a:r>
            <a:r>
              <a:rPr lang="fr-FR" sz="2400" b="1" dirty="0" smtClean="0">
                <a:solidFill>
                  <a:schemeClr val="accent2">
                    <a:lumMod val="75000"/>
                  </a:schemeClr>
                </a:solidFill>
                <a:latin typeface="Calibri" pitchFamily="34" charset="0"/>
              </a:rPr>
              <a:t>rogression des apprentissages : </a:t>
            </a:r>
            <a:r>
              <a:rPr lang="fr-FR" sz="2400" b="1" dirty="0" smtClean="0">
                <a:solidFill>
                  <a:srgbClr val="990000"/>
                </a:solidFill>
                <a:latin typeface="Calibri" pitchFamily="34" charset="0"/>
              </a:rPr>
              <a:t>comparaison directe</a:t>
            </a:r>
            <a:endParaRPr lang="fr-FR" sz="2400" b="1" dirty="0">
              <a:solidFill>
                <a:srgbClr val="990000"/>
              </a:solidFill>
              <a:latin typeface="Calibri" pitchFamily="34" charset="0"/>
            </a:endParaRPr>
          </a:p>
        </p:txBody>
      </p:sp>
      <p:sp>
        <p:nvSpPr>
          <p:cNvPr id="18" name="Titre 3"/>
          <p:cNvSpPr txBox="1">
            <a:spLocks noChangeAspect="1"/>
          </p:cNvSpPr>
          <p:nvPr/>
        </p:nvSpPr>
        <p:spPr>
          <a:xfrm>
            <a:off x="579904" y="732090"/>
            <a:ext cx="8043126" cy="528021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600"/>
              </a:spcBef>
              <a:spcAft>
                <a:spcPts val="600"/>
              </a:spcAft>
              <a:buFont typeface="Wingdings" panose="05000000000000000000" pitchFamily="2" charset="2"/>
              <a:buChar char="à"/>
            </a:pPr>
            <a:r>
              <a:rPr lang="fr-FR" sz="2400" b="1" dirty="0" smtClean="0">
                <a:solidFill>
                  <a:schemeClr val="accent2">
                    <a:lumMod val="50000"/>
                  </a:schemeClr>
                </a:solidFill>
                <a:latin typeface="Calibri" panose="020F0502020204030204" pitchFamily="34" charset="0"/>
                <a:cs typeface="Calibri" panose="020F0502020204030204" pitchFamily="34" charset="0"/>
              </a:rPr>
              <a:t>À partir de </a:t>
            </a:r>
            <a:r>
              <a:rPr lang="fr-FR" sz="2400" b="1" cap="all" dirty="0" smtClean="0">
                <a:solidFill>
                  <a:schemeClr val="accent2">
                    <a:lumMod val="50000"/>
                  </a:schemeClr>
                </a:solidFill>
                <a:latin typeface="Calibri" panose="020F0502020204030204" pitchFamily="34" charset="0"/>
                <a:cs typeface="Calibri" panose="020F0502020204030204" pitchFamily="34" charset="0"/>
              </a:rPr>
              <a:t>manipulation d’objets</a:t>
            </a:r>
          </a:p>
          <a:p>
            <a:pPr marL="342900" indent="-342900">
              <a:spcBef>
                <a:spcPts val="600"/>
              </a:spcBef>
              <a:spcAft>
                <a:spcPts val="600"/>
              </a:spcAft>
              <a:buFont typeface="Wingdings" panose="05000000000000000000" pitchFamily="2" charset="2"/>
              <a:buChar char="à"/>
            </a:pPr>
            <a:r>
              <a:rPr lang="fr-FR" sz="2400" b="1" u="sng" dirty="0" smtClean="0">
                <a:solidFill>
                  <a:schemeClr val="accent2">
                    <a:lumMod val="50000"/>
                  </a:schemeClr>
                </a:solidFill>
                <a:latin typeface="Calibri" panose="020F0502020204030204" pitchFamily="34" charset="0"/>
                <a:cs typeface="Calibri" panose="020F0502020204030204" pitchFamily="34" charset="0"/>
              </a:rPr>
              <a:t>Question : </a:t>
            </a:r>
          </a:p>
          <a:p>
            <a:pPr>
              <a:spcBef>
                <a:spcPts val="600"/>
              </a:spcBef>
              <a:spcAft>
                <a:spcPts val="600"/>
              </a:spcAft>
            </a:pPr>
            <a:r>
              <a:rPr lang="fr-FR" sz="2000" b="1" dirty="0" smtClean="0">
                <a:solidFill>
                  <a:srgbClr val="990000"/>
                </a:solidFill>
                <a:latin typeface="Calibri" panose="020F0502020204030204" pitchFamily="34" charset="0"/>
                <a:cs typeface="Calibri" panose="020F0502020204030204" pitchFamily="34" charset="0"/>
              </a:rPr>
              <a:t>«  entre 2 objets, lequel est le plus long, le plus lourd, le plus étendu,… ? »</a:t>
            </a:r>
          </a:p>
          <a:p>
            <a:pPr marL="342900" indent="-342900">
              <a:spcBef>
                <a:spcPts val="600"/>
              </a:spcBef>
              <a:spcAft>
                <a:spcPts val="600"/>
              </a:spcAft>
              <a:buFont typeface="Wingdings" panose="05000000000000000000" pitchFamily="2" charset="2"/>
              <a:buChar char="à"/>
            </a:pPr>
            <a:r>
              <a:rPr lang="fr-FR" sz="2400" b="1" u="sng"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Méthodes</a:t>
            </a:r>
          </a:p>
          <a:p>
            <a:pPr>
              <a:spcBef>
                <a:spcPts val="600"/>
              </a:spcBef>
              <a:spcAft>
                <a:spcPts val="600"/>
              </a:spcAft>
            </a:pP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Perception, </a:t>
            </a:r>
            <a:r>
              <a:rPr lang="fr-FR" sz="2000" b="1" dirty="0">
                <a:solidFill>
                  <a:srgbClr val="990000"/>
                </a:solidFill>
                <a:latin typeface="Calibri" panose="020F0502020204030204" pitchFamily="34" charset="0"/>
                <a:cs typeface="Calibri" panose="020F0502020204030204" pitchFamily="34" charset="0"/>
                <a:sym typeface="Wingdings" panose="05000000000000000000" pitchFamily="2" charset="2"/>
              </a:rPr>
              <a:t>j</a:t>
            </a:r>
            <a:r>
              <a:rPr lang="fr-FR" sz="2000" b="1" dirty="0" smtClean="0">
                <a:solidFill>
                  <a:srgbClr val="990000"/>
                </a:solidFill>
                <a:latin typeface="Calibri" panose="020F0502020204030204" pitchFamily="34" charset="0"/>
                <a:cs typeface="Calibri" panose="020F0502020204030204" pitchFamily="34" charset="0"/>
              </a:rPr>
              <a:t>uxtaposition, superposition, </a:t>
            </a:r>
            <a:r>
              <a:rPr lang="fr-FR" sz="2000" b="1" dirty="0" err="1" smtClean="0">
                <a:solidFill>
                  <a:srgbClr val="990000"/>
                </a:solidFill>
                <a:latin typeface="Calibri" panose="020F0502020204030204" pitchFamily="34" charset="0"/>
                <a:cs typeface="Calibri" panose="020F0502020204030204" pitchFamily="34" charset="0"/>
              </a:rPr>
              <a:t>soupèsement</a:t>
            </a:r>
            <a:endParaRPr lang="fr-FR" sz="2000" b="1" dirty="0">
              <a:solidFill>
                <a:srgbClr val="990000"/>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2" name="Rectangle 1"/>
          <p:cNvSpPr/>
          <p:nvPr/>
        </p:nvSpPr>
        <p:spPr>
          <a:xfrm>
            <a:off x="677390" y="3214104"/>
            <a:ext cx="4572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677390" y="3961603"/>
            <a:ext cx="2520280" cy="2880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pic>
        <p:nvPicPr>
          <p:cNvPr id="5" name="Image 4"/>
          <p:cNvPicPr>
            <a:picLocks noChangeAspect="1"/>
          </p:cNvPicPr>
          <p:nvPr/>
        </p:nvPicPr>
        <p:blipFill rotWithShape="1">
          <a:blip r:embed="rId4"/>
          <a:srcRect t="11690"/>
          <a:stretch/>
        </p:blipFill>
        <p:spPr>
          <a:xfrm>
            <a:off x="3442399" y="4334997"/>
            <a:ext cx="2318136" cy="1399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 5"/>
          <p:cNvPicPr>
            <a:picLocks noChangeAspect="1"/>
          </p:cNvPicPr>
          <p:nvPr/>
        </p:nvPicPr>
        <p:blipFill rotWithShape="1">
          <a:blip r:embed="rId5"/>
          <a:srcRect l="15833" b="5642"/>
          <a:stretch/>
        </p:blipFill>
        <p:spPr>
          <a:xfrm>
            <a:off x="6000297" y="4349062"/>
            <a:ext cx="2684458" cy="1357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itre 3"/>
          <p:cNvSpPr txBox="1">
            <a:spLocks noChangeAspect="1"/>
          </p:cNvSpPr>
          <p:nvPr/>
        </p:nvSpPr>
        <p:spPr>
          <a:xfrm>
            <a:off x="5385284" y="5945020"/>
            <a:ext cx="3963182" cy="44056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1200" b="1" u="sng" dirty="0" smtClean="0">
                <a:solidFill>
                  <a:srgbClr val="990000"/>
                </a:solidFill>
                <a:latin typeface="Calibri" panose="020F0502020204030204" pitchFamily="34" charset="0"/>
                <a:cs typeface="Calibri" panose="020F0502020204030204" pitchFamily="34" charset="0"/>
              </a:rPr>
              <a:t>Source </a:t>
            </a:r>
            <a:r>
              <a:rPr lang="fr-FR" sz="1200" b="1" dirty="0" smtClean="0">
                <a:solidFill>
                  <a:srgbClr val="990000"/>
                </a:solidFill>
                <a:latin typeface="Calibri" panose="020F0502020204030204" pitchFamily="34" charset="0"/>
                <a:cs typeface="Calibri" panose="020F0502020204030204" pitchFamily="34" charset="0"/>
              </a:rPr>
              <a:t>: </a:t>
            </a:r>
            <a:r>
              <a:rPr lang="fr-FR" sz="1050" b="1" dirty="0" smtClean="0">
                <a:solidFill>
                  <a:srgbClr val="990000"/>
                </a:solidFill>
                <a:latin typeface="Calibri" panose="020F0502020204030204" pitchFamily="34" charset="0"/>
                <a:cs typeface="Calibri" panose="020F0502020204030204" pitchFamily="34" charset="0"/>
              </a:rPr>
              <a:t>grandeur et mesure, cycle 2, académie de Dijon</a:t>
            </a:r>
          </a:p>
          <a:p>
            <a:r>
              <a:rPr lang="fr-FR" sz="800" b="1" u="sng" dirty="0">
                <a:solidFill>
                  <a:srgbClr val="7030A0"/>
                </a:solidFill>
                <a:latin typeface="Calibri" panose="020F0502020204030204" pitchFamily="34" charset="0"/>
                <a:cs typeface="Calibri" panose="020F0502020204030204" pitchFamily="34" charset="0"/>
              </a:rPr>
              <a:t>https://slideplayer.fr/slide/1151431/</a:t>
            </a:r>
            <a:endParaRPr lang="fr-FR" sz="800" b="1" u="sng" dirty="0" smtClean="0">
              <a:solidFill>
                <a:srgbClr val="7030A0"/>
              </a:solidFill>
              <a:latin typeface="Calibri" panose="020F0502020204030204" pitchFamily="34" charset="0"/>
              <a:cs typeface="Calibri" panose="020F0502020204030204" pitchFamily="34" charset="0"/>
            </a:endParaRPr>
          </a:p>
          <a:p>
            <a:pPr marL="285750" indent="-285750">
              <a:spcAft>
                <a:spcPts val="600"/>
              </a:spcAft>
              <a:buFontTx/>
              <a:buChar char="-"/>
            </a:pPr>
            <a:endParaRPr lang="fr-FR" sz="1800" b="1" dirty="0" smtClean="0">
              <a:solidFill>
                <a:srgbClr val="C00000"/>
              </a:solidFill>
              <a:latin typeface="+mn-lt"/>
            </a:endParaRPr>
          </a:p>
        </p:txBody>
      </p:sp>
      <p:sp>
        <p:nvSpPr>
          <p:cNvPr id="8" name="Rectangle 7"/>
          <p:cNvSpPr/>
          <p:nvPr/>
        </p:nvSpPr>
        <p:spPr>
          <a:xfrm>
            <a:off x="677390" y="4445806"/>
            <a:ext cx="1584176" cy="134578"/>
          </a:xfrm>
          <a:prstGeom prst="rect">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200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2</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2591780" y="230880"/>
            <a:ext cx="4238148" cy="523220"/>
          </a:xfrm>
          <a:prstGeom prst="rect">
            <a:avLst/>
          </a:prstGeom>
        </p:spPr>
        <p:txBody>
          <a:bodyPr wrap="none">
            <a:spAutoFit/>
          </a:bodyPr>
          <a:lstStyle/>
          <a:p>
            <a:r>
              <a:rPr lang="fr-FR" sz="2800" b="1" cap="all" dirty="0">
                <a:solidFill>
                  <a:srgbClr val="990000"/>
                </a:solidFill>
                <a:latin typeface="Calibri" pitchFamily="34" charset="0"/>
              </a:rPr>
              <a:t>Plan de la présentation</a:t>
            </a:r>
            <a:endParaRPr lang="fr-FR" sz="2800" dirty="0">
              <a:solidFill>
                <a:srgbClr val="990000"/>
              </a:solidFill>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5" name="Espace réservé du pied de page 7"/>
          <p:cNvSpPr>
            <a:spLocks noGrp="1"/>
          </p:cNvSpPr>
          <p:nvPr>
            <p:ph type="ftr" sz="quarter" idx="11"/>
          </p:nvPr>
        </p:nvSpPr>
        <p:spPr>
          <a:xfrm>
            <a:off x="755576" y="6122441"/>
            <a:ext cx="4305672" cy="457200"/>
          </a:xfrm>
        </p:spPr>
        <p:txBody>
          <a:bodyPr/>
          <a:lstStyle/>
          <a:p>
            <a:r>
              <a:rPr lang="fr-FR" dirty="0" smtClean="0"/>
              <a:t>Autour des grandeurs et mesures</a:t>
            </a:r>
            <a:endParaRPr lang="fr-FR" dirty="0"/>
          </a:p>
        </p:txBody>
      </p:sp>
      <p:sp>
        <p:nvSpPr>
          <p:cNvPr id="14" name="Espace réservé du contenu 4"/>
          <p:cNvSpPr>
            <a:spLocks noGrp="1"/>
          </p:cNvSpPr>
          <p:nvPr>
            <p:ph sz="quarter" idx="1"/>
          </p:nvPr>
        </p:nvSpPr>
        <p:spPr>
          <a:xfrm>
            <a:off x="189374" y="1340768"/>
            <a:ext cx="8769096" cy="3888432"/>
          </a:xfrm>
        </p:spPr>
        <p:txBody>
          <a:bodyPr>
            <a:noAutofit/>
          </a:bodyPr>
          <a:lstStyle/>
          <a:p>
            <a:pPr marL="457200" indent="-457200">
              <a:spcAft>
                <a:spcPts val="1200"/>
              </a:spcAft>
              <a:buClr>
                <a:schemeClr val="accent2">
                  <a:lumMod val="75000"/>
                </a:schemeClr>
              </a:buClr>
              <a:buSzPct val="120000"/>
              <a:buFont typeface="+mj-lt"/>
              <a:buAutoNum type="arabicPeriod"/>
              <a:defRPr/>
            </a:pPr>
            <a:r>
              <a:rPr lang="fr-FR" sz="2200" b="1" dirty="0" smtClean="0">
                <a:solidFill>
                  <a:schemeClr val="accent2">
                    <a:lumMod val="75000"/>
                  </a:schemeClr>
                </a:solidFill>
                <a:latin typeface="Calibri" pitchFamily="34" charset="0"/>
              </a:rPr>
              <a:t>Place des grandeurs dans la vie des hommes </a:t>
            </a:r>
          </a:p>
          <a:p>
            <a:pPr marL="457200" indent="-457200">
              <a:spcAft>
                <a:spcPts val="1200"/>
              </a:spcAft>
              <a:buClr>
                <a:schemeClr val="accent2">
                  <a:lumMod val="75000"/>
                </a:schemeClr>
              </a:buClr>
              <a:buSzPct val="120000"/>
              <a:buFont typeface="+mj-lt"/>
              <a:buAutoNum type="arabicPeriod"/>
              <a:defRPr/>
            </a:pPr>
            <a:r>
              <a:rPr lang="fr-FR" sz="2200" b="1" dirty="0">
                <a:solidFill>
                  <a:schemeClr val="accent2">
                    <a:lumMod val="75000"/>
                  </a:schemeClr>
                </a:solidFill>
                <a:latin typeface="Calibri" pitchFamily="34" charset="0"/>
              </a:rPr>
              <a:t>P</a:t>
            </a:r>
            <a:r>
              <a:rPr lang="fr-FR" sz="2200" b="1" dirty="0" smtClean="0">
                <a:solidFill>
                  <a:schemeClr val="accent2">
                    <a:lumMod val="75000"/>
                  </a:schemeClr>
                </a:solidFill>
                <a:latin typeface="Calibri" pitchFamily="34" charset="0"/>
              </a:rPr>
              <a:t>lace des grandeurs dans les programmes</a:t>
            </a:r>
          </a:p>
          <a:p>
            <a:pPr marL="457200" indent="-457200">
              <a:spcAft>
                <a:spcPts val="1200"/>
              </a:spcAft>
              <a:buClr>
                <a:schemeClr val="accent2">
                  <a:lumMod val="75000"/>
                </a:schemeClr>
              </a:buClr>
              <a:buSzPct val="120000"/>
              <a:buFont typeface="+mj-lt"/>
              <a:buAutoNum type="arabicPeriod"/>
              <a:defRPr/>
            </a:pPr>
            <a:r>
              <a:rPr lang="fr-FR" sz="2200" b="1" dirty="0">
                <a:solidFill>
                  <a:schemeClr val="accent2">
                    <a:lumMod val="75000"/>
                  </a:schemeClr>
                </a:solidFill>
                <a:latin typeface="Calibri" pitchFamily="34" charset="0"/>
              </a:rPr>
              <a:t>Quelles difficultés l’enseignement des grandeurs pose-t-il?</a:t>
            </a:r>
          </a:p>
          <a:p>
            <a:pPr marL="457200" indent="-457200">
              <a:spcAft>
                <a:spcPts val="1200"/>
              </a:spcAft>
              <a:buClr>
                <a:schemeClr val="accent2">
                  <a:lumMod val="75000"/>
                </a:schemeClr>
              </a:buClr>
              <a:buSzPct val="120000"/>
              <a:buFont typeface="+mj-lt"/>
              <a:buAutoNum type="arabicPeriod"/>
              <a:defRPr/>
            </a:pPr>
            <a:r>
              <a:rPr lang="fr-FR" sz="2200" b="1" dirty="0" smtClean="0">
                <a:solidFill>
                  <a:schemeClr val="accent2">
                    <a:lumMod val="75000"/>
                  </a:schemeClr>
                </a:solidFill>
                <a:latin typeface="Calibri" pitchFamily="34" charset="0"/>
              </a:rPr>
              <a:t>Organisation de l’étude du thème grandeurs et mesures</a:t>
            </a:r>
          </a:p>
          <a:p>
            <a:pPr marL="457200" indent="-457200">
              <a:spcAft>
                <a:spcPts val="1200"/>
              </a:spcAft>
              <a:buClr>
                <a:schemeClr val="accent2">
                  <a:lumMod val="75000"/>
                </a:schemeClr>
              </a:buClr>
              <a:buSzPct val="120000"/>
              <a:buFont typeface="+mj-lt"/>
              <a:buAutoNum type="arabicPeriod"/>
              <a:defRPr/>
            </a:pPr>
            <a:r>
              <a:rPr lang="fr-FR" sz="2200" b="1" dirty="0" smtClean="0">
                <a:solidFill>
                  <a:schemeClr val="accent2">
                    <a:lumMod val="75000"/>
                  </a:schemeClr>
                </a:solidFill>
                <a:latin typeface="Calibri" pitchFamily="34" charset="0"/>
              </a:rPr>
              <a:t>Progression des apprentissages</a:t>
            </a:r>
          </a:p>
          <a:p>
            <a:pPr marL="457200" indent="-457200">
              <a:spcAft>
                <a:spcPts val="1200"/>
              </a:spcAft>
              <a:buClr>
                <a:schemeClr val="accent2">
                  <a:lumMod val="75000"/>
                </a:schemeClr>
              </a:buClr>
              <a:buSzPct val="120000"/>
              <a:buFont typeface="+mj-lt"/>
              <a:buAutoNum type="arabicPeriod"/>
              <a:defRPr/>
            </a:pPr>
            <a:r>
              <a:rPr lang="fr-FR" sz="2200" b="1" dirty="0" smtClean="0">
                <a:solidFill>
                  <a:schemeClr val="accent2">
                    <a:lumMod val="75000"/>
                  </a:schemeClr>
                </a:solidFill>
                <a:latin typeface="Calibri" pitchFamily="34" charset="0"/>
              </a:rPr>
              <a:t>Exemples d’organisation de la GS au cycle 2 et en liaison école-collège</a:t>
            </a:r>
          </a:p>
          <a:p>
            <a:pPr marL="457200" indent="-457200">
              <a:spcAft>
                <a:spcPts val="1200"/>
              </a:spcAft>
              <a:buClr>
                <a:schemeClr val="accent2">
                  <a:lumMod val="75000"/>
                </a:schemeClr>
              </a:buClr>
              <a:buSzPct val="120000"/>
              <a:buFont typeface="+mj-lt"/>
              <a:buAutoNum type="arabicPeriod"/>
              <a:defRPr/>
            </a:pPr>
            <a:r>
              <a:rPr lang="fr-FR" sz="2200" b="1" dirty="0" smtClean="0">
                <a:solidFill>
                  <a:schemeClr val="accent2">
                    <a:lumMod val="75000"/>
                  </a:schemeClr>
                </a:solidFill>
                <a:latin typeface="Calibri" pitchFamily="34" charset="0"/>
              </a:rPr>
              <a:t>Exposition et musée</a:t>
            </a:r>
          </a:p>
          <a:p>
            <a:pPr marL="457200" indent="-457200">
              <a:spcAft>
                <a:spcPts val="1200"/>
              </a:spcAft>
              <a:buClr>
                <a:schemeClr val="accent1">
                  <a:lumMod val="75000"/>
                </a:schemeClr>
              </a:buClr>
              <a:buSzPct val="120000"/>
              <a:buFont typeface="+mj-lt"/>
              <a:buAutoNum type="arabicPeriod"/>
              <a:defRPr/>
            </a:pPr>
            <a:endParaRPr lang="fr-FR" sz="1100" dirty="0" smtClean="0">
              <a:solidFill>
                <a:schemeClr val="accent1">
                  <a:lumMod val="75000"/>
                </a:schemeClr>
              </a:solidFill>
              <a:latin typeface="Calibri" pitchFamily="34" charset="0"/>
            </a:endParaRPr>
          </a:p>
          <a:p>
            <a:pPr>
              <a:buNone/>
            </a:pPr>
            <a:endParaRPr lang="fr-FR" sz="1400" dirty="0">
              <a:latin typeface="Calibri" pitchFamily="34" charset="0"/>
            </a:endParaRPr>
          </a:p>
        </p:txBody>
      </p:sp>
    </p:spTree>
    <p:extLst>
      <p:ext uri="{BB962C8B-B14F-4D97-AF65-F5344CB8AC3E}">
        <p14:creationId xmlns:p14="http://schemas.microsoft.com/office/powerpoint/2010/main" val="236324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noChangeAspect="1"/>
          </p:cNvSpPr>
          <p:nvPr>
            <p:ph type="title"/>
          </p:nvPr>
        </p:nvSpPr>
        <p:spPr>
          <a:xfrm>
            <a:off x="287524" y="3206525"/>
            <a:ext cx="8280920" cy="4909446"/>
          </a:xfrm>
        </p:spPr>
        <p:txBody>
          <a:bodyPr wrap="square" anchor="t">
            <a:normAutofit/>
          </a:bodyPr>
          <a:lstStyle/>
          <a:p>
            <a:r>
              <a:rPr lang="fr-FR" sz="1600" i="1" dirty="0">
                <a:latin typeface="+mn-lt"/>
              </a:rPr>
              <a:t/>
            </a:r>
            <a:br>
              <a:rPr lang="fr-FR" sz="1600" i="1" dirty="0">
                <a:latin typeface="+mn-lt"/>
              </a:rPr>
            </a:br>
            <a:r>
              <a:rPr lang="fr-FR" sz="2400" dirty="0">
                <a:latin typeface="+mn-lt"/>
              </a:rPr>
              <a:t/>
            </a:r>
            <a:br>
              <a:rPr lang="fr-FR" sz="2400" dirty="0">
                <a:latin typeface="+mn-lt"/>
              </a:rPr>
            </a:br>
            <a:r>
              <a:rPr lang="fr-FR" sz="2400" dirty="0" smtClean="0">
                <a:latin typeface="+mn-lt"/>
              </a:rPr>
              <a:t> </a:t>
            </a:r>
            <a:endParaRPr lang="fr-FR" sz="2400" dirty="0" smtClean="0">
              <a:solidFill>
                <a:srgbClr val="990000"/>
              </a:solidFill>
              <a:latin typeface="Calibri" pitchFamily="34" charset="0"/>
              <a:cs typeface="Times New Roman" pitchFamily="18"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20</a:t>
            </a:fld>
            <a:endParaRPr lang="fr-FR" dirty="0"/>
          </a:p>
        </p:txBody>
      </p:sp>
      <p:sp>
        <p:nvSpPr>
          <p:cNvPr id="9" name="Espace réservé du contenu 4"/>
          <p:cNvSpPr txBox="1">
            <a:spLocks/>
          </p:cNvSpPr>
          <p:nvPr/>
        </p:nvSpPr>
        <p:spPr>
          <a:xfrm>
            <a:off x="444752" y="1108702"/>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276060" y="908720"/>
            <a:ext cx="8760436" cy="528021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endParaRPr lang="fr-FR" sz="100" b="1" dirty="0">
              <a:solidFill>
                <a:srgbClr val="C00000"/>
              </a:solidFill>
              <a:latin typeface="+mn-lt"/>
            </a:endParaRPr>
          </a:p>
          <a:p>
            <a:pPr>
              <a:spcAft>
                <a:spcPts val="600"/>
              </a:spcAft>
            </a:pPr>
            <a:endParaRPr lang="fr-FR" sz="1800" b="1" dirty="0" smtClean="0">
              <a:solidFill>
                <a:srgbClr val="C00000"/>
              </a:solidFill>
              <a:latin typeface="+mn-lt"/>
            </a:endParaRPr>
          </a:p>
          <a:p>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13" name="Rectangle 12"/>
          <p:cNvSpPr/>
          <p:nvPr/>
        </p:nvSpPr>
        <p:spPr>
          <a:xfrm>
            <a:off x="395536" y="264168"/>
            <a:ext cx="8064896"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400" b="1" dirty="0">
                <a:solidFill>
                  <a:schemeClr val="accent2">
                    <a:lumMod val="75000"/>
                  </a:schemeClr>
                </a:solidFill>
                <a:latin typeface="Calibri" pitchFamily="34" charset="0"/>
              </a:rPr>
              <a:t>Progression des apprentissages : </a:t>
            </a:r>
            <a:r>
              <a:rPr lang="fr-FR" sz="2400" b="1" dirty="0" smtClean="0">
                <a:solidFill>
                  <a:srgbClr val="990000"/>
                </a:solidFill>
                <a:latin typeface="Calibri" pitchFamily="34" charset="0"/>
              </a:rPr>
              <a:t>comparaison indirecte</a:t>
            </a:r>
            <a:endParaRPr lang="fr-FR" sz="2400" b="1" dirty="0">
              <a:solidFill>
                <a:srgbClr val="990000"/>
              </a:solidFill>
              <a:latin typeface="Calibri" pitchFamily="34" charset="0"/>
            </a:endParaRPr>
          </a:p>
        </p:txBody>
      </p:sp>
      <p:sp>
        <p:nvSpPr>
          <p:cNvPr id="18" name="Titre 3"/>
          <p:cNvSpPr txBox="1">
            <a:spLocks noChangeAspect="1"/>
          </p:cNvSpPr>
          <p:nvPr/>
        </p:nvSpPr>
        <p:spPr>
          <a:xfrm>
            <a:off x="603504" y="811976"/>
            <a:ext cx="8043126" cy="528021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600"/>
              </a:spcBef>
              <a:spcAft>
                <a:spcPts val="600"/>
              </a:spcAft>
              <a:buFont typeface="Wingdings" panose="05000000000000000000" pitchFamily="2" charset="2"/>
              <a:buChar char="à"/>
            </a:pPr>
            <a:r>
              <a:rPr lang="fr-FR" sz="2400" b="1" u="sng" dirty="0" smtClean="0">
                <a:solidFill>
                  <a:schemeClr val="accent2">
                    <a:lumMod val="50000"/>
                  </a:schemeClr>
                </a:solidFill>
                <a:latin typeface="Calibri" panose="020F0502020204030204" pitchFamily="34" charset="0"/>
                <a:cs typeface="Calibri" panose="020F0502020204030204" pitchFamily="34" charset="0"/>
              </a:rPr>
              <a:t>Question : </a:t>
            </a:r>
          </a:p>
          <a:p>
            <a:pPr>
              <a:spcBef>
                <a:spcPts val="600"/>
              </a:spcBef>
              <a:spcAft>
                <a:spcPts val="600"/>
              </a:spcAft>
            </a:pPr>
            <a:r>
              <a:rPr lang="fr-FR" sz="2000" b="1" dirty="0" smtClean="0">
                <a:solidFill>
                  <a:srgbClr val="990000"/>
                </a:solidFill>
                <a:latin typeface="Calibri" panose="020F0502020204030204" pitchFamily="34" charset="0"/>
                <a:cs typeface="Calibri" panose="020F0502020204030204" pitchFamily="34" charset="0"/>
              </a:rPr>
              <a:t>«  entre 2 objets, lequel est le plus long, le plus lourd, le plus étendu,… ? »</a:t>
            </a:r>
          </a:p>
          <a:p>
            <a:pPr marL="342900" indent="-342900">
              <a:spcBef>
                <a:spcPts val="600"/>
              </a:spcBef>
              <a:spcAft>
                <a:spcPts val="600"/>
              </a:spcAft>
              <a:buFont typeface="Wingdings" panose="05000000000000000000" pitchFamily="2" charset="2"/>
              <a:buChar char="à"/>
            </a:pPr>
            <a:r>
              <a:rPr lang="fr-FR" sz="2400" b="1" dirty="0" smtClean="0">
                <a:solidFill>
                  <a:schemeClr val="accent2">
                    <a:lumMod val="50000"/>
                  </a:schemeClr>
                </a:solidFill>
                <a:latin typeface="Calibri" panose="020F0502020204030204" pitchFamily="34" charset="0"/>
                <a:cs typeface="Calibri" panose="020F0502020204030204" pitchFamily="34" charset="0"/>
              </a:rPr>
              <a:t>Utilisation d’un </a:t>
            </a:r>
            <a:r>
              <a:rPr lang="fr-FR" sz="2400" b="1" cap="all" dirty="0" smtClean="0">
                <a:solidFill>
                  <a:schemeClr val="accent2">
                    <a:lumMod val="50000"/>
                  </a:schemeClr>
                </a:solidFill>
                <a:latin typeface="Calibri" panose="020F0502020204030204" pitchFamily="34" charset="0"/>
                <a:cs typeface="Calibri" panose="020F0502020204030204" pitchFamily="34" charset="0"/>
              </a:rPr>
              <a:t>outil intermédiaire</a:t>
            </a:r>
            <a:r>
              <a:rPr lang="fr-FR" sz="2400" b="1" cap="all" dirty="0">
                <a:solidFill>
                  <a:schemeClr val="accent2">
                    <a:lumMod val="50000"/>
                  </a:schemeClr>
                </a:solidFill>
                <a:latin typeface="Calibri" panose="020F0502020204030204" pitchFamily="34" charset="0"/>
                <a:cs typeface="Calibri" panose="020F0502020204030204" pitchFamily="34" charset="0"/>
              </a:rPr>
              <a:t> </a:t>
            </a:r>
            <a:r>
              <a:rPr lang="fr-FR" sz="2400" b="1" dirty="0" smtClean="0">
                <a:solidFill>
                  <a:schemeClr val="accent2">
                    <a:lumMod val="50000"/>
                  </a:schemeClr>
                </a:solidFill>
                <a:latin typeface="Calibri" panose="020F0502020204030204" pitchFamily="34" charset="0"/>
                <a:cs typeface="Calibri" panose="020F0502020204030204" pitchFamily="34" charset="0"/>
              </a:rPr>
              <a:t>: </a:t>
            </a:r>
          </a:p>
          <a:p>
            <a:pPr>
              <a:spcBef>
                <a:spcPts val="0"/>
              </a:spcBef>
              <a:spcAft>
                <a:spcPts val="600"/>
              </a:spcAft>
            </a:pPr>
            <a:r>
              <a:rPr lang="fr-FR" sz="1600" b="1" dirty="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6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600" b="1" u="sng" dirty="0" smtClean="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Exemples : </a:t>
            </a:r>
            <a:r>
              <a:rPr lang="fr-FR" sz="1600" b="1" dirty="0" smtClean="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balance, ficelle, bande de papier, récipient intermédiaire, gabarit d’angle</a:t>
            </a:r>
          </a:p>
          <a:p>
            <a:pPr marL="342900" indent="-342900">
              <a:spcBef>
                <a:spcPts val="600"/>
              </a:spcBef>
              <a:spcAft>
                <a:spcPts val="600"/>
              </a:spcAft>
              <a:buFont typeface="Wingdings" panose="05000000000000000000" pitchFamily="2" charset="2"/>
              <a:buChar char="à"/>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15" name="Titre 3"/>
          <p:cNvSpPr txBox="1">
            <a:spLocks noChangeAspect="1"/>
          </p:cNvSpPr>
          <p:nvPr/>
        </p:nvSpPr>
        <p:spPr>
          <a:xfrm>
            <a:off x="4969692" y="5703366"/>
            <a:ext cx="3963182" cy="44056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1400" b="1" u="sng" dirty="0" smtClean="0">
                <a:solidFill>
                  <a:srgbClr val="990000"/>
                </a:solidFill>
                <a:latin typeface="Calibri" panose="020F0502020204030204" pitchFamily="34" charset="0"/>
                <a:cs typeface="Calibri" panose="020F0502020204030204" pitchFamily="34" charset="0"/>
              </a:rPr>
              <a:t>Source </a:t>
            </a:r>
            <a:r>
              <a:rPr lang="fr-FR" sz="1400" b="1" dirty="0" smtClean="0">
                <a:solidFill>
                  <a:srgbClr val="990000"/>
                </a:solidFill>
                <a:latin typeface="Calibri" panose="020F0502020204030204" pitchFamily="34" charset="0"/>
                <a:cs typeface="Calibri" panose="020F0502020204030204" pitchFamily="34" charset="0"/>
              </a:rPr>
              <a:t>: </a:t>
            </a:r>
            <a:r>
              <a:rPr lang="fr-FR" sz="1100" b="1" dirty="0" smtClean="0">
                <a:solidFill>
                  <a:srgbClr val="990000"/>
                </a:solidFill>
                <a:latin typeface="Calibri" panose="020F0502020204030204" pitchFamily="34" charset="0"/>
                <a:cs typeface="Calibri" panose="020F0502020204030204" pitchFamily="34" charset="0"/>
              </a:rPr>
              <a:t>grandeur et mesure, cycle 2, académie de Dijon</a:t>
            </a:r>
          </a:p>
          <a:p>
            <a:r>
              <a:rPr lang="fr-FR" sz="900" b="1" u="sng" dirty="0">
                <a:solidFill>
                  <a:srgbClr val="7030A0"/>
                </a:solidFill>
                <a:latin typeface="Calibri" panose="020F0502020204030204" pitchFamily="34" charset="0"/>
                <a:cs typeface="Calibri" panose="020F0502020204030204" pitchFamily="34" charset="0"/>
              </a:rPr>
              <a:t>https://slideplayer.fr/slide/1151431/</a:t>
            </a:r>
            <a:endParaRPr lang="fr-FR" sz="900" b="1" u="sng" dirty="0" smtClean="0">
              <a:solidFill>
                <a:srgbClr val="7030A0"/>
              </a:solidFill>
              <a:latin typeface="Calibri" panose="020F0502020204030204" pitchFamily="34" charset="0"/>
              <a:cs typeface="Calibri" panose="020F0502020204030204" pitchFamily="34" charset="0"/>
            </a:endParaRPr>
          </a:p>
          <a:p>
            <a:pPr marL="285750" indent="-285750">
              <a:spcAft>
                <a:spcPts val="600"/>
              </a:spcAft>
              <a:buFontTx/>
              <a:buChar char="-"/>
            </a:pPr>
            <a:endParaRPr lang="fr-FR" sz="1800" b="1" dirty="0" smtClean="0">
              <a:solidFill>
                <a:srgbClr val="C00000"/>
              </a:solidFill>
              <a:latin typeface="+mn-lt"/>
            </a:endParaRPr>
          </a:p>
        </p:txBody>
      </p:sp>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426" y="2730946"/>
            <a:ext cx="3024336" cy="1818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5067" y="2679321"/>
            <a:ext cx="4115689" cy="3011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536" y="4622162"/>
            <a:ext cx="4214488" cy="1448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24700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21</a:t>
            </a:fld>
            <a:endParaRPr lang="fr-FR" dirty="0"/>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3" name="Rectangle 12"/>
          <p:cNvSpPr/>
          <p:nvPr/>
        </p:nvSpPr>
        <p:spPr>
          <a:xfrm>
            <a:off x="395536" y="264168"/>
            <a:ext cx="8542222"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a:solidFill>
                  <a:schemeClr val="accent2">
                    <a:lumMod val="75000"/>
                  </a:schemeClr>
                </a:solidFill>
                <a:latin typeface="Calibri" panose="020F0502020204030204" pitchFamily="34" charset="0"/>
                <a:cs typeface="Calibri" panose="020F0502020204030204" pitchFamily="34" charset="0"/>
              </a:rPr>
              <a:t>5</a:t>
            </a:r>
            <a:r>
              <a:rPr lang="fr-FR" sz="2800" b="1" dirty="0" smtClean="0">
                <a:solidFill>
                  <a:schemeClr val="accent2">
                    <a:lumMod val="75000"/>
                  </a:schemeClr>
                </a:solidFill>
                <a:latin typeface="Calibri" panose="020F0502020204030204" pitchFamily="34" charset="0"/>
                <a:cs typeface="Calibri" panose="020F0502020204030204" pitchFamily="34" charset="0"/>
              </a:rPr>
              <a:t>. </a:t>
            </a:r>
            <a:r>
              <a:rPr lang="fr-FR" sz="2400" b="1" dirty="0">
                <a:solidFill>
                  <a:schemeClr val="accent2">
                    <a:lumMod val="75000"/>
                  </a:schemeClr>
                </a:solidFill>
                <a:latin typeface="Calibri" pitchFamily="34" charset="0"/>
              </a:rPr>
              <a:t>Progression des apprentissages : </a:t>
            </a:r>
            <a:r>
              <a:rPr lang="fr-FR" sz="2400" b="1" dirty="0" smtClean="0">
                <a:solidFill>
                  <a:srgbClr val="990000"/>
                </a:solidFill>
                <a:latin typeface="Calibri" pitchFamily="34" charset="0"/>
              </a:rPr>
              <a:t>comparaison avec mesurage</a:t>
            </a:r>
            <a:endParaRPr lang="fr-FR" sz="2400" b="1" dirty="0">
              <a:solidFill>
                <a:srgbClr val="990000"/>
              </a:solidFill>
              <a:latin typeface="Calibri" pitchFamily="34" charset="0"/>
            </a:endParaRPr>
          </a:p>
        </p:txBody>
      </p:sp>
      <p:sp>
        <p:nvSpPr>
          <p:cNvPr id="18" name="Titre 3"/>
          <p:cNvSpPr txBox="1">
            <a:spLocks noChangeAspect="1"/>
          </p:cNvSpPr>
          <p:nvPr/>
        </p:nvSpPr>
        <p:spPr>
          <a:xfrm>
            <a:off x="359569" y="755872"/>
            <a:ext cx="8382141" cy="2968382"/>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600"/>
              </a:spcBef>
              <a:buFont typeface="Wingdings" panose="05000000000000000000" pitchFamily="2" charset="2"/>
              <a:buChar char="à"/>
            </a:pPr>
            <a:r>
              <a:rPr lang="fr-FR" sz="2400" b="1" u="sng" dirty="0" smtClean="0">
                <a:solidFill>
                  <a:schemeClr val="accent2">
                    <a:lumMod val="50000"/>
                  </a:schemeClr>
                </a:solidFill>
                <a:latin typeface="Calibri" panose="020F0502020204030204" pitchFamily="34" charset="0"/>
                <a:cs typeface="Calibri" panose="020F0502020204030204" pitchFamily="34" charset="0"/>
              </a:rPr>
              <a:t>Question :</a:t>
            </a:r>
            <a:r>
              <a:rPr lang="fr-FR" sz="2400" b="1" dirty="0" smtClean="0">
                <a:solidFill>
                  <a:schemeClr val="accent2">
                    <a:lumMod val="50000"/>
                  </a:schemeClr>
                </a:solidFill>
                <a:latin typeface="Calibri" panose="020F0502020204030204" pitchFamily="34" charset="0"/>
                <a:cs typeface="Calibri" panose="020F0502020204030204" pitchFamily="34" charset="0"/>
              </a:rPr>
              <a:t>  </a:t>
            </a:r>
            <a:r>
              <a:rPr lang="fr-FR" sz="1800" b="1" dirty="0" smtClean="0">
                <a:solidFill>
                  <a:srgbClr val="990000"/>
                </a:solidFill>
                <a:latin typeface="Calibri" panose="020F0502020204030204" pitchFamily="34" charset="0"/>
                <a:cs typeface="Calibri" panose="020F0502020204030204" pitchFamily="34" charset="0"/>
              </a:rPr>
              <a:t>«</a:t>
            </a:r>
            <a:r>
              <a:rPr lang="fr-FR" sz="1600" b="1" dirty="0" smtClean="0">
                <a:solidFill>
                  <a:srgbClr val="990000"/>
                </a:solidFill>
                <a:latin typeface="Calibri" panose="020F0502020204030204" pitchFamily="34" charset="0"/>
                <a:cs typeface="Calibri" panose="020F0502020204030204" pitchFamily="34" charset="0"/>
              </a:rPr>
              <a:t>  entre 2 objets, lequel est le plus long, le plus lourd,  le plus étendu,… ? »</a:t>
            </a:r>
            <a:endParaRPr lang="fr-FR" sz="1800" b="1" dirty="0" smtClean="0">
              <a:solidFill>
                <a:srgbClr val="990000"/>
              </a:solidFill>
              <a:latin typeface="Calibri" panose="020F0502020204030204" pitchFamily="34" charset="0"/>
              <a:cs typeface="Calibri" panose="020F0502020204030204" pitchFamily="34" charset="0"/>
            </a:endParaRPr>
          </a:p>
          <a:p>
            <a:pPr marL="342900" indent="-342900">
              <a:spcBef>
                <a:spcPts val="0"/>
              </a:spcBef>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Utilisation d’un objet </a:t>
            </a:r>
            <a:r>
              <a:rPr lang="fr-FR" sz="2000" b="1" cap="all" dirty="0" smtClean="0">
                <a:solidFill>
                  <a:schemeClr val="accent2">
                    <a:lumMod val="50000"/>
                  </a:schemeClr>
                </a:solidFill>
                <a:latin typeface="Calibri" panose="020F0502020204030204" pitchFamily="34" charset="0"/>
                <a:cs typeface="Calibri" panose="020F0502020204030204" pitchFamily="34" charset="0"/>
              </a:rPr>
              <a:t>étalon</a:t>
            </a: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0"/>
              </a:spcBef>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Mesurer </a:t>
            </a:r>
            <a:r>
              <a:rPr lang="fr-FR" sz="2000" b="1" dirty="0">
                <a:solidFill>
                  <a:schemeClr val="accent2">
                    <a:lumMod val="50000"/>
                  </a:schemeClr>
                </a:solidFill>
                <a:latin typeface="Calibri" panose="020F0502020204030204" pitchFamily="34" charset="0"/>
                <a:cs typeface="Calibri" panose="020F0502020204030204" pitchFamily="34" charset="0"/>
              </a:rPr>
              <a:t>une grandeur d’un objet avec des </a:t>
            </a:r>
            <a:r>
              <a:rPr lang="fr-FR" sz="2000" b="1" dirty="0" smtClean="0">
                <a:solidFill>
                  <a:schemeClr val="accent2">
                    <a:lumMod val="50000"/>
                  </a:schemeClr>
                </a:solidFill>
                <a:latin typeface="Calibri" panose="020F0502020204030204" pitchFamily="34" charset="0"/>
                <a:cs typeface="Calibri" panose="020F0502020204030204" pitchFamily="34" charset="0"/>
              </a:rPr>
              <a:t>étalons</a:t>
            </a:r>
          </a:p>
          <a:p>
            <a:pPr>
              <a:spcBef>
                <a:spcPts val="0"/>
              </a:spcBef>
            </a:pPr>
            <a:r>
              <a:rPr lang="fr-FR" sz="2000" b="1" dirty="0">
                <a:solidFill>
                  <a:schemeClr val="accent2">
                    <a:lumMod val="50000"/>
                  </a:schemeClr>
                </a:solidFill>
                <a:latin typeface="Calibri" panose="020F0502020204030204" pitchFamily="34" charset="0"/>
                <a:cs typeface="Calibri" panose="020F0502020204030204" pitchFamily="34" charset="0"/>
              </a:rPr>
              <a:t> </a:t>
            </a:r>
            <a:r>
              <a:rPr lang="fr-FR" sz="2000" b="1" dirty="0" smtClean="0">
                <a:solidFill>
                  <a:schemeClr val="accent2">
                    <a:lumMod val="50000"/>
                  </a:schemeClr>
                </a:solidFill>
                <a:latin typeface="Calibri" panose="020F0502020204030204" pitchFamily="34" charset="0"/>
                <a:cs typeface="Calibri" panose="020F0502020204030204" pitchFamily="34" charset="0"/>
              </a:rPr>
              <a:t>     différents</a:t>
            </a:r>
            <a:endParaRPr lang="fr-FR" sz="2000" b="1" dirty="0">
              <a:solidFill>
                <a:schemeClr val="accent2">
                  <a:lumMod val="50000"/>
                </a:schemeClr>
              </a:solidFill>
              <a:latin typeface="Calibri" panose="020F0502020204030204" pitchFamily="34" charset="0"/>
              <a:cs typeface="Calibri" panose="020F0502020204030204" pitchFamily="34" charset="0"/>
            </a:endParaRPr>
          </a:p>
          <a:p>
            <a:pPr>
              <a:spcBef>
                <a:spcPts val="600"/>
              </a:spcBef>
              <a:spcAft>
                <a:spcPts val="600"/>
              </a:spcAft>
            </a:pPr>
            <a:r>
              <a:rPr lang="fr-FR" sz="1800" b="1" u="sng" dirty="0">
                <a:solidFill>
                  <a:schemeClr val="accent5">
                    <a:lumMod val="50000"/>
                  </a:schemeClr>
                </a:solidFill>
                <a:latin typeface="Calibri" panose="020F0502020204030204" pitchFamily="34" charset="0"/>
                <a:cs typeface="Calibri" panose="020F0502020204030204" pitchFamily="34" charset="0"/>
              </a:rPr>
              <a:t>Exemple : </a:t>
            </a:r>
            <a:r>
              <a:rPr lang="fr-FR" sz="1800" b="1" dirty="0">
                <a:solidFill>
                  <a:schemeClr val="accent5">
                    <a:lumMod val="50000"/>
                  </a:schemeClr>
                </a:solidFill>
                <a:latin typeface="Calibri" panose="020F0502020204030204" pitchFamily="34" charset="0"/>
                <a:cs typeface="Calibri" panose="020F0502020204030204" pitchFamily="34" charset="0"/>
              </a:rPr>
              <a:t>parcours d’EPS</a:t>
            </a:r>
            <a:endParaRPr lang="fr-FR" sz="2400" b="1" dirty="0">
              <a:solidFill>
                <a:schemeClr val="accent5">
                  <a:lumMod val="50000"/>
                </a:schemeClr>
              </a:solidFill>
              <a:latin typeface="Calibri" panose="020F0502020204030204" pitchFamily="34" charset="0"/>
              <a:cs typeface="Calibri" panose="020F0502020204030204" pitchFamily="34" charset="0"/>
            </a:endParaRPr>
          </a:p>
          <a:p>
            <a:pPr marL="342900" indent="-342900">
              <a:spcBef>
                <a:spcPts val="0"/>
              </a:spcBef>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Construction de </a:t>
            </a:r>
            <a:r>
              <a:rPr lang="fr-FR" sz="2000" b="1" cap="all" dirty="0" smtClean="0">
                <a:solidFill>
                  <a:schemeClr val="accent2">
                    <a:lumMod val="50000"/>
                  </a:schemeClr>
                </a:solidFill>
                <a:latin typeface="Calibri" panose="020F0502020204030204" pitchFamily="34" charset="0"/>
                <a:cs typeface="Calibri" panose="020F0502020204030204" pitchFamily="34" charset="0"/>
              </a:rPr>
              <a:t>repères</a:t>
            </a:r>
            <a:r>
              <a:rPr lang="fr-FR" sz="2000" b="1" dirty="0" smtClean="0">
                <a:solidFill>
                  <a:schemeClr val="accent2">
                    <a:lumMod val="50000"/>
                  </a:schemeClr>
                </a:solidFill>
                <a:latin typeface="Calibri" panose="020F0502020204030204" pitchFamily="34" charset="0"/>
                <a:cs typeface="Calibri" panose="020F0502020204030204" pitchFamily="34" charset="0"/>
              </a:rPr>
              <a:t> forts liés au corps et à </a:t>
            </a:r>
          </a:p>
          <a:p>
            <a:pPr>
              <a:spcBef>
                <a:spcPts val="0"/>
              </a:spcBef>
            </a:pPr>
            <a:r>
              <a:rPr lang="fr-FR" sz="2000" b="1" dirty="0" smtClean="0">
                <a:solidFill>
                  <a:schemeClr val="accent2">
                    <a:lumMod val="50000"/>
                  </a:schemeClr>
                </a:solidFill>
                <a:latin typeface="Calibri" panose="020F0502020204030204" pitchFamily="34" charset="0"/>
                <a:cs typeface="Calibri" panose="020F0502020204030204" pitchFamily="34" charset="0"/>
              </a:rPr>
              <a:t>l’environnement</a:t>
            </a:r>
          </a:p>
          <a:p>
            <a:pPr>
              <a:spcBef>
                <a:spcPts val="600"/>
              </a:spcBef>
            </a:pPr>
            <a:r>
              <a:rPr lang="fr-FR" sz="1800" b="1" u="sng" dirty="0">
                <a:solidFill>
                  <a:schemeClr val="accent5">
                    <a:lumMod val="50000"/>
                  </a:schemeClr>
                </a:solidFill>
                <a:latin typeface="Calibri" panose="020F0502020204030204" pitchFamily="34" charset="0"/>
                <a:cs typeface="Calibri" panose="020F0502020204030204" pitchFamily="34" charset="0"/>
              </a:rPr>
              <a:t>Exemple : </a:t>
            </a:r>
            <a:r>
              <a:rPr lang="fr-FR" sz="1800" b="1" dirty="0" smtClean="0">
                <a:solidFill>
                  <a:schemeClr val="accent5">
                    <a:lumMod val="50000"/>
                  </a:schemeClr>
                </a:solidFill>
                <a:latin typeface="Calibri" panose="020F0502020204030204" pitchFamily="34" charset="0"/>
                <a:cs typeface="Calibri" panose="020F0502020204030204" pitchFamily="34" charset="0"/>
              </a:rPr>
              <a:t>taille, empan, longueur d’un pas</a:t>
            </a:r>
            <a:endParaRPr lang="fr-FR" sz="2400" b="1" dirty="0">
              <a:solidFill>
                <a:schemeClr val="accent5">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1200" b="1" dirty="0">
              <a:solidFill>
                <a:srgbClr val="990000"/>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15" name="Titre 3"/>
          <p:cNvSpPr txBox="1">
            <a:spLocks noChangeAspect="1"/>
          </p:cNvSpPr>
          <p:nvPr/>
        </p:nvSpPr>
        <p:spPr>
          <a:xfrm>
            <a:off x="6516216" y="3081951"/>
            <a:ext cx="3195593" cy="49396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1000" b="1" u="sng" dirty="0" smtClean="0">
                <a:solidFill>
                  <a:srgbClr val="990000"/>
                </a:solidFill>
                <a:latin typeface="Calibri" panose="020F0502020204030204" pitchFamily="34" charset="0"/>
                <a:cs typeface="Calibri" panose="020F0502020204030204" pitchFamily="34" charset="0"/>
              </a:rPr>
              <a:t>Source </a:t>
            </a:r>
            <a:r>
              <a:rPr lang="fr-FR" sz="1000" b="1" dirty="0" smtClean="0">
                <a:solidFill>
                  <a:srgbClr val="990000"/>
                </a:solidFill>
                <a:latin typeface="Calibri" panose="020F0502020204030204" pitchFamily="34" charset="0"/>
                <a:cs typeface="Calibri" panose="020F0502020204030204" pitchFamily="34" charset="0"/>
              </a:rPr>
              <a:t>: </a:t>
            </a:r>
            <a:r>
              <a:rPr lang="fr-FR" sz="800" b="1" dirty="0" smtClean="0">
                <a:solidFill>
                  <a:srgbClr val="990000"/>
                </a:solidFill>
                <a:latin typeface="Calibri" panose="020F0502020204030204" pitchFamily="34" charset="0"/>
                <a:cs typeface="Calibri" panose="020F0502020204030204" pitchFamily="34" charset="0"/>
              </a:rPr>
              <a:t>grandeur et mesure, cycle 2, académie de Dijon</a:t>
            </a:r>
          </a:p>
          <a:p>
            <a:r>
              <a:rPr lang="fr-FR" sz="500" b="1" u="sng" dirty="0">
                <a:solidFill>
                  <a:srgbClr val="7030A0"/>
                </a:solidFill>
                <a:latin typeface="Calibri" panose="020F0502020204030204" pitchFamily="34" charset="0"/>
                <a:cs typeface="Calibri" panose="020F0502020204030204" pitchFamily="34" charset="0"/>
              </a:rPr>
              <a:t>https://slideplayer.fr/slide/1151431/</a:t>
            </a:r>
            <a:endParaRPr lang="fr-FR" sz="500" b="1" u="sng" dirty="0" smtClean="0">
              <a:solidFill>
                <a:srgbClr val="7030A0"/>
              </a:solidFill>
              <a:latin typeface="Calibri" panose="020F0502020204030204" pitchFamily="34" charset="0"/>
              <a:cs typeface="Calibri" panose="020F0502020204030204" pitchFamily="34" charset="0"/>
            </a:endParaRPr>
          </a:p>
          <a:p>
            <a:pPr marL="285750" indent="-285750">
              <a:spcAft>
                <a:spcPts val="600"/>
              </a:spcAft>
              <a:buFontTx/>
              <a:buChar char="-"/>
            </a:pPr>
            <a:endParaRPr lang="fr-FR" sz="1800" b="1" dirty="0" smtClean="0">
              <a:solidFill>
                <a:srgbClr val="C00000"/>
              </a:solidFill>
              <a:latin typeface="+mn-lt"/>
            </a:endParaRPr>
          </a:p>
        </p:txBody>
      </p:sp>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2688" y="1351395"/>
            <a:ext cx="2468904" cy="1652124"/>
          </a:xfrm>
          <a:prstGeom prst="roundRect">
            <a:avLst>
              <a:gd name="adj" fmla="val 901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 2"/>
          <p:cNvPicPr>
            <a:picLocks noChangeAspect="1"/>
          </p:cNvPicPr>
          <p:nvPr/>
        </p:nvPicPr>
        <p:blipFill>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4608004" y="3976099"/>
            <a:ext cx="4164559" cy="1316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ZoneTexte 3"/>
          <p:cNvSpPr txBox="1"/>
          <p:nvPr/>
        </p:nvSpPr>
        <p:spPr>
          <a:xfrm>
            <a:off x="395536" y="3933056"/>
            <a:ext cx="8424936" cy="2554545"/>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à"/>
            </a:pPr>
            <a:r>
              <a:rPr lang="fr-FR" sz="2400" b="1" dirty="0" smtClean="0">
                <a:solidFill>
                  <a:schemeClr val="accent2">
                    <a:lumMod val="50000"/>
                  </a:schemeClr>
                </a:solidFill>
                <a:latin typeface="Calibri" panose="020F0502020204030204" pitchFamily="34" charset="0"/>
                <a:cs typeface="Calibri" panose="020F0502020204030204" pitchFamily="34" charset="0"/>
              </a:rPr>
              <a:t>Et </a:t>
            </a:r>
            <a:r>
              <a:rPr lang="fr-FR" sz="2400" b="1" dirty="0">
                <a:solidFill>
                  <a:schemeClr val="accent2">
                    <a:lumMod val="50000"/>
                  </a:schemeClr>
                </a:solidFill>
                <a:latin typeface="Calibri" panose="020F0502020204030204" pitchFamily="34" charset="0"/>
                <a:cs typeface="Calibri" panose="020F0502020204030204" pitchFamily="34" charset="0"/>
              </a:rPr>
              <a:t>ensuite ? </a:t>
            </a:r>
          </a:p>
          <a:p>
            <a:pPr>
              <a:spcBef>
                <a:spcPts val="300"/>
              </a:spcBef>
              <a:spcAft>
                <a:spcPts val="300"/>
              </a:spcAft>
            </a:pPr>
            <a:r>
              <a:rPr lang="fr-FR" b="1" dirty="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b="1" dirty="0">
                <a:solidFill>
                  <a:schemeClr val="accent5">
                    <a:lumMod val="50000"/>
                  </a:schemeClr>
                </a:solidFill>
                <a:latin typeface="Calibri" panose="020F0502020204030204" pitchFamily="34" charset="0"/>
                <a:cs typeface="Calibri" panose="020F0502020204030204" pitchFamily="34" charset="0"/>
              </a:rPr>
              <a:t>ordonner des objets </a:t>
            </a:r>
          </a:p>
          <a:p>
            <a:pPr>
              <a:spcBef>
                <a:spcPts val="300"/>
              </a:spcBef>
              <a:spcAft>
                <a:spcPts val="300"/>
              </a:spcAft>
            </a:pPr>
            <a:r>
              <a:rPr lang="fr-FR" sz="1600" b="1" dirty="0">
                <a:solidFill>
                  <a:schemeClr val="accent5">
                    <a:lumMod val="50000"/>
                  </a:schemeClr>
                </a:solidFill>
                <a:latin typeface="Calibri" panose="020F0502020204030204" pitchFamily="34" charset="0"/>
                <a:cs typeface="Calibri" panose="020F0502020204030204" pitchFamily="34" charset="0"/>
              </a:rPr>
              <a:t>(transitivité de la relation «  est inférieur à »)</a:t>
            </a:r>
            <a:endParaRPr lang="fr-FR" sz="1200" b="1" dirty="0">
              <a:solidFill>
                <a:schemeClr val="accent5">
                  <a:lumMod val="50000"/>
                </a:schemeClr>
              </a:solidFill>
              <a:latin typeface="Calibri" panose="020F0502020204030204" pitchFamily="34" charset="0"/>
              <a:cs typeface="Calibri" panose="020F0502020204030204" pitchFamily="34" charset="0"/>
            </a:endParaRPr>
          </a:p>
          <a:p>
            <a:r>
              <a:rPr lang="fr-FR" sz="1000" b="1" u="sng" dirty="0">
                <a:solidFill>
                  <a:srgbClr val="990000"/>
                </a:solidFill>
                <a:latin typeface="Calibri" panose="020F0502020204030204" pitchFamily="34" charset="0"/>
                <a:cs typeface="Calibri" panose="020F0502020204030204" pitchFamily="34" charset="0"/>
              </a:rPr>
              <a:t>Source </a:t>
            </a:r>
            <a:r>
              <a:rPr lang="fr-FR" sz="1000" b="1" dirty="0">
                <a:solidFill>
                  <a:srgbClr val="990000"/>
                </a:solidFill>
                <a:latin typeface="Calibri" panose="020F0502020204030204" pitchFamily="34" charset="0"/>
                <a:cs typeface="Calibri" panose="020F0502020204030204" pitchFamily="34" charset="0"/>
              </a:rPr>
              <a:t>: cahier de maths </a:t>
            </a:r>
            <a:r>
              <a:rPr lang="fr-FR" sz="1000" b="1" dirty="0" err="1">
                <a:solidFill>
                  <a:srgbClr val="990000"/>
                </a:solidFill>
                <a:latin typeface="Calibri" panose="020F0502020204030204" pitchFamily="34" charset="0"/>
                <a:cs typeface="Calibri" panose="020F0502020204030204" pitchFamily="34" charset="0"/>
              </a:rPr>
              <a:t>iparcours</a:t>
            </a:r>
            <a:r>
              <a:rPr lang="fr-FR" sz="1000" b="1" dirty="0">
                <a:solidFill>
                  <a:srgbClr val="990000"/>
                </a:solidFill>
                <a:latin typeface="Calibri" panose="020F0502020204030204" pitchFamily="34" charset="0"/>
                <a:cs typeface="Calibri" panose="020F0502020204030204" pitchFamily="34" charset="0"/>
              </a:rPr>
              <a:t> ce2, 2018, p 64</a:t>
            </a:r>
          </a:p>
          <a:p>
            <a:pPr>
              <a:spcBef>
                <a:spcPts val="300"/>
              </a:spcBef>
              <a:spcAft>
                <a:spcPts val="300"/>
              </a:spcAft>
            </a:pPr>
            <a:r>
              <a:rPr lang="fr-FR" sz="800" b="1" u="sng" dirty="0">
                <a:solidFill>
                  <a:srgbClr val="7030A0"/>
                </a:solidFill>
                <a:latin typeface="Calibri" panose="020F0502020204030204" pitchFamily="34" charset="0"/>
                <a:cs typeface="Calibri" panose="020F0502020204030204" pitchFamily="34" charset="0"/>
              </a:rPr>
              <a:t>https://www.iparcours.fr/ouvrages/ouvrages.php?ouvrage=CahierCE22018</a:t>
            </a:r>
          </a:p>
          <a:p>
            <a:pPr>
              <a:spcBef>
                <a:spcPts val="300"/>
              </a:spcBef>
              <a:spcAft>
                <a:spcPts val="300"/>
              </a:spcAft>
            </a:pPr>
            <a:r>
              <a:rPr lang="fr-FR" sz="1600" b="1" dirty="0" smtClean="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b="1" dirty="0" smtClean="0">
                <a:solidFill>
                  <a:schemeClr val="accent5">
                    <a:lumMod val="50000"/>
                  </a:schemeClr>
                </a:solidFill>
                <a:latin typeface="Calibri" panose="020F0502020204030204" pitchFamily="34" charset="0"/>
                <a:cs typeface="Calibri" panose="020F0502020204030204" pitchFamily="34" charset="0"/>
              </a:rPr>
              <a:t>Construire </a:t>
            </a:r>
            <a:r>
              <a:rPr lang="fr-FR" b="1" dirty="0">
                <a:solidFill>
                  <a:schemeClr val="accent5">
                    <a:lumMod val="50000"/>
                  </a:schemeClr>
                </a:solidFill>
                <a:latin typeface="Calibri" panose="020F0502020204030204" pitchFamily="34" charset="0"/>
                <a:cs typeface="Calibri" panose="020F0502020204030204" pitchFamily="34" charset="0"/>
              </a:rPr>
              <a:t>un objet de grandeur identique </a:t>
            </a:r>
            <a:r>
              <a:rPr lang="fr-FR" b="1" dirty="0" smtClean="0">
                <a:solidFill>
                  <a:schemeClr val="accent5">
                    <a:lumMod val="50000"/>
                  </a:schemeClr>
                </a:solidFill>
                <a:latin typeface="Calibri" panose="020F0502020204030204" pitchFamily="34" charset="0"/>
                <a:cs typeface="Calibri" panose="020F0502020204030204" pitchFamily="34" charset="0"/>
              </a:rPr>
              <a:t>à </a:t>
            </a:r>
            <a:r>
              <a:rPr lang="fr-FR" b="1" dirty="0">
                <a:solidFill>
                  <a:schemeClr val="accent5">
                    <a:lumMod val="50000"/>
                  </a:schemeClr>
                </a:solidFill>
                <a:latin typeface="Calibri" panose="020F0502020204030204" pitchFamily="34" charset="0"/>
                <a:cs typeface="Calibri" panose="020F0502020204030204" pitchFamily="34" charset="0"/>
              </a:rPr>
              <a:t>celle d’un objet donné</a:t>
            </a:r>
          </a:p>
          <a:p>
            <a:pPr>
              <a:spcBef>
                <a:spcPts val="300"/>
              </a:spcBef>
              <a:spcAft>
                <a:spcPts val="300"/>
              </a:spcAft>
            </a:pPr>
            <a:r>
              <a:rPr lang="fr-FR" b="1" dirty="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b="1" dirty="0">
                <a:solidFill>
                  <a:schemeClr val="accent5">
                    <a:lumMod val="50000"/>
                  </a:schemeClr>
                </a:solidFill>
                <a:latin typeface="Calibri" panose="020F0502020204030204" pitchFamily="34" charset="0"/>
                <a:cs typeface="Calibri" panose="020F0502020204030204" pitchFamily="34" charset="0"/>
              </a:rPr>
              <a:t>Construire un objet de grandeur égale à la somme de grandeurs d’objets donnés</a:t>
            </a:r>
          </a:p>
          <a:p>
            <a:endParaRPr lang="fr-FR" dirty="0"/>
          </a:p>
        </p:txBody>
      </p:sp>
    </p:spTree>
    <p:extLst>
      <p:ext uri="{BB962C8B-B14F-4D97-AF65-F5344CB8AC3E}">
        <p14:creationId xmlns:p14="http://schemas.microsoft.com/office/powerpoint/2010/main" val="131970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noChangeAspect="1"/>
          </p:cNvSpPr>
          <p:nvPr>
            <p:ph type="title"/>
          </p:nvPr>
        </p:nvSpPr>
        <p:spPr>
          <a:xfrm>
            <a:off x="287524" y="3206525"/>
            <a:ext cx="8280920" cy="4909446"/>
          </a:xfrm>
        </p:spPr>
        <p:txBody>
          <a:bodyPr wrap="square" anchor="t">
            <a:normAutofit/>
          </a:bodyPr>
          <a:lstStyle/>
          <a:p>
            <a:r>
              <a:rPr lang="fr-FR" sz="1600" i="1" dirty="0">
                <a:latin typeface="+mn-lt"/>
              </a:rPr>
              <a:t/>
            </a:r>
            <a:br>
              <a:rPr lang="fr-FR" sz="1600" i="1" dirty="0">
                <a:latin typeface="+mn-lt"/>
              </a:rPr>
            </a:br>
            <a:r>
              <a:rPr lang="fr-FR" sz="2400" dirty="0">
                <a:latin typeface="+mn-lt"/>
              </a:rPr>
              <a:t/>
            </a:r>
            <a:br>
              <a:rPr lang="fr-FR" sz="2400" dirty="0">
                <a:latin typeface="+mn-lt"/>
              </a:rPr>
            </a:br>
            <a:r>
              <a:rPr lang="fr-FR" sz="2400" dirty="0" smtClean="0">
                <a:latin typeface="+mn-lt"/>
              </a:rPr>
              <a:t> </a:t>
            </a:r>
            <a:endParaRPr lang="fr-FR" sz="2400" dirty="0" smtClean="0">
              <a:solidFill>
                <a:srgbClr val="990000"/>
              </a:solidFill>
              <a:latin typeface="Calibri" pitchFamily="34" charset="0"/>
              <a:cs typeface="Times New Roman" pitchFamily="18"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22</a:t>
            </a:fld>
            <a:endParaRPr lang="fr-FR" dirty="0"/>
          </a:p>
        </p:txBody>
      </p:sp>
      <p:sp>
        <p:nvSpPr>
          <p:cNvPr id="9" name="Espace réservé du contenu 4"/>
          <p:cNvSpPr txBox="1">
            <a:spLocks/>
          </p:cNvSpPr>
          <p:nvPr/>
        </p:nvSpPr>
        <p:spPr>
          <a:xfrm>
            <a:off x="444752" y="1108702"/>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276060" y="908720"/>
            <a:ext cx="8760436" cy="528021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endParaRPr lang="fr-FR" sz="100" b="1" dirty="0">
              <a:solidFill>
                <a:srgbClr val="C00000"/>
              </a:solidFill>
              <a:latin typeface="+mn-lt"/>
            </a:endParaRPr>
          </a:p>
          <a:p>
            <a:pPr>
              <a:spcAft>
                <a:spcPts val="600"/>
              </a:spcAft>
            </a:pPr>
            <a:endParaRPr lang="fr-FR" sz="1800" b="1" dirty="0" smtClean="0">
              <a:solidFill>
                <a:srgbClr val="C00000"/>
              </a:solidFill>
              <a:latin typeface="+mn-lt"/>
            </a:endParaRPr>
          </a:p>
          <a:p>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13" name="Rectangle 12"/>
          <p:cNvSpPr/>
          <p:nvPr/>
        </p:nvSpPr>
        <p:spPr>
          <a:xfrm>
            <a:off x="395536" y="264168"/>
            <a:ext cx="8542222"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400" b="1" dirty="0">
                <a:solidFill>
                  <a:schemeClr val="accent2">
                    <a:lumMod val="75000"/>
                  </a:schemeClr>
                </a:solidFill>
                <a:latin typeface="Calibri" pitchFamily="34" charset="0"/>
              </a:rPr>
              <a:t>Progression des apprentissages : </a:t>
            </a:r>
            <a:r>
              <a:rPr lang="fr-FR" sz="2000" b="1" dirty="0" smtClean="0">
                <a:solidFill>
                  <a:srgbClr val="990000"/>
                </a:solidFill>
                <a:latin typeface="Calibri" pitchFamily="34" charset="0"/>
              </a:rPr>
              <a:t>Mesure usuelle/ introduction, outil </a:t>
            </a:r>
            <a:endParaRPr lang="fr-FR" sz="2000" b="1" dirty="0">
              <a:solidFill>
                <a:srgbClr val="990000"/>
              </a:solidFill>
              <a:latin typeface="Calibri" pitchFamily="34" charset="0"/>
            </a:endParaRPr>
          </a:p>
        </p:txBody>
      </p:sp>
      <p:sp>
        <p:nvSpPr>
          <p:cNvPr id="18" name="Titre 3"/>
          <p:cNvSpPr txBox="1">
            <a:spLocks noChangeAspect="1"/>
          </p:cNvSpPr>
          <p:nvPr/>
        </p:nvSpPr>
        <p:spPr>
          <a:xfrm>
            <a:off x="359467" y="976842"/>
            <a:ext cx="8350197" cy="4390895"/>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600"/>
              </a:spcBef>
              <a:spcAft>
                <a:spcPts val="600"/>
              </a:spcAft>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Introduction de la mesure usuelle pour des besoins de COMMUNICATION:</a:t>
            </a:r>
          </a:p>
          <a:p>
            <a:pPr>
              <a:spcBef>
                <a:spcPts val="600"/>
              </a:spcBef>
              <a:spcAft>
                <a:spcPts val="600"/>
              </a:spcAft>
            </a:pPr>
            <a:r>
              <a:rPr lang="fr-FR" sz="2000" b="1" cap="all" dirty="0" smtClean="0">
                <a:solidFill>
                  <a:schemeClr val="accent2">
                    <a:lumMod val="50000"/>
                  </a:schemeClr>
                </a:solidFill>
                <a:latin typeface="Calibri" panose="020F0502020204030204" pitchFamily="34" charset="0"/>
                <a:cs typeface="Calibri" panose="020F0502020204030204" pitchFamily="34" charset="0"/>
              </a:rPr>
              <a:t>      </a:t>
            </a:r>
            <a:r>
              <a:rPr lang="fr-FR" sz="2000" b="1" cap="all" dirty="0" smtClean="0">
                <a:solidFill>
                  <a:srgbClr val="990000"/>
                </a:solidFill>
                <a:latin typeface="Calibri" panose="020F0502020204030204" pitchFamily="34" charset="0"/>
                <a:cs typeface="Calibri" panose="020F0502020204030204" pitchFamily="34" charset="0"/>
              </a:rPr>
              <a:t>Références communes</a:t>
            </a:r>
          </a:p>
          <a:p>
            <a:pPr marL="342900" indent="-342900">
              <a:spcBef>
                <a:spcPts val="600"/>
              </a:spcBef>
              <a:spcAft>
                <a:spcPts val="600"/>
              </a:spcAft>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Utilisation d’outil de mesure usuel : </a:t>
            </a:r>
          </a:p>
          <a:p>
            <a:pPr>
              <a:spcBef>
                <a:spcPts val="600"/>
              </a:spcBef>
              <a:spcAft>
                <a:spcPts val="600"/>
              </a:spcAft>
            </a:pPr>
            <a:r>
              <a:rPr lang="fr-FR" sz="1600" b="1" u="sng" dirty="0" smtClean="0">
                <a:solidFill>
                  <a:schemeClr val="accent5">
                    <a:lumMod val="50000"/>
                  </a:schemeClr>
                </a:solidFill>
                <a:latin typeface="Calibri" panose="020F0502020204030204" pitchFamily="34" charset="0"/>
                <a:cs typeface="Calibri" panose="020F0502020204030204" pitchFamily="34" charset="0"/>
              </a:rPr>
              <a:t>Exemples : </a:t>
            </a:r>
            <a:r>
              <a:rPr lang="fr-FR" sz="1600" b="1" dirty="0" smtClean="0">
                <a:solidFill>
                  <a:schemeClr val="accent5">
                    <a:lumMod val="50000"/>
                  </a:schemeClr>
                </a:solidFill>
                <a:latin typeface="Calibri" panose="020F0502020204030204" pitchFamily="34" charset="0"/>
                <a:cs typeface="Calibri" panose="020F0502020204030204" pitchFamily="34" charset="0"/>
              </a:rPr>
              <a:t>Utilisation de la règle graduée</a:t>
            </a:r>
          </a:p>
          <a:p>
            <a:r>
              <a:rPr lang="fr-FR" sz="800" b="1" u="sng" dirty="0">
                <a:solidFill>
                  <a:srgbClr val="990000"/>
                </a:solidFill>
                <a:latin typeface="Calibri" panose="020F0502020204030204" pitchFamily="34" charset="0"/>
                <a:cs typeface="Calibri" panose="020F0502020204030204" pitchFamily="34" charset="0"/>
              </a:rPr>
              <a:t>Source </a:t>
            </a:r>
            <a:r>
              <a:rPr lang="fr-FR" sz="800" b="1" dirty="0">
                <a:solidFill>
                  <a:srgbClr val="990000"/>
                </a:solidFill>
                <a:latin typeface="Calibri" panose="020F0502020204030204" pitchFamily="34" charset="0"/>
                <a:cs typeface="Calibri" panose="020F0502020204030204" pitchFamily="34" charset="0"/>
              </a:rPr>
              <a:t>: cahier de maths </a:t>
            </a:r>
            <a:r>
              <a:rPr lang="fr-FR" sz="800" b="1" dirty="0" err="1">
                <a:solidFill>
                  <a:srgbClr val="990000"/>
                </a:solidFill>
                <a:latin typeface="Calibri" panose="020F0502020204030204" pitchFamily="34" charset="0"/>
                <a:cs typeface="Calibri" panose="020F0502020204030204" pitchFamily="34" charset="0"/>
              </a:rPr>
              <a:t>iparcours</a:t>
            </a:r>
            <a:r>
              <a:rPr lang="fr-FR" sz="800" b="1" dirty="0">
                <a:solidFill>
                  <a:srgbClr val="990000"/>
                </a:solidFill>
                <a:latin typeface="Calibri" panose="020F0502020204030204" pitchFamily="34" charset="0"/>
                <a:cs typeface="Calibri" panose="020F0502020204030204" pitchFamily="34" charset="0"/>
              </a:rPr>
              <a:t> ce2, 2018, p </a:t>
            </a:r>
            <a:r>
              <a:rPr lang="fr-FR" sz="800" b="1" dirty="0" smtClean="0">
                <a:solidFill>
                  <a:srgbClr val="990000"/>
                </a:solidFill>
                <a:latin typeface="Calibri" panose="020F0502020204030204" pitchFamily="34" charset="0"/>
                <a:cs typeface="Calibri" panose="020F0502020204030204" pitchFamily="34" charset="0"/>
              </a:rPr>
              <a:t>57</a:t>
            </a:r>
            <a:endParaRPr lang="fr-FR" sz="800" b="1" dirty="0">
              <a:solidFill>
                <a:srgbClr val="990000"/>
              </a:solidFill>
              <a:latin typeface="Calibri" panose="020F0502020204030204" pitchFamily="34" charset="0"/>
              <a:cs typeface="Calibri" panose="020F0502020204030204" pitchFamily="34" charset="0"/>
            </a:endParaRPr>
          </a:p>
          <a:p>
            <a:pPr>
              <a:spcBef>
                <a:spcPts val="300"/>
              </a:spcBef>
              <a:spcAft>
                <a:spcPts val="300"/>
              </a:spcAft>
            </a:pPr>
            <a:r>
              <a:rPr lang="fr-FR" sz="600" b="1" u="sng" dirty="0">
                <a:solidFill>
                  <a:srgbClr val="7030A0"/>
                </a:solidFill>
                <a:latin typeface="Calibri" panose="020F0502020204030204" pitchFamily="34" charset="0"/>
                <a:cs typeface="Calibri" panose="020F0502020204030204" pitchFamily="34" charset="0"/>
              </a:rPr>
              <a:t>https://www.iparcours.fr/ouvrages/ouvrages.php?ouvrage=CahierCE22018</a:t>
            </a: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i="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15" name="Titre 3"/>
          <p:cNvSpPr txBox="1">
            <a:spLocks noChangeAspect="1"/>
          </p:cNvSpPr>
          <p:nvPr/>
        </p:nvSpPr>
        <p:spPr>
          <a:xfrm>
            <a:off x="4656278" y="5323377"/>
            <a:ext cx="3963182" cy="44056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1400" b="1" u="sng" dirty="0" smtClean="0">
                <a:solidFill>
                  <a:srgbClr val="990000"/>
                </a:solidFill>
                <a:latin typeface="Calibri" panose="020F0502020204030204" pitchFamily="34" charset="0"/>
                <a:cs typeface="Calibri" panose="020F0502020204030204" pitchFamily="34" charset="0"/>
              </a:rPr>
              <a:t>Source </a:t>
            </a:r>
            <a:r>
              <a:rPr lang="fr-FR" sz="1400" b="1" dirty="0" smtClean="0">
                <a:solidFill>
                  <a:srgbClr val="990000"/>
                </a:solidFill>
                <a:latin typeface="Calibri" panose="020F0502020204030204" pitchFamily="34" charset="0"/>
                <a:cs typeface="Calibri" panose="020F0502020204030204" pitchFamily="34" charset="0"/>
              </a:rPr>
              <a:t>: </a:t>
            </a:r>
            <a:r>
              <a:rPr lang="fr-FR" sz="1100" b="1" dirty="0" smtClean="0">
                <a:solidFill>
                  <a:srgbClr val="990000"/>
                </a:solidFill>
                <a:latin typeface="Calibri" panose="020F0502020204030204" pitchFamily="34" charset="0"/>
                <a:cs typeface="Calibri" panose="020F0502020204030204" pitchFamily="34" charset="0"/>
              </a:rPr>
              <a:t>grandeur et mesure, cycle 2, académie de Dijon</a:t>
            </a:r>
          </a:p>
          <a:p>
            <a:r>
              <a:rPr lang="fr-FR" sz="900" b="1" u="sng" dirty="0">
                <a:solidFill>
                  <a:srgbClr val="7030A0"/>
                </a:solidFill>
                <a:latin typeface="Calibri" panose="020F0502020204030204" pitchFamily="34" charset="0"/>
                <a:cs typeface="Calibri" panose="020F0502020204030204" pitchFamily="34" charset="0"/>
              </a:rPr>
              <a:t>https://slideplayer.fr/slide/1151431/</a:t>
            </a:r>
            <a:endParaRPr lang="fr-FR" sz="900" b="1" u="sng" dirty="0" smtClean="0">
              <a:solidFill>
                <a:srgbClr val="7030A0"/>
              </a:solidFill>
              <a:latin typeface="Calibri" panose="020F0502020204030204" pitchFamily="34" charset="0"/>
              <a:cs typeface="Calibri" panose="020F0502020204030204" pitchFamily="34" charset="0"/>
            </a:endParaRPr>
          </a:p>
          <a:p>
            <a:pPr marL="285750" indent="-285750">
              <a:spcAft>
                <a:spcPts val="600"/>
              </a:spcAft>
              <a:buFontTx/>
              <a:buChar char="-"/>
            </a:pPr>
            <a:endParaRPr lang="fr-FR" sz="1800" b="1" dirty="0" smtClean="0">
              <a:solidFill>
                <a:srgbClr val="C00000"/>
              </a:solidFill>
              <a:latin typeface="+mn-lt"/>
            </a:endParaRPr>
          </a:p>
        </p:txBody>
      </p:sp>
      <p:pic>
        <p:nvPicPr>
          <p:cNvPr id="3" name="Imag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168" y="3362929"/>
            <a:ext cx="8173397" cy="18278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 4"/>
          <p:cNvPicPr>
            <a:picLocks noChangeAspect="1"/>
          </p:cNvPicPr>
          <p:nvPr/>
        </p:nvPicPr>
        <p:blipFill>
          <a:blip r:embed="rId5" cstate="email">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4767161" y="1444626"/>
            <a:ext cx="3909294" cy="1594545"/>
          </a:xfrm>
          <a:prstGeom prst="roundRect">
            <a:avLst>
              <a:gd name="adj" fmla="val 1150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58537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23</a:t>
            </a:fld>
            <a:endParaRPr lang="fr-FR" dirty="0"/>
          </a:p>
        </p:txBody>
      </p:sp>
      <p:sp>
        <p:nvSpPr>
          <p:cNvPr id="9" name="Espace réservé du contenu 4"/>
          <p:cNvSpPr txBox="1">
            <a:spLocks/>
          </p:cNvSpPr>
          <p:nvPr/>
        </p:nvSpPr>
        <p:spPr>
          <a:xfrm>
            <a:off x="444752" y="1108702"/>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3" name="Rectangle 12"/>
          <p:cNvSpPr/>
          <p:nvPr/>
        </p:nvSpPr>
        <p:spPr>
          <a:xfrm>
            <a:off x="395536" y="264168"/>
            <a:ext cx="8294366"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400" b="1" dirty="0">
                <a:solidFill>
                  <a:schemeClr val="accent2">
                    <a:lumMod val="75000"/>
                  </a:schemeClr>
                </a:solidFill>
                <a:latin typeface="Calibri" pitchFamily="34" charset="0"/>
              </a:rPr>
              <a:t>Progression des apprentissages : </a:t>
            </a:r>
            <a:r>
              <a:rPr lang="fr-FR" b="1" dirty="0" smtClean="0">
                <a:solidFill>
                  <a:srgbClr val="990000"/>
                </a:solidFill>
                <a:latin typeface="Calibri" pitchFamily="34" charset="0"/>
              </a:rPr>
              <a:t>Mesure usuelle/comparer, construire</a:t>
            </a:r>
            <a:endParaRPr lang="fr-FR" b="1" dirty="0">
              <a:solidFill>
                <a:srgbClr val="990000"/>
              </a:solidFill>
              <a:latin typeface="Calibri" pitchFamily="34" charset="0"/>
            </a:endParaRPr>
          </a:p>
        </p:txBody>
      </p:sp>
      <p:sp>
        <p:nvSpPr>
          <p:cNvPr id="18" name="Titre 3"/>
          <p:cNvSpPr txBox="1">
            <a:spLocks noChangeAspect="1"/>
          </p:cNvSpPr>
          <p:nvPr/>
        </p:nvSpPr>
        <p:spPr>
          <a:xfrm>
            <a:off x="374904" y="999330"/>
            <a:ext cx="8234934" cy="521097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600"/>
              </a:spcBef>
              <a:spcAft>
                <a:spcPts val="600"/>
              </a:spcAft>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Comparer ou ordonner des objets selon la mesure d’une grandeur</a:t>
            </a:r>
          </a:p>
          <a:p>
            <a:pPr>
              <a:spcBef>
                <a:spcPts val="0"/>
              </a:spcBef>
              <a:spcAft>
                <a:spcPts val="600"/>
              </a:spcAft>
            </a:pPr>
            <a:r>
              <a:rPr lang="fr-FR" sz="1600" b="1" u="sng" dirty="0" smtClean="0">
                <a:solidFill>
                  <a:schemeClr val="accent5">
                    <a:lumMod val="50000"/>
                  </a:schemeClr>
                </a:solidFill>
                <a:latin typeface="Calibri" panose="020F0502020204030204" pitchFamily="34" charset="0"/>
                <a:cs typeface="Calibri" panose="020F0502020204030204" pitchFamily="34" charset="0"/>
              </a:rPr>
              <a:t>Exemple :</a:t>
            </a:r>
            <a:r>
              <a:rPr lang="fr-FR" sz="1600" b="1" dirty="0" smtClean="0">
                <a:solidFill>
                  <a:schemeClr val="accent5">
                    <a:lumMod val="50000"/>
                  </a:schemeClr>
                </a:solidFill>
                <a:latin typeface="Calibri" panose="020F0502020204030204" pitchFamily="34" charset="0"/>
                <a:cs typeface="Calibri" panose="020F0502020204030204" pitchFamily="34" charset="0"/>
              </a:rPr>
              <a:t> </a:t>
            </a:r>
            <a:r>
              <a:rPr lang="fr-FR" sz="1000" b="1" u="sng" dirty="0" smtClean="0">
                <a:solidFill>
                  <a:srgbClr val="990000"/>
                </a:solidFill>
                <a:latin typeface="Calibri" panose="020F0502020204030204" pitchFamily="34" charset="0"/>
                <a:cs typeface="Calibri" panose="020F0502020204030204" pitchFamily="34" charset="0"/>
              </a:rPr>
              <a:t>Source </a:t>
            </a:r>
            <a:r>
              <a:rPr lang="fr-FR" sz="1000" b="1" dirty="0">
                <a:solidFill>
                  <a:srgbClr val="990000"/>
                </a:solidFill>
                <a:latin typeface="Calibri" panose="020F0502020204030204" pitchFamily="34" charset="0"/>
                <a:cs typeface="Calibri" panose="020F0502020204030204" pitchFamily="34" charset="0"/>
              </a:rPr>
              <a:t>: cahier de maths </a:t>
            </a:r>
            <a:r>
              <a:rPr lang="fr-FR" sz="1000" b="1" dirty="0" err="1">
                <a:solidFill>
                  <a:srgbClr val="990000"/>
                </a:solidFill>
                <a:latin typeface="Calibri" panose="020F0502020204030204" pitchFamily="34" charset="0"/>
                <a:cs typeface="Calibri" panose="020F0502020204030204" pitchFamily="34" charset="0"/>
              </a:rPr>
              <a:t>iparcours</a:t>
            </a:r>
            <a:r>
              <a:rPr lang="fr-FR" sz="1000" b="1" dirty="0">
                <a:solidFill>
                  <a:srgbClr val="990000"/>
                </a:solidFill>
                <a:latin typeface="Calibri" panose="020F0502020204030204" pitchFamily="34" charset="0"/>
                <a:cs typeface="Calibri" panose="020F0502020204030204" pitchFamily="34" charset="0"/>
              </a:rPr>
              <a:t> ce2, 2018, p </a:t>
            </a:r>
            <a:r>
              <a:rPr lang="fr-FR" sz="1000" b="1" dirty="0" smtClean="0">
                <a:solidFill>
                  <a:srgbClr val="990000"/>
                </a:solidFill>
                <a:latin typeface="Calibri" panose="020F0502020204030204" pitchFamily="34" charset="0"/>
                <a:cs typeface="Calibri" panose="020F0502020204030204" pitchFamily="34" charset="0"/>
              </a:rPr>
              <a:t>63</a:t>
            </a:r>
            <a:endParaRPr lang="fr-FR" sz="1000" b="1" dirty="0">
              <a:solidFill>
                <a:srgbClr val="990000"/>
              </a:solidFill>
              <a:latin typeface="Calibri" panose="020F0502020204030204" pitchFamily="34" charset="0"/>
              <a:cs typeface="Calibri" panose="020F0502020204030204" pitchFamily="34" charset="0"/>
            </a:endParaRPr>
          </a:p>
          <a:p>
            <a:pPr>
              <a:spcBef>
                <a:spcPts val="300"/>
              </a:spcBef>
              <a:spcAft>
                <a:spcPts val="300"/>
              </a:spcAft>
            </a:pPr>
            <a:r>
              <a:rPr lang="fr-FR" sz="1000" b="1" u="sng" dirty="0">
                <a:solidFill>
                  <a:srgbClr val="7030A0"/>
                </a:solidFill>
                <a:latin typeface="Calibri" panose="020F0502020204030204" pitchFamily="34" charset="0"/>
                <a:cs typeface="Calibri" panose="020F0502020204030204" pitchFamily="34" charset="0"/>
              </a:rPr>
              <a:t>https://</a:t>
            </a:r>
            <a:r>
              <a:rPr lang="fr-FR" sz="1000" b="1" u="sng" dirty="0" smtClean="0">
                <a:solidFill>
                  <a:srgbClr val="7030A0"/>
                </a:solidFill>
                <a:latin typeface="Calibri" panose="020F0502020204030204" pitchFamily="34" charset="0"/>
                <a:cs typeface="Calibri" panose="020F0502020204030204" pitchFamily="34" charset="0"/>
              </a:rPr>
              <a:t>www.iparcours.fr/ouvrages/ouvrages.php?ouvrage=CahierCE22018</a:t>
            </a:r>
          </a:p>
          <a:p>
            <a:pPr>
              <a:spcBef>
                <a:spcPts val="300"/>
              </a:spcBef>
              <a:spcAft>
                <a:spcPts val="300"/>
              </a:spcAft>
            </a:pPr>
            <a:endParaRPr lang="fr-FR" sz="24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4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4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0"/>
              </a:spcBef>
              <a:buFont typeface="Wingdings" panose="05000000000000000000" pitchFamily="2" charset="2"/>
              <a:buChar char="à"/>
            </a:pPr>
            <a:endParaRPr lang="fr-FR" sz="24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0"/>
              </a:spcBef>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Construire un objet dont la mesure d’une grandeur est donnée</a:t>
            </a:r>
          </a:p>
          <a:p>
            <a:pPr>
              <a:spcBef>
                <a:spcPts val="0"/>
              </a:spcBef>
              <a:spcAft>
                <a:spcPts val="600"/>
              </a:spcAft>
            </a:pPr>
            <a:r>
              <a:rPr lang="fr-FR" sz="1600" b="1" u="sng" dirty="0" smtClean="0">
                <a:solidFill>
                  <a:schemeClr val="accent5">
                    <a:lumMod val="50000"/>
                  </a:schemeClr>
                </a:solidFill>
                <a:latin typeface="Calibri" panose="020F0502020204030204" pitchFamily="34" charset="0"/>
                <a:cs typeface="Calibri" panose="020F0502020204030204" pitchFamily="34" charset="0"/>
              </a:rPr>
              <a:t>Exemples : </a:t>
            </a:r>
          </a:p>
          <a:p>
            <a:pPr>
              <a:spcBef>
                <a:spcPts val="0"/>
              </a:spcBef>
              <a:spcAft>
                <a:spcPts val="600"/>
              </a:spcAft>
            </a:pPr>
            <a:r>
              <a:rPr lang="fr-FR" sz="1600" b="1" dirty="0" smtClean="0">
                <a:solidFill>
                  <a:schemeClr val="accent5">
                    <a:lumMod val="50000"/>
                  </a:schemeClr>
                </a:solidFill>
                <a:latin typeface="Calibri" panose="020F0502020204030204" pitchFamily="34" charset="0"/>
                <a:cs typeface="Calibri" panose="020F0502020204030204" pitchFamily="34" charset="0"/>
              </a:rPr>
              <a:t>Construire des segments de longueur donné</a:t>
            </a:r>
            <a:r>
              <a:rPr lang="fr-FR" sz="1600" b="1" dirty="0" smtClean="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a:t>
            </a:r>
          </a:p>
          <a:p>
            <a:r>
              <a:rPr lang="fr-FR" sz="1000" b="1" u="sng" dirty="0">
                <a:solidFill>
                  <a:srgbClr val="990000"/>
                </a:solidFill>
                <a:latin typeface="Calibri" panose="020F0502020204030204" pitchFamily="34" charset="0"/>
                <a:cs typeface="Calibri" panose="020F0502020204030204" pitchFamily="34" charset="0"/>
              </a:rPr>
              <a:t>Source </a:t>
            </a:r>
            <a:r>
              <a:rPr lang="fr-FR" sz="1000" b="1" dirty="0">
                <a:solidFill>
                  <a:srgbClr val="990000"/>
                </a:solidFill>
                <a:latin typeface="Calibri" panose="020F0502020204030204" pitchFamily="34" charset="0"/>
                <a:cs typeface="Calibri" panose="020F0502020204030204" pitchFamily="34" charset="0"/>
              </a:rPr>
              <a:t>: cahier de maths </a:t>
            </a:r>
            <a:r>
              <a:rPr lang="fr-FR" sz="1000" b="1" dirty="0" err="1">
                <a:solidFill>
                  <a:srgbClr val="990000"/>
                </a:solidFill>
                <a:latin typeface="Calibri" panose="020F0502020204030204" pitchFamily="34" charset="0"/>
                <a:cs typeface="Calibri" panose="020F0502020204030204" pitchFamily="34" charset="0"/>
              </a:rPr>
              <a:t>iparcours</a:t>
            </a:r>
            <a:r>
              <a:rPr lang="fr-FR" sz="1000" b="1" dirty="0">
                <a:solidFill>
                  <a:srgbClr val="990000"/>
                </a:solidFill>
                <a:latin typeface="Calibri" panose="020F0502020204030204" pitchFamily="34" charset="0"/>
                <a:cs typeface="Calibri" panose="020F0502020204030204" pitchFamily="34" charset="0"/>
              </a:rPr>
              <a:t> ce2, 2018, p 57</a:t>
            </a:r>
          </a:p>
          <a:p>
            <a:pPr>
              <a:spcBef>
                <a:spcPts val="300"/>
              </a:spcBef>
              <a:spcAft>
                <a:spcPts val="300"/>
              </a:spcAft>
            </a:pPr>
            <a:r>
              <a:rPr lang="fr-FR" sz="800" b="1" u="sng" dirty="0">
                <a:solidFill>
                  <a:srgbClr val="7030A0"/>
                </a:solidFill>
                <a:latin typeface="Calibri" panose="020F0502020204030204" pitchFamily="34" charset="0"/>
                <a:cs typeface="Calibri" panose="020F0502020204030204" pitchFamily="34" charset="0"/>
              </a:rPr>
              <a:t>https://</a:t>
            </a:r>
            <a:r>
              <a:rPr lang="fr-FR" sz="800" b="1" u="sng" dirty="0" smtClean="0">
                <a:solidFill>
                  <a:srgbClr val="7030A0"/>
                </a:solidFill>
                <a:latin typeface="Calibri" panose="020F0502020204030204" pitchFamily="34" charset="0"/>
                <a:cs typeface="Calibri" panose="020F0502020204030204" pitchFamily="34" charset="0"/>
              </a:rPr>
              <a:t>www.iparcours.fr/ouvrages/ouvrages.php?ouvrage=CahierCE22018</a:t>
            </a:r>
            <a:endParaRPr lang="fr-FR" sz="1600" b="1" dirty="0" smtClean="0">
              <a:solidFill>
                <a:schemeClr val="accent5">
                  <a:lumMod val="50000"/>
                </a:schemeClr>
              </a:solidFill>
              <a:latin typeface="Calibri" panose="020F0502020204030204" pitchFamily="34" charset="0"/>
              <a:cs typeface="Calibri" panose="020F0502020204030204" pitchFamily="34" charset="0"/>
            </a:endParaRPr>
          </a:p>
          <a:p>
            <a:pPr>
              <a:spcBef>
                <a:spcPts val="0"/>
              </a:spcBef>
              <a:spcAft>
                <a:spcPts val="600"/>
              </a:spcAft>
            </a:pPr>
            <a:endParaRPr lang="fr-FR" sz="1400" b="1" dirty="0" smtClean="0">
              <a:solidFill>
                <a:schemeClr val="accent5">
                  <a:lumMod val="50000"/>
                </a:schemeClr>
              </a:solidFill>
              <a:latin typeface="Calibri" panose="020F0502020204030204" pitchFamily="34" charset="0"/>
              <a:cs typeface="Calibri" panose="020F0502020204030204" pitchFamily="34" charset="0"/>
            </a:endParaRPr>
          </a:p>
          <a:p>
            <a:pPr>
              <a:spcBef>
                <a:spcPts val="0"/>
              </a:spcBef>
              <a:spcAft>
                <a:spcPts val="600"/>
              </a:spcAft>
            </a:pPr>
            <a:r>
              <a:rPr lang="fr-FR" sz="1600" b="1" dirty="0" smtClean="0">
                <a:solidFill>
                  <a:schemeClr val="accent5">
                    <a:lumMod val="50000"/>
                  </a:schemeClr>
                </a:solidFill>
                <a:latin typeface="Calibri" panose="020F0502020204030204" pitchFamily="34" charset="0"/>
                <a:cs typeface="Calibri" panose="020F0502020204030204" pitchFamily="34" charset="0"/>
              </a:rPr>
              <a:t>Construire un rectangle de longueur 5 cm et largeur 3 cm</a:t>
            </a:r>
          </a:p>
          <a:p>
            <a:pPr>
              <a:spcBef>
                <a:spcPts val="600"/>
              </a:spcBef>
              <a:spcAft>
                <a:spcPts val="600"/>
              </a:spcAft>
            </a:pPr>
            <a:endParaRPr lang="fr-FR" sz="2000" b="1" u="sng"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400" b="1" u="sng" dirty="0">
              <a:solidFill>
                <a:schemeClr val="accent2">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2000" b="1" dirty="0" smtClean="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2000" b="1" dirty="0" smtClean="0">
              <a:solidFill>
                <a:schemeClr val="accent5">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16" name="Titre 3"/>
          <p:cNvSpPr txBox="1">
            <a:spLocks noChangeAspect="1"/>
          </p:cNvSpPr>
          <p:nvPr/>
        </p:nvSpPr>
        <p:spPr>
          <a:xfrm>
            <a:off x="632840" y="4376423"/>
            <a:ext cx="3963182" cy="44056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285750" indent="-285750">
              <a:spcAft>
                <a:spcPts val="600"/>
              </a:spcAft>
              <a:buFontTx/>
              <a:buChar char="-"/>
            </a:pPr>
            <a:endParaRPr lang="fr-FR" sz="1800" b="1" dirty="0" smtClean="0">
              <a:solidFill>
                <a:srgbClr val="C00000"/>
              </a:solidFill>
              <a:latin typeface="+mn-lt"/>
            </a:endParaRPr>
          </a:p>
        </p:txBody>
      </p:sp>
      <p:pic>
        <p:nvPicPr>
          <p:cNvPr id="27" name="Image 26"/>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l="-743" t="2196" r="34680" b="-2196"/>
          <a:stretch/>
        </p:blipFill>
        <p:spPr>
          <a:xfrm>
            <a:off x="5237096" y="4524711"/>
            <a:ext cx="3700662" cy="1589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Image 27"/>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b="40451"/>
          <a:stretch/>
        </p:blipFill>
        <p:spPr>
          <a:xfrm>
            <a:off x="516343" y="2001829"/>
            <a:ext cx="1558762" cy="1717222"/>
          </a:xfrm>
          <a:prstGeom prst="rect">
            <a:avLst/>
          </a:prstGeom>
        </p:spPr>
      </p:pic>
      <p:pic>
        <p:nvPicPr>
          <p:cNvPr id="29" name="Image 28"/>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t="59363"/>
          <a:stretch/>
        </p:blipFill>
        <p:spPr>
          <a:xfrm>
            <a:off x="2231655" y="2213413"/>
            <a:ext cx="1625195" cy="1221802"/>
          </a:xfrm>
          <a:prstGeom prst="rect">
            <a:avLst/>
          </a:prstGeom>
        </p:spPr>
      </p:pic>
      <p:pic>
        <p:nvPicPr>
          <p:cNvPr id="30" name="Image 29"/>
          <p:cNvPicPr>
            <a:picLocks noChangeAspect="1"/>
          </p:cNvPicPr>
          <p:nvPr/>
        </p:nvPicPr>
        <p:blipFill rotWithShape="1">
          <a:blip r:embed="rId8" cstate="email">
            <a:extLst>
              <a:ext uri="{28A0092B-C50C-407E-A947-70E740481C1C}">
                <a14:useLocalDpi xmlns:a14="http://schemas.microsoft.com/office/drawing/2010/main"/>
              </a:ext>
            </a:extLst>
          </a:blip>
          <a:srcRect b="57426"/>
          <a:stretch/>
        </p:blipFill>
        <p:spPr>
          <a:xfrm>
            <a:off x="3779286" y="2202966"/>
            <a:ext cx="1611591" cy="1279241"/>
          </a:xfrm>
          <a:prstGeom prst="rect">
            <a:avLst/>
          </a:prstGeom>
        </p:spPr>
      </p:pic>
      <p:pic>
        <p:nvPicPr>
          <p:cNvPr id="31" name="Image 30"/>
          <p:cNvPicPr>
            <a:picLocks noChangeAspect="1"/>
          </p:cNvPicPr>
          <p:nvPr/>
        </p:nvPicPr>
        <p:blipFill rotWithShape="1">
          <a:blip r:embed="rId9" cstate="email">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l="2937" t="43072" r="-2937" b="-671"/>
          <a:stretch/>
        </p:blipFill>
        <p:spPr>
          <a:xfrm>
            <a:off x="5453927" y="2047065"/>
            <a:ext cx="1514780" cy="1626749"/>
          </a:xfrm>
          <a:prstGeom prst="rect">
            <a:avLst/>
          </a:prstGeom>
        </p:spPr>
      </p:pic>
    </p:spTree>
    <p:extLst>
      <p:ext uri="{BB962C8B-B14F-4D97-AF65-F5344CB8AC3E}">
        <p14:creationId xmlns:p14="http://schemas.microsoft.com/office/powerpoint/2010/main" val="1731926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24</a:t>
            </a:fld>
            <a:endParaRPr lang="fr-FR" dirty="0"/>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3" name="Rectangle 12"/>
          <p:cNvSpPr/>
          <p:nvPr/>
        </p:nvSpPr>
        <p:spPr>
          <a:xfrm>
            <a:off x="395536" y="264168"/>
            <a:ext cx="8542222"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400" b="1" dirty="0">
                <a:solidFill>
                  <a:schemeClr val="accent2">
                    <a:lumMod val="75000"/>
                  </a:schemeClr>
                </a:solidFill>
                <a:latin typeface="Calibri" pitchFamily="34" charset="0"/>
              </a:rPr>
              <a:t>Progression des apprentissages : </a:t>
            </a:r>
            <a:r>
              <a:rPr lang="fr-FR" sz="2000" b="1" dirty="0" smtClean="0">
                <a:solidFill>
                  <a:srgbClr val="990000"/>
                </a:solidFill>
                <a:latin typeface="Calibri" pitchFamily="34" charset="0"/>
              </a:rPr>
              <a:t>Mesure / construction de référents </a:t>
            </a:r>
            <a:endParaRPr lang="fr-FR" b="1" dirty="0">
              <a:solidFill>
                <a:srgbClr val="990000"/>
              </a:solidFill>
              <a:latin typeface="Calibri" pitchFamily="34" charset="0"/>
            </a:endParaRPr>
          </a:p>
        </p:txBody>
      </p:sp>
      <p:pic>
        <p:nvPicPr>
          <p:cNvPr id="21" name="Image 20"/>
          <p:cNvPicPr/>
          <p:nvPr/>
        </p:nvPicPr>
        <p:blipFill rotWithShape="1">
          <a:blip r:embed="rId4" cstate="email">
            <a:extLst>
              <a:ext uri="{28A0092B-C50C-407E-A947-70E740481C1C}">
                <a14:useLocalDpi xmlns:a14="http://schemas.microsoft.com/office/drawing/2010/main"/>
              </a:ext>
            </a:extLst>
          </a:blip>
          <a:srcRect t="2899" r="3575" b="35313"/>
          <a:stretch/>
        </p:blipFill>
        <p:spPr bwMode="auto">
          <a:xfrm>
            <a:off x="6103927" y="3242288"/>
            <a:ext cx="2573735" cy="1934815"/>
          </a:xfrm>
          <a:prstGeom prst="roundRect">
            <a:avLst>
              <a:gd name="adj" fmla="val 677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25" name="Titre 3"/>
          <p:cNvSpPr txBox="1">
            <a:spLocks noChangeAspect="1"/>
          </p:cNvSpPr>
          <p:nvPr/>
        </p:nvSpPr>
        <p:spPr>
          <a:xfrm>
            <a:off x="344316" y="808228"/>
            <a:ext cx="8592735" cy="1026405"/>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600"/>
              </a:spcBef>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Construire un </a:t>
            </a:r>
            <a:r>
              <a:rPr lang="fr-FR" sz="2000" b="1" cap="all" dirty="0" smtClean="0">
                <a:solidFill>
                  <a:schemeClr val="accent2">
                    <a:lumMod val="50000"/>
                  </a:schemeClr>
                </a:solidFill>
                <a:latin typeface="Calibri" panose="020F0502020204030204" pitchFamily="34" charset="0"/>
                <a:cs typeface="Calibri" panose="020F0502020204030204" pitchFamily="34" charset="0"/>
              </a:rPr>
              <a:t>répertoire de mesures de certaines grandeurs</a:t>
            </a:r>
          </a:p>
          <a:p>
            <a:pPr>
              <a:spcBef>
                <a:spcPts val="0"/>
              </a:spcBef>
            </a:pPr>
            <a:r>
              <a:rPr lang="fr-FR" sz="1800" b="1" dirty="0" smtClean="0">
                <a:solidFill>
                  <a:srgbClr val="990000"/>
                </a:solidFill>
                <a:latin typeface="Calibri" panose="020F0502020204030204" pitchFamily="34" charset="0"/>
                <a:cs typeface="Calibri" panose="020F0502020204030204" pitchFamily="34" charset="0"/>
              </a:rPr>
              <a:t>à partir d’expérimentations dans l’environnement de l’élève, sur des objets du quotidien, multiplier les points de repères usuels</a:t>
            </a:r>
          </a:p>
          <a:p>
            <a:pPr>
              <a:spcBef>
                <a:spcPts val="0"/>
              </a:spcBef>
            </a:pPr>
            <a:endParaRPr lang="fr-FR" sz="1200" b="1" u="sng" dirty="0">
              <a:solidFill>
                <a:srgbClr val="990000"/>
              </a:solidFill>
              <a:latin typeface="Calibri" panose="020F0502020204030204" pitchFamily="34" charset="0"/>
              <a:cs typeface="Calibri" panose="020F0502020204030204" pitchFamily="34" charset="0"/>
            </a:endParaRPr>
          </a:p>
          <a:p>
            <a:pPr>
              <a:spcBef>
                <a:spcPts val="0"/>
              </a:spcBef>
              <a:spcAft>
                <a:spcPts val="300"/>
              </a:spcAft>
            </a:pPr>
            <a:r>
              <a:rPr lang="fr-FR" sz="1600" b="1" u="sng" dirty="0" smtClean="0">
                <a:solidFill>
                  <a:schemeClr val="accent5">
                    <a:lumMod val="50000"/>
                  </a:schemeClr>
                </a:solidFill>
                <a:latin typeface="Calibri" panose="020F0502020204030204" pitchFamily="34" charset="0"/>
                <a:cs typeface="Calibri" panose="020F0502020204030204" pitchFamily="34" charset="0"/>
              </a:rPr>
              <a:t>Exemples </a:t>
            </a:r>
            <a:r>
              <a:rPr lang="fr-FR" sz="1600" b="1" u="sng" dirty="0">
                <a:solidFill>
                  <a:schemeClr val="accent5">
                    <a:lumMod val="50000"/>
                  </a:schemeClr>
                </a:solidFill>
                <a:latin typeface="Calibri" panose="020F0502020204030204" pitchFamily="34" charset="0"/>
                <a:cs typeface="Calibri" panose="020F0502020204030204" pitchFamily="34" charset="0"/>
              </a:rPr>
              <a:t>: </a:t>
            </a:r>
            <a:endParaRPr lang="fr-FR" sz="1600" b="1" u="sng" dirty="0" smtClean="0">
              <a:solidFill>
                <a:schemeClr val="accent5">
                  <a:lumMod val="50000"/>
                </a:schemeClr>
              </a:solidFill>
              <a:latin typeface="Calibri" panose="020F0502020204030204" pitchFamily="34" charset="0"/>
              <a:cs typeface="Calibri" panose="020F0502020204030204" pitchFamily="34" charset="0"/>
            </a:endParaRPr>
          </a:p>
          <a:p>
            <a:pPr>
              <a:spcBef>
                <a:spcPts val="0"/>
              </a:spcBef>
              <a:spcAft>
                <a:spcPts val="300"/>
              </a:spcAft>
            </a:pPr>
            <a:r>
              <a:rPr lang="fr-FR" sz="1600" b="1" dirty="0" smtClean="0">
                <a:solidFill>
                  <a:schemeClr val="accent5">
                    <a:lumMod val="50000"/>
                  </a:schemeClr>
                </a:solidFill>
                <a:latin typeface="Calibri" panose="020F0502020204030204" pitchFamily="34" charset="0"/>
                <a:cs typeface="Calibri" panose="020F0502020204030204" pitchFamily="34" charset="0"/>
              </a:rPr>
              <a:t>- longueur et largeur d’une feuille de papier, d’un cahier, </a:t>
            </a:r>
          </a:p>
          <a:p>
            <a:pPr>
              <a:spcBef>
                <a:spcPts val="0"/>
              </a:spcBef>
              <a:spcAft>
                <a:spcPts val="300"/>
              </a:spcAft>
            </a:pPr>
            <a:r>
              <a:rPr lang="fr-FR" sz="1600" b="1" dirty="0" smtClean="0">
                <a:solidFill>
                  <a:schemeClr val="accent5">
                    <a:lumMod val="50000"/>
                  </a:schemeClr>
                </a:solidFill>
                <a:latin typeface="Calibri" panose="020F0502020204030204" pitchFamily="34" charset="0"/>
                <a:cs typeface="Calibri" panose="020F0502020204030204" pitchFamily="34" charset="0"/>
              </a:rPr>
              <a:t>- Mètre du tableau, taille ou pas d’un adulte, dimensions de la salle de classe; </a:t>
            </a:r>
          </a:p>
          <a:p>
            <a:pPr>
              <a:spcBef>
                <a:spcPts val="0"/>
              </a:spcBef>
              <a:spcAft>
                <a:spcPts val="300"/>
              </a:spcAft>
            </a:pPr>
            <a:r>
              <a:rPr lang="fr-FR" sz="1600" b="1" dirty="0" smtClean="0">
                <a:solidFill>
                  <a:schemeClr val="accent5">
                    <a:lumMod val="50000"/>
                  </a:schemeClr>
                </a:solidFill>
                <a:latin typeface="Calibri" panose="020F0502020204030204" pitchFamily="34" charset="0"/>
                <a:cs typeface="Calibri" panose="020F0502020204030204" pitchFamily="34" charset="0"/>
              </a:rPr>
              <a:t>- masse d’un paquet de sucre, etc</a:t>
            </a:r>
            <a:r>
              <a:rPr lang="fr-FR" sz="1600" b="1" dirty="0">
                <a:solidFill>
                  <a:schemeClr val="accent5">
                    <a:lumMod val="50000"/>
                  </a:schemeClr>
                </a:solidFill>
                <a:latin typeface="Calibri" panose="020F0502020204030204" pitchFamily="34" charset="0"/>
                <a:cs typeface="Calibri" panose="020F0502020204030204" pitchFamily="34" charset="0"/>
              </a:rPr>
              <a:t>.</a:t>
            </a:r>
            <a:endParaRPr lang="fr-FR" sz="1600" b="1" dirty="0" smtClean="0">
              <a:solidFill>
                <a:schemeClr val="accent5">
                  <a:lumMod val="50000"/>
                </a:schemeClr>
              </a:solidFill>
              <a:latin typeface="Calibri" panose="020F0502020204030204" pitchFamily="34" charset="0"/>
              <a:cs typeface="Calibri" panose="020F0502020204030204" pitchFamily="34" charset="0"/>
            </a:endParaRPr>
          </a:p>
          <a:p>
            <a:pPr>
              <a:spcBef>
                <a:spcPts val="0"/>
              </a:spcBef>
              <a:spcAft>
                <a:spcPts val="300"/>
              </a:spcAft>
            </a:pPr>
            <a:r>
              <a:rPr lang="fr-FR" sz="1600" b="1" dirty="0" smtClean="0">
                <a:solidFill>
                  <a:schemeClr val="accent5">
                    <a:lumMod val="50000"/>
                  </a:schemeClr>
                </a:solidFill>
                <a:latin typeface="Calibri" panose="020F0502020204030204" pitchFamily="34" charset="0"/>
                <a:cs typeface="Calibri" panose="020F0502020204030204" pitchFamily="34" charset="0"/>
              </a:rPr>
              <a:t>- contenance d’un verre, d’une brique de lait, d’une canette de soda,…</a:t>
            </a: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pic>
        <p:nvPicPr>
          <p:cNvPr id="6" name="Imag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7170" y="3294400"/>
            <a:ext cx="1127970" cy="1761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96954" y="3357282"/>
            <a:ext cx="1351145" cy="17603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 18"/>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l="5848" t="5018" r="8551"/>
          <a:stretch/>
        </p:blipFill>
        <p:spPr>
          <a:xfrm rot="16200000">
            <a:off x="371862" y="3582505"/>
            <a:ext cx="1775517" cy="1223390"/>
          </a:xfrm>
          <a:prstGeom prst="roundRect">
            <a:avLst>
              <a:gd name="adj" fmla="val 509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p:cNvSpPr/>
          <p:nvPr/>
        </p:nvSpPr>
        <p:spPr>
          <a:xfrm>
            <a:off x="247219" y="5083881"/>
            <a:ext cx="8907497" cy="1107996"/>
          </a:xfrm>
          <a:prstGeom prst="rect">
            <a:avLst/>
          </a:prstGeom>
        </p:spPr>
        <p:txBody>
          <a:bodyPr wrap="square">
            <a:spAutoFit/>
          </a:bodyPr>
          <a:lstStyle/>
          <a:p>
            <a:pPr>
              <a:spcAft>
                <a:spcPts val="600"/>
              </a:spcAft>
            </a:pPr>
            <a:r>
              <a:rPr lang="fr-FR" sz="2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Finalement, être capable : </a:t>
            </a:r>
          </a:p>
          <a:p>
            <a:pPr marL="742950" lvl="1" indent="-285750">
              <a:spcAft>
                <a:spcPts val="600"/>
              </a:spcAft>
              <a:buFont typeface="Wingdings" panose="05000000000000000000" pitchFamily="2" charset="2"/>
              <a:buChar char="è"/>
            </a:pPr>
            <a:r>
              <a:rPr lang="fr-FR" sz="17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de choisir </a:t>
            </a:r>
            <a:r>
              <a:rPr lang="fr-FR" b="1" cap="all"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l’unité la plus appropriée </a:t>
            </a:r>
            <a:r>
              <a:rPr lang="fr-FR" sz="17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en fonction de la grandeur de l’objet à mesurer</a:t>
            </a:r>
          </a:p>
          <a:p>
            <a:pPr marL="742950" lvl="1" indent="-285750">
              <a:spcAft>
                <a:spcPts val="600"/>
              </a:spcAft>
              <a:buFont typeface="Wingdings" panose="05000000000000000000" pitchFamily="2" charset="2"/>
              <a:buChar char="è"/>
            </a:pPr>
            <a:r>
              <a:rPr lang="fr-FR"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de se passer de l’activité de mesurage et d’</a:t>
            </a:r>
            <a:r>
              <a:rPr lang="fr-FR" b="1" cap="all"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estimer la grandeur mesurée </a:t>
            </a:r>
            <a:r>
              <a:rPr lang="fr-FR" b="1" cap="all" dirty="0" smtClean="0">
                <a:solidFill>
                  <a:srgbClr val="990000"/>
                </a:solidFill>
                <a:latin typeface="Calibri" panose="020F0502020204030204" pitchFamily="34" charset="0"/>
                <a:cs typeface="Calibri" panose="020F0502020204030204" pitchFamily="34" charset="0"/>
              </a:rPr>
              <a:t> </a:t>
            </a:r>
            <a:endParaRPr lang="fr-FR" b="1" cap="all" dirty="0">
              <a:solidFill>
                <a:srgbClr val="99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108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25</a:t>
            </a:fld>
            <a:endParaRPr lang="fr-FR" dirty="0"/>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3" name="Rectangle 12"/>
          <p:cNvSpPr/>
          <p:nvPr/>
        </p:nvSpPr>
        <p:spPr>
          <a:xfrm>
            <a:off x="395536" y="264168"/>
            <a:ext cx="8424936"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400" b="1" dirty="0">
                <a:solidFill>
                  <a:schemeClr val="accent2">
                    <a:lumMod val="75000"/>
                  </a:schemeClr>
                </a:solidFill>
                <a:latin typeface="Calibri" pitchFamily="34" charset="0"/>
              </a:rPr>
              <a:t>Progression des apprentissages : </a:t>
            </a:r>
            <a:r>
              <a:rPr lang="fr-FR" sz="2000" b="1" dirty="0" smtClean="0">
                <a:solidFill>
                  <a:srgbClr val="990000"/>
                </a:solidFill>
                <a:latin typeface="Calibri" pitchFamily="34" charset="0"/>
              </a:rPr>
              <a:t>Mesure /construction de référents</a:t>
            </a:r>
            <a:endParaRPr lang="fr-FR" sz="2000" b="1" dirty="0">
              <a:solidFill>
                <a:srgbClr val="990000"/>
              </a:solidFill>
              <a:latin typeface="Calibri" pitchFamily="34" charset="0"/>
            </a:endParaRPr>
          </a:p>
        </p:txBody>
      </p:sp>
      <p:sp>
        <p:nvSpPr>
          <p:cNvPr id="25" name="Titre 3"/>
          <p:cNvSpPr txBox="1">
            <a:spLocks noChangeAspect="1"/>
          </p:cNvSpPr>
          <p:nvPr/>
        </p:nvSpPr>
        <p:spPr>
          <a:xfrm>
            <a:off x="345023" y="853012"/>
            <a:ext cx="8475449" cy="293602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0"/>
              </a:spcBef>
              <a:spcAft>
                <a:spcPts val="600"/>
              </a:spcAft>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Construire un répertoire de mesures de certaines grandeurs</a:t>
            </a:r>
            <a:endParaRPr lang="fr-FR" sz="1800" b="1" dirty="0" smtClean="0">
              <a:solidFill>
                <a:schemeClr val="accent2">
                  <a:lumMod val="50000"/>
                </a:schemeClr>
              </a:solidFill>
              <a:latin typeface="Calibri" panose="020F0502020204030204" pitchFamily="34" charset="0"/>
              <a:cs typeface="Calibri" panose="020F0502020204030204" pitchFamily="34" charset="0"/>
            </a:endParaRPr>
          </a:p>
          <a:p>
            <a:pPr>
              <a:spcBef>
                <a:spcPts val="0"/>
              </a:spcBef>
            </a:pPr>
            <a:r>
              <a:rPr lang="fr-FR" sz="1800" b="1" dirty="0" smtClean="0">
                <a:solidFill>
                  <a:srgbClr val="990000"/>
                </a:solidFill>
                <a:latin typeface="Calibri" panose="020F0502020204030204" pitchFamily="34" charset="0"/>
                <a:cs typeface="Calibri" panose="020F0502020204030204" pitchFamily="34" charset="0"/>
              </a:rPr>
              <a:t>Un exemple d’activité autour des masses (CE1, CE2)</a:t>
            </a:r>
          </a:p>
          <a:p>
            <a:pPr>
              <a:spcBef>
                <a:spcPts val="0"/>
              </a:spcBef>
            </a:pPr>
            <a:r>
              <a:rPr lang="fr-FR" sz="1800" b="1" dirty="0" smtClean="0">
                <a:solidFill>
                  <a:srgbClr val="990000"/>
                </a:solidFill>
                <a:latin typeface="Calibri" panose="020F0502020204030204" pitchFamily="34" charset="0"/>
                <a:cs typeface="Calibri" panose="020F0502020204030204" pitchFamily="34" charset="0"/>
              </a:rPr>
              <a:t>Objectif: construire des référents au kilogramme</a:t>
            </a:r>
          </a:p>
          <a:p>
            <a:pPr>
              <a:spcBef>
                <a:spcPts val="600"/>
              </a:spcBef>
              <a:spcAft>
                <a:spcPts val="600"/>
              </a:spcAft>
            </a:pPr>
            <a:r>
              <a:rPr lang="fr-FR" sz="1050" b="1" u="sng" dirty="0" smtClean="0">
                <a:solidFill>
                  <a:srgbClr val="990000"/>
                </a:solidFill>
                <a:latin typeface="Calibri" panose="020F0502020204030204" pitchFamily="34" charset="0"/>
                <a:cs typeface="Calibri" panose="020F0502020204030204" pitchFamily="34" charset="0"/>
              </a:rPr>
              <a:t>(Source </a:t>
            </a:r>
            <a:r>
              <a:rPr lang="fr-FR" sz="1050" b="1" dirty="0">
                <a:solidFill>
                  <a:srgbClr val="990000"/>
                </a:solidFill>
                <a:latin typeface="Calibri" panose="020F0502020204030204" pitchFamily="34" charset="0"/>
                <a:cs typeface="Calibri" panose="020F0502020204030204" pitchFamily="34" charset="0"/>
              </a:rPr>
              <a:t>: </a:t>
            </a:r>
            <a:r>
              <a:rPr lang="fr-FR" sz="900" b="1" dirty="0" err="1">
                <a:solidFill>
                  <a:srgbClr val="990000"/>
                </a:solidFill>
                <a:latin typeface="Calibri" panose="020F0502020204030204" pitchFamily="34" charset="0"/>
                <a:cs typeface="Calibri" panose="020F0502020204030204" pitchFamily="34" charset="0"/>
              </a:rPr>
              <a:t>éduscol</a:t>
            </a:r>
            <a:r>
              <a:rPr lang="fr-FR" sz="900" b="1" dirty="0">
                <a:solidFill>
                  <a:srgbClr val="990000"/>
                </a:solidFill>
                <a:latin typeface="Calibri" panose="020F0502020204030204" pitchFamily="34" charset="0"/>
                <a:cs typeface="Calibri" panose="020F0502020204030204" pitchFamily="34" charset="0"/>
              </a:rPr>
              <a:t>, </a:t>
            </a:r>
            <a:r>
              <a:rPr lang="fr-FR" sz="900" b="1" dirty="0" smtClean="0">
                <a:solidFill>
                  <a:srgbClr val="990000"/>
                </a:solidFill>
                <a:latin typeface="Calibri" panose="020F0502020204030204" pitchFamily="34" charset="0"/>
                <a:cs typeface="Calibri" panose="020F0502020204030204" pitchFamily="34" charset="0"/>
              </a:rPr>
              <a:t>grandeurs et mesures au cycle 2, activité : masse)</a:t>
            </a:r>
            <a:endParaRPr lang="fr-FR" sz="900" u="sng" dirty="0">
              <a:latin typeface="Calibri" panose="020F0502020204030204" pitchFamily="34" charset="0"/>
              <a:cs typeface="Calibri" panose="020F0502020204030204" pitchFamily="34" charset="0"/>
            </a:endParaRPr>
          </a:p>
          <a:p>
            <a:pPr>
              <a:spcBef>
                <a:spcPts val="0"/>
              </a:spcBef>
              <a:spcAft>
                <a:spcPts val="600"/>
              </a:spcAft>
            </a:pPr>
            <a:r>
              <a:rPr lang="fr-FR" sz="700" b="1" u="sng" dirty="0" smtClean="0">
                <a:solidFill>
                  <a:srgbClr val="7030A0"/>
                </a:solidFill>
                <a:latin typeface="Calibri" panose="020F0502020204030204" pitchFamily="34" charset="0"/>
                <a:cs typeface="Calibri" panose="020F0502020204030204" pitchFamily="34" charset="0"/>
              </a:rPr>
              <a:t>https</a:t>
            </a:r>
            <a:r>
              <a:rPr lang="fr-FR" sz="700" b="1" u="sng" dirty="0">
                <a:solidFill>
                  <a:srgbClr val="7030A0"/>
                </a:solidFill>
                <a:latin typeface="Calibri" panose="020F0502020204030204" pitchFamily="34" charset="0"/>
                <a:cs typeface="Calibri" panose="020F0502020204030204" pitchFamily="34" charset="0"/>
              </a:rPr>
              <a:t>://</a:t>
            </a:r>
            <a:r>
              <a:rPr lang="fr-FR" sz="700" b="1" u="sng" dirty="0" smtClean="0">
                <a:solidFill>
                  <a:srgbClr val="7030A0"/>
                </a:solidFill>
                <a:latin typeface="Calibri" panose="020F0502020204030204" pitchFamily="34" charset="0"/>
                <a:cs typeface="Calibri" panose="020F0502020204030204" pitchFamily="34" charset="0"/>
              </a:rPr>
              <a:t>eduscol.education.fr/document/15493/download</a:t>
            </a:r>
          </a:p>
          <a:p>
            <a:pPr>
              <a:spcBef>
                <a:spcPts val="0"/>
              </a:spcBef>
              <a:spcAft>
                <a:spcPts val="600"/>
              </a:spcAft>
            </a:pPr>
            <a:endParaRPr lang="fr-FR" sz="2000" b="1" dirty="0" smtClean="0">
              <a:solidFill>
                <a:schemeClr val="accent5">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285750" indent="-285750">
              <a:spcBef>
                <a:spcPts val="0"/>
              </a:spcBef>
              <a:buFontTx/>
              <a:buChar char="-"/>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4000500" lvl="8" indent="-342900">
              <a:spcBef>
                <a:spcPts val="600"/>
              </a:spcBef>
              <a:spcAft>
                <a:spcPts val="600"/>
              </a:spcAft>
              <a:buFont typeface="Wingdings" panose="05000000000000000000" pitchFamily="2" charset="2"/>
              <a:buChar char="à"/>
            </a:pPr>
            <a:endParaRPr lang="fr-FR" sz="100" b="1" dirty="0">
              <a:solidFill>
                <a:schemeClr val="accent2">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pic>
        <p:nvPicPr>
          <p:cNvPr id="2" name="Image 1"/>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345023" y="2118683"/>
            <a:ext cx="6264000" cy="1647427"/>
          </a:xfrm>
          <a:prstGeom prst="rect">
            <a:avLst/>
          </a:prstGeom>
        </p:spPr>
      </p:pic>
      <p:pic>
        <p:nvPicPr>
          <p:cNvPr id="3" name="Image 2"/>
          <p:cNvPicPr>
            <a:picLocks noChangeAspect="1"/>
          </p:cNvPicPr>
          <p:nvPr/>
        </p:nvPicPr>
        <p:blipFill>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6647306" y="1243126"/>
            <a:ext cx="2041303" cy="13790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47306" y="2769222"/>
            <a:ext cx="2054830" cy="1524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ZoneTexte 7"/>
          <p:cNvSpPr txBox="1"/>
          <p:nvPr/>
        </p:nvSpPr>
        <p:spPr>
          <a:xfrm>
            <a:off x="345023" y="3947386"/>
            <a:ext cx="8259425" cy="2192908"/>
          </a:xfrm>
          <a:prstGeom prst="rect">
            <a:avLst/>
          </a:prstGeom>
          <a:noFill/>
        </p:spPr>
        <p:txBody>
          <a:bodyPr wrap="square" rtlCol="0">
            <a:spAutoFit/>
          </a:bodyPr>
          <a:lstStyle/>
          <a:p>
            <a:pPr>
              <a:spcBef>
                <a:spcPts val="0"/>
              </a:spcBef>
              <a:spcAft>
                <a:spcPts val="600"/>
              </a:spcAft>
            </a:pPr>
            <a:r>
              <a:rPr lang="fr-FR" b="1" dirty="0">
                <a:solidFill>
                  <a:schemeClr val="accent2">
                    <a:lumMod val="50000"/>
                  </a:schemeClr>
                </a:solidFill>
                <a:latin typeface="Calibri" panose="020F0502020204030204" pitchFamily="34" charset="0"/>
                <a:cs typeface="Calibri" panose="020F0502020204030204" pitchFamily="34" charset="0"/>
              </a:rPr>
              <a:t>Situation inscrite dans une progression </a:t>
            </a:r>
            <a:r>
              <a:rPr lang="fr-FR" b="1" dirty="0" err="1">
                <a:solidFill>
                  <a:schemeClr val="accent2">
                    <a:lumMod val="50000"/>
                  </a:schemeClr>
                </a:solidFill>
                <a:latin typeface="Calibri" panose="020F0502020204030204" pitchFamily="34" charset="0"/>
                <a:cs typeface="Calibri" panose="020F0502020204030204" pitchFamily="34" charset="0"/>
              </a:rPr>
              <a:t>curriculaire</a:t>
            </a:r>
            <a:r>
              <a:rPr lang="fr-FR" b="1" dirty="0">
                <a:solidFill>
                  <a:schemeClr val="accent2">
                    <a:lumMod val="50000"/>
                  </a:schemeClr>
                </a:solidFill>
                <a:latin typeface="Calibri" panose="020F0502020204030204" pitchFamily="34" charset="0"/>
                <a:cs typeface="Calibri" panose="020F0502020204030204" pitchFamily="34" charset="0"/>
              </a:rPr>
              <a:t> :</a:t>
            </a:r>
          </a:p>
          <a:p>
            <a:pPr marL="285750" indent="-285750">
              <a:spcBef>
                <a:spcPts val="0"/>
              </a:spcBef>
              <a:spcAft>
                <a:spcPts val="300"/>
              </a:spcAft>
              <a:buFontTx/>
              <a:buChar char="-"/>
            </a:pPr>
            <a:r>
              <a:rPr lang="fr-FR" b="1" dirty="0">
                <a:solidFill>
                  <a:srgbClr val="990000"/>
                </a:solidFill>
                <a:latin typeface="Calibri" panose="020F0502020204030204" pitchFamily="34" charset="0"/>
                <a:cs typeface="Calibri" panose="020F0502020204030204" pitchFamily="34" charset="0"/>
              </a:rPr>
              <a:t>Réutilisation des propriétés additives et multiplicatives des masses,</a:t>
            </a:r>
          </a:p>
          <a:p>
            <a:pPr marL="285750" indent="-285750">
              <a:spcBef>
                <a:spcPts val="0"/>
              </a:spcBef>
              <a:spcAft>
                <a:spcPts val="300"/>
              </a:spcAft>
              <a:buFontTx/>
              <a:buChar char="-"/>
            </a:pPr>
            <a:r>
              <a:rPr lang="fr-FR" b="1" dirty="0">
                <a:solidFill>
                  <a:srgbClr val="990000"/>
                </a:solidFill>
                <a:latin typeface="Calibri" panose="020F0502020204030204" pitchFamily="34" charset="0"/>
                <a:cs typeface="Calibri" panose="020F0502020204030204" pitchFamily="34" charset="0"/>
              </a:rPr>
              <a:t>Retour sur les représentations liées au </a:t>
            </a:r>
            <a:r>
              <a:rPr lang="fr-FR" b="1" dirty="0" smtClean="0">
                <a:solidFill>
                  <a:srgbClr val="990000"/>
                </a:solidFill>
                <a:latin typeface="Calibri" panose="020F0502020204030204" pitchFamily="34" charset="0"/>
                <a:cs typeface="Calibri" panose="020F0502020204030204" pitchFamily="34" charset="0"/>
              </a:rPr>
              <a:t>capacité, </a:t>
            </a:r>
            <a:r>
              <a:rPr lang="fr-FR" b="1" dirty="0">
                <a:solidFill>
                  <a:srgbClr val="990000"/>
                </a:solidFill>
                <a:latin typeface="Calibri" panose="020F0502020204030204" pitchFamily="34" charset="0"/>
                <a:cs typeface="Calibri" panose="020F0502020204030204" pitchFamily="34" charset="0"/>
              </a:rPr>
              <a:t>quantité, matière, vécu de l’élève</a:t>
            </a:r>
          </a:p>
          <a:p>
            <a:pPr marL="285750" indent="-285750">
              <a:spcBef>
                <a:spcPts val="0"/>
              </a:spcBef>
              <a:spcAft>
                <a:spcPts val="300"/>
              </a:spcAft>
              <a:buFontTx/>
              <a:buChar char="-"/>
            </a:pPr>
            <a:r>
              <a:rPr lang="fr-FR" b="1" dirty="0">
                <a:solidFill>
                  <a:srgbClr val="990000"/>
                </a:solidFill>
                <a:latin typeface="Calibri" panose="020F0502020204030204" pitchFamily="34" charset="0"/>
                <a:cs typeface="Calibri" panose="020F0502020204030204" pitchFamily="34" charset="0"/>
              </a:rPr>
              <a:t>Comparaisons directe, indirecte, </a:t>
            </a:r>
            <a:r>
              <a:rPr lang="fr-FR" b="1" dirty="0" smtClean="0">
                <a:solidFill>
                  <a:srgbClr val="990000"/>
                </a:solidFill>
                <a:latin typeface="Calibri" panose="020F0502020204030204" pitchFamily="34" charset="0"/>
                <a:cs typeface="Calibri" panose="020F0502020204030204" pitchFamily="34" charset="0"/>
              </a:rPr>
              <a:t>mesure</a:t>
            </a:r>
          </a:p>
          <a:p>
            <a:pPr marL="285750" indent="-285750">
              <a:spcBef>
                <a:spcPts val="0"/>
              </a:spcBef>
              <a:spcAft>
                <a:spcPts val="300"/>
              </a:spcAft>
              <a:buFontTx/>
              <a:buChar char="-"/>
            </a:pPr>
            <a:r>
              <a:rPr lang="fr-FR" b="1" dirty="0" smtClean="0">
                <a:solidFill>
                  <a:srgbClr val="990000"/>
                </a:solidFill>
                <a:latin typeface="Calibri" panose="020F0502020204030204" pitchFamily="34" charset="0"/>
                <a:cs typeface="Calibri" panose="020F0502020204030204" pitchFamily="34" charset="0"/>
              </a:rPr>
              <a:t>Construction d’un tableau récapitulatif des référents </a:t>
            </a:r>
          </a:p>
          <a:p>
            <a:pPr>
              <a:spcBef>
                <a:spcPts val="0"/>
              </a:spcBef>
              <a:spcAft>
                <a:spcPts val="300"/>
              </a:spcAft>
            </a:pPr>
            <a:r>
              <a:rPr lang="fr-FR" sz="1200" b="1" dirty="0" smtClean="0">
                <a:solidFill>
                  <a:schemeClr val="accent5">
                    <a:lumMod val="50000"/>
                  </a:schemeClr>
                </a:solidFill>
                <a:latin typeface="Calibri" panose="020F0502020204030204" pitchFamily="34" charset="0"/>
                <a:cs typeface="Calibri" panose="020F0502020204030204" pitchFamily="34" charset="0"/>
              </a:rPr>
              <a:t>       Exemple modifiable sur le site </a:t>
            </a:r>
            <a:r>
              <a:rPr lang="fr-FR" sz="1200" b="1" dirty="0" err="1" smtClean="0">
                <a:solidFill>
                  <a:schemeClr val="accent5">
                    <a:lumMod val="50000"/>
                  </a:schemeClr>
                </a:solidFill>
                <a:latin typeface="Calibri" panose="020F0502020204030204" pitchFamily="34" charset="0"/>
                <a:cs typeface="Calibri" panose="020F0502020204030204" pitchFamily="34" charset="0"/>
              </a:rPr>
              <a:t>mathix</a:t>
            </a:r>
            <a:r>
              <a:rPr lang="fr-FR" sz="1200" b="1" dirty="0" smtClean="0">
                <a:solidFill>
                  <a:schemeClr val="accent5">
                    <a:lumMod val="50000"/>
                  </a:schemeClr>
                </a:solidFill>
                <a:latin typeface="Calibri" panose="020F0502020204030204" pitchFamily="34" charset="0"/>
                <a:cs typeface="Calibri" panose="020F0502020204030204" pitchFamily="34" charset="0"/>
              </a:rPr>
              <a:t> :</a:t>
            </a:r>
            <a:r>
              <a:rPr lang="fr-FR" b="1" dirty="0" smtClean="0">
                <a:solidFill>
                  <a:srgbClr val="990000"/>
                </a:solidFill>
                <a:latin typeface="Calibri" panose="020F0502020204030204" pitchFamily="34" charset="0"/>
                <a:cs typeface="Calibri" panose="020F0502020204030204" pitchFamily="34" charset="0"/>
              </a:rPr>
              <a:t> </a:t>
            </a:r>
            <a:r>
              <a:rPr lang="fr-FR" sz="1050" b="1" u="sng" dirty="0" smtClean="0">
                <a:solidFill>
                  <a:srgbClr val="7030A0"/>
                </a:solidFill>
                <a:latin typeface="Calibri" panose="020F0502020204030204" pitchFamily="34" charset="0"/>
                <a:cs typeface="Calibri" panose="020F0502020204030204" pitchFamily="34" charset="0"/>
              </a:rPr>
              <a:t>https://mathix.org/linux/archives/14697</a:t>
            </a:r>
          </a:p>
          <a:p>
            <a:r>
              <a:rPr lang="fr-FR" sz="1100" b="1" dirty="0" smtClean="0">
                <a:solidFill>
                  <a:schemeClr val="accent5">
                    <a:lumMod val="50000"/>
                  </a:schemeClr>
                </a:solidFill>
                <a:latin typeface="Calibri" panose="020F0502020204030204" pitchFamily="34" charset="0"/>
                <a:cs typeface="Calibri" panose="020F0502020204030204" pitchFamily="34" charset="0"/>
              </a:rPr>
              <a:t>        Un exemple tableau avec 8 grandeurs (Arnaud Durand 17/08/20):</a:t>
            </a:r>
            <a:r>
              <a:rPr lang="fr-FR" sz="1200" b="1" dirty="0" smtClean="0">
                <a:solidFill>
                  <a:schemeClr val="accent5">
                    <a:lumMod val="50000"/>
                  </a:schemeClr>
                </a:solidFill>
                <a:latin typeface="Calibri" panose="020F0502020204030204" pitchFamily="34" charset="0"/>
                <a:cs typeface="Calibri" panose="020F0502020204030204" pitchFamily="34" charset="0"/>
              </a:rPr>
              <a:t> </a:t>
            </a:r>
            <a:r>
              <a:rPr lang="fr-FR" sz="1050" b="1" u="sng" dirty="0" smtClean="0">
                <a:solidFill>
                  <a:srgbClr val="7030A0"/>
                </a:solidFill>
                <a:latin typeface="Calibri" panose="020F0502020204030204" pitchFamily="34" charset="0"/>
                <a:cs typeface="Calibri" panose="020F0502020204030204" pitchFamily="34" charset="0"/>
              </a:rPr>
              <a:t>https://www.mathix.org/grandeur_et_mesure/?cachemesure=true</a:t>
            </a:r>
            <a:endParaRPr lang="fr-FR" sz="1050" b="1" u="sng" dirty="0">
              <a:solidFill>
                <a:srgbClr val="7030A0"/>
              </a:solidFill>
              <a:latin typeface="Calibri" panose="020F0502020204030204" pitchFamily="34" charset="0"/>
              <a:cs typeface="Calibri" panose="020F0502020204030204" pitchFamily="34" charset="0"/>
            </a:endParaRPr>
          </a:p>
        </p:txBody>
      </p:sp>
      <p:pic>
        <p:nvPicPr>
          <p:cNvPr id="5" name="Image 4"/>
          <p:cNvPicPr>
            <a:picLocks noChangeAspect="1"/>
          </p:cNvPicPr>
          <p:nvPr/>
        </p:nvPicPr>
        <p:blipFill>
          <a:blip r:embed="rId9" cstate="email">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95536" y="863790"/>
            <a:ext cx="8587572" cy="4234053"/>
          </a:xfrm>
          <a:prstGeom prst="roundRect">
            <a:avLst>
              <a:gd name="adj" fmla="val 774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 14"/>
          <p:cNvPicPr>
            <a:picLocks noChangeAspect="1"/>
          </p:cNvPicPr>
          <p:nvPr/>
        </p:nvPicPr>
        <p:blipFill rotWithShape="1">
          <a:blip r:embed="rId11" cstate="email">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r="50875"/>
          <a:stretch/>
        </p:blipFill>
        <p:spPr>
          <a:xfrm>
            <a:off x="853218" y="129570"/>
            <a:ext cx="6469226" cy="6492934"/>
          </a:xfrm>
          <a:prstGeom prst="roundRect">
            <a:avLst>
              <a:gd name="adj" fmla="val 774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 15"/>
          <p:cNvPicPr>
            <a:picLocks noChangeAspect="1"/>
          </p:cNvPicPr>
          <p:nvPr/>
        </p:nvPicPr>
        <p:blipFill rotWithShape="1">
          <a:blip r:embed="rId11" cstate="email">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l="48984"/>
          <a:stretch/>
        </p:blipFill>
        <p:spPr>
          <a:xfrm>
            <a:off x="755790" y="129570"/>
            <a:ext cx="6718391" cy="6492934"/>
          </a:xfrm>
          <a:prstGeom prst="roundRect">
            <a:avLst>
              <a:gd name="adj" fmla="val 774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783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26</a:t>
            </a:fld>
            <a:endParaRPr lang="fr-FR" dirty="0"/>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3" name="Rectangle 12"/>
          <p:cNvSpPr/>
          <p:nvPr/>
        </p:nvSpPr>
        <p:spPr>
          <a:xfrm>
            <a:off x="395536" y="264168"/>
            <a:ext cx="8064896"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400" b="1" dirty="0">
                <a:solidFill>
                  <a:schemeClr val="accent2">
                    <a:lumMod val="75000"/>
                  </a:schemeClr>
                </a:solidFill>
                <a:latin typeface="Calibri" pitchFamily="34" charset="0"/>
              </a:rPr>
              <a:t>P</a:t>
            </a:r>
            <a:r>
              <a:rPr lang="fr-FR" sz="2400" b="1" dirty="0" smtClean="0">
                <a:solidFill>
                  <a:schemeClr val="accent2">
                    <a:lumMod val="75000"/>
                  </a:schemeClr>
                </a:solidFill>
                <a:latin typeface="Calibri" pitchFamily="34" charset="0"/>
              </a:rPr>
              <a:t>rogression en cycle 2 : </a:t>
            </a:r>
            <a:r>
              <a:rPr lang="fr-FR" sz="2000" b="1" dirty="0" smtClean="0">
                <a:solidFill>
                  <a:srgbClr val="990000"/>
                </a:solidFill>
                <a:latin typeface="Calibri" pitchFamily="34" charset="0"/>
              </a:rPr>
              <a:t>Mesure / réinvestissement des référents </a:t>
            </a:r>
            <a:endParaRPr lang="fr-FR" sz="2000" b="1" dirty="0">
              <a:solidFill>
                <a:srgbClr val="990000"/>
              </a:solidFill>
              <a:latin typeface="Calibri" pitchFamily="34" charset="0"/>
            </a:endParaRPr>
          </a:p>
        </p:txBody>
      </p:sp>
      <p:pic>
        <p:nvPicPr>
          <p:cNvPr id="2" name="Image 1"/>
          <p:cNvPicPr>
            <a:picLocks noChangeAspect="1"/>
          </p:cNvPicPr>
          <p:nvPr/>
        </p:nvPicPr>
        <p:blipFill>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tretch>
            <a:fillRect/>
          </a:stretch>
        </p:blipFill>
        <p:spPr>
          <a:xfrm>
            <a:off x="603504" y="4483248"/>
            <a:ext cx="2895580" cy="13654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itre 3"/>
          <p:cNvSpPr txBox="1">
            <a:spLocks noChangeAspect="1"/>
          </p:cNvSpPr>
          <p:nvPr/>
        </p:nvSpPr>
        <p:spPr>
          <a:xfrm>
            <a:off x="323142" y="947570"/>
            <a:ext cx="8209683" cy="743639"/>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0"/>
              </a:spcBef>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Remobilisation avant toute expérimentation, </a:t>
            </a:r>
          </a:p>
          <a:p>
            <a:pPr>
              <a:spcBef>
                <a:spcPts val="0"/>
              </a:spcBef>
            </a:pPr>
            <a:r>
              <a:rPr lang="fr-FR" sz="2000" b="1" dirty="0" smtClean="0">
                <a:solidFill>
                  <a:schemeClr val="accent2">
                    <a:lumMod val="50000"/>
                  </a:schemeClr>
                </a:solidFill>
                <a:latin typeface="Calibri" panose="020F0502020204030204" pitchFamily="34" charset="0"/>
                <a:cs typeface="Calibri" panose="020F0502020204030204" pitchFamily="34" charset="0"/>
              </a:rPr>
              <a:t> en calcul mental, en questions flashs, etc</a:t>
            </a:r>
            <a:r>
              <a:rPr lang="fr-FR" sz="2000" b="1" dirty="0">
                <a:solidFill>
                  <a:schemeClr val="accent2">
                    <a:lumMod val="50000"/>
                  </a:schemeClr>
                </a:solidFill>
                <a:latin typeface="Calibri" panose="020F0502020204030204" pitchFamily="34" charset="0"/>
                <a:cs typeface="Calibri" panose="020F0502020204030204" pitchFamily="34" charset="0"/>
              </a:rPr>
              <a:t>.</a:t>
            </a: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a:spcBef>
                <a:spcPts val="600"/>
              </a:spcBef>
            </a:pPr>
            <a:endParaRPr lang="fr-FR" sz="1400" b="1" u="sng" dirty="0" smtClean="0">
              <a:solidFill>
                <a:schemeClr val="accent5">
                  <a:lumMod val="50000"/>
                </a:schemeClr>
              </a:solidFill>
              <a:latin typeface="Calibri" panose="020F0502020204030204" pitchFamily="34" charset="0"/>
              <a:cs typeface="Calibri" panose="020F0502020204030204" pitchFamily="34" charset="0"/>
            </a:endParaRPr>
          </a:p>
          <a:p>
            <a:pPr>
              <a:spcBef>
                <a:spcPts val="600"/>
              </a:spcBef>
            </a:pPr>
            <a:r>
              <a:rPr lang="fr-FR" sz="1400" b="1" u="sng" dirty="0" smtClean="0">
                <a:solidFill>
                  <a:schemeClr val="accent5">
                    <a:lumMod val="50000"/>
                  </a:schemeClr>
                </a:solidFill>
                <a:latin typeface="Calibri" panose="020F0502020204030204" pitchFamily="34" charset="0"/>
                <a:cs typeface="Calibri" panose="020F0502020204030204" pitchFamily="34" charset="0"/>
              </a:rPr>
              <a:t>Exemples :</a:t>
            </a:r>
            <a:r>
              <a:rPr lang="fr-FR" sz="1400" b="1" dirty="0" smtClean="0">
                <a:solidFill>
                  <a:schemeClr val="accent5">
                    <a:lumMod val="50000"/>
                  </a:schemeClr>
                </a:solidFill>
                <a:latin typeface="Calibri" panose="020F0502020204030204" pitchFamily="34" charset="0"/>
                <a:cs typeface="Calibri" panose="020F0502020204030204" pitchFamily="34" charset="0"/>
              </a:rPr>
              <a:t>	</a:t>
            </a:r>
            <a:r>
              <a:rPr lang="fr-FR" sz="1200" b="1" dirty="0">
                <a:solidFill>
                  <a:schemeClr val="accent5">
                    <a:lumMod val="50000"/>
                  </a:schemeClr>
                </a:solidFill>
                <a:latin typeface="Calibri" panose="020F0502020204030204" pitchFamily="34" charset="0"/>
                <a:cs typeface="Calibri" panose="020F0502020204030204" pitchFamily="34" charset="0"/>
              </a:rPr>
              <a:t>	</a:t>
            </a:r>
            <a:r>
              <a:rPr lang="fr-FR" sz="1200" b="1" dirty="0" smtClean="0">
                <a:solidFill>
                  <a:schemeClr val="accent5">
                    <a:lumMod val="50000"/>
                  </a:schemeClr>
                </a:solidFill>
                <a:latin typeface="Calibri" panose="020F0502020204030204" pitchFamily="34" charset="0"/>
                <a:cs typeface="Calibri" panose="020F0502020204030204" pitchFamily="34" charset="0"/>
              </a:rPr>
              <a:t>	        </a:t>
            </a:r>
            <a:r>
              <a:rPr lang="fr-FR" sz="1000" b="1" u="sng" dirty="0" smtClean="0">
                <a:solidFill>
                  <a:srgbClr val="990000"/>
                </a:solidFill>
                <a:latin typeface="Calibri" panose="020F0502020204030204" pitchFamily="34" charset="0"/>
                <a:cs typeface="Calibri" panose="020F0502020204030204" pitchFamily="34" charset="0"/>
              </a:rPr>
              <a:t>Source </a:t>
            </a:r>
            <a:r>
              <a:rPr lang="fr-FR" sz="1000" b="1" dirty="0">
                <a:solidFill>
                  <a:srgbClr val="990000"/>
                </a:solidFill>
                <a:latin typeface="Calibri" panose="020F0502020204030204" pitchFamily="34" charset="0"/>
                <a:cs typeface="Calibri" panose="020F0502020204030204" pitchFamily="34" charset="0"/>
              </a:rPr>
              <a:t>: Évaluation nationale de début de 6</a:t>
            </a:r>
            <a:r>
              <a:rPr lang="fr-FR" sz="1000" b="1" baseline="30000" dirty="0">
                <a:solidFill>
                  <a:srgbClr val="990000"/>
                </a:solidFill>
                <a:latin typeface="Calibri" panose="020F0502020204030204" pitchFamily="34" charset="0"/>
                <a:cs typeface="Calibri" panose="020F0502020204030204" pitchFamily="34" charset="0"/>
              </a:rPr>
              <a:t>e</a:t>
            </a:r>
            <a:r>
              <a:rPr lang="fr-FR" sz="1000" b="1" dirty="0">
                <a:solidFill>
                  <a:srgbClr val="990000"/>
                </a:solidFill>
                <a:latin typeface="Calibri" panose="020F0502020204030204" pitchFamily="34" charset="0"/>
                <a:cs typeface="Calibri" panose="020F0502020204030204" pitchFamily="34" charset="0"/>
              </a:rPr>
              <a:t> ,2018 p 32</a:t>
            </a:r>
            <a:r>
              <a:rPr lang="fr-FR" sz="10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a:t>
            </a:r>
            <a:r>
              <a:rPr lang="fr-FR" sz="1000" b="1" dirty="0" smtClean="0">
                <a:solidFill>
                  <a:srgbClr val="7030A0"/>
                </a:solidFill>
                <a:latin typeface="Calibri" panose="020F0502020204030204" pitchFamily="34" charset="0"/>
                <a:cs typeface="Calibri" panose="020F0502020204030204" pitchFamily="34" charset="0"/>
              </a:rPr>
              <a:t>	</a:t>
            </a:r>
            <a:endParaRPr lang="fr-FR" sz="1000" b="1" u="sng" dirty="0">
              <a:solidFill>
                <a:srgbClr val="7030A0"/>
              </a:solidFill>
              <a:latin typeface="Calibri" panose="020F0502020204030204" pitchFamily="34" charset="0"/>
              <a:cs typeface="Calibri" panose="020F0502020204030204" pitchFamily="34" charset="0"/>
            </a:endParaRPr>
          </a:p>
          <a:p>
            <a:pPr algn="r">
              <a:spcBef>
                <a:spcPts val="600"/>
              </a:spcBef>
              <a:spcAft>
                <a:spcPts val="600"/>
              </a:spcAft>
            </a:pPr>
            <a:r>
              <a:rPr lang="fr-FR" sz="1050" b="1" dirty="0" smtClean="0">
                <a:solidFill>
                  <a:srgbClr val="990000"/>
                </a:solidFill>
                <a:latin typeface="Calibri" panose="020F0502020204030204" pitchFamily="34" charset="0"/>
                <a:cs typeface="Calibri" panose="020F0502020204030204" pitchFamily="34" charset="0"/>
              </a:rPr>
              <a:t>		                          	(</a:t>
            </a:r>
            <a:r>
              <a:rPr lang="fr-FR" sz="1050" b="1" u="sng" dirty="0" smtClean="0">
                <a:solidFill>
                  <a:srgbClr val="990000"/>
                </a:solidFill>
                <a:latin typeface="Calibri" panose="020F0502020204030204" pitchFamily="34" charset="0"/>
                <a:cs typeface="Calibri" panose="020F0502020204030204" pitchFamily="34" charset="0"/>
              </a:rPr>
              <a:t>Source </a:t>
            </a:r>
            <a:r>
              <a:rPr lang="fr-FR" sz="1050" b="1" dirty="0">
                <a:solidFill>
                  <a:srgbClr val="990000"/>
                </a:solidFill>
                <a:latin typeface="Calibri" panose="020F0502020204030204" pitchFamily="34" charset="0"/>
                <a:cs typeface="Calibri" panose="020F0502020204030204" pitchFamily="34" charset="0"/>
              </a:rPr>
              <a:t>: cahier de maths </a:t>
            </a:r>
            <a:r>
              <a:rPr lang="fr-FR" sz="1050" b="1" dirty="0" err="1">
                <a:solidFill>
                  <a:srgbClr val="990000"/>
                </a:solidFill>
                <a:latin typeface="Calibri" panose="020F0502020204030204" pitchFamily="34" charset="0"/>
                <a:cs typeface="Calibri" panose="020F0502020204030204" pitchFamily="34" charset="0"/>
              </a:rPr>
              <a:t>iparcours</a:t>
            </a:r>
            <a:r>
              <a:rPr lang="fr-FR" sz="1050" b="1" dirty="0">
                <a:solidFill>
                  <a:srgbClr val="990000"/>
                </a:solidFill>
                <a:latin typeface="Calibri" panose="020F0502020204030204" pitchFamily="34" charset="0"/>
                <a:cs typeface="Calibri" panose="020F0502020204030204" pitchFamily="34" charset="0"/>
              </a:rPr>
              <a:t> ce2, 2018, p </a:t>
            </a:r>
            <a:r>
              <a:rPr lang="fr-FR" sz="1050" b="1" dirty="0" smtClean="0">
                <a:solidFill>
                  <a:srgbClr val="990000"/>
                </a:solidFill>
                <a:latin typeface="Calibri" panose="020F0502020204030204" pitchFamily="34" charset="0"/>
                <a:cs typeface="Calibri" panose="020F0502020204030204" pitchFamily="34" charset="0"/>
              </a:rPr>
              <a:t>65)</a:t>
            </a:r>
            <a:r>
              <a:rPr lang="fr-FR" sz="1100" b="1" dirty="0">
                <a:solidFill>
                  <a:srgbClr val="990000"/>
                </a:solidFill>
                <a:latin typeface="Calibri" panose="020F0502020204030204" pitchFamily="34" charset="0"/>
                <a:cs typeface="Calibri" panose="020F0502020204030204" pitchFamily="34" charset="0"/>
              </a:rPr>
              <a:t>	                                			</a:t>
            </a:r>
            <a:r>
              <a:rPr lang="fr-FR" sz="900" b="1" u="sng" dirty="0" smtClean="0">
                <a:solidFill>
                  <a:srgbClr val="7030A0"/>
                </a:solidFill>
                <a:latin typeface="Calibri" panose="020F0502020204030204" pitchFamily="34" charset="0"/>
                <a:cs typeface="Calibri" panose="020F0502020204030204" pitchFamily="34" charset="0"/>
              </a:rPr>
              <a:t>https</a:t>
            </a:r>
            <a:r>
              <a:rPr lang="fr-FR" sz="900" b="1" u="sng" dirty="0">
                <a:solidFill>
                  <a:srgbClr val="7030A0"/>
                </a:solidFill>
                <a:latin typeface="Calibri" panose="020F0502020204030204" pitchFamily="34" charset="0"/>
                <a:cs typeface="Calibri" panose="020F0502020204030204" pitchFamily="34" charset="0"/>
              </a:rPr>
              <a:t>://www.iparcours.fr/ouvrages/ouvrages.php?ouvrage=CahierCE22018</a:t>
            </a:r>
            <a:endParaRPr lang="fr-FR" sz="1000" b="1" u="sng" dirty="0" smtClean="0">
              <a:solidFill>
                <a:srgbClr val="7030A0"/>
              </a:solidFill>
              <a:latin typeface="Calibri" panose="020F0502020204030204" pitchFamily="34" charset="0"/>
              <a:cs typeface="Calibri" panose="020F0502020204030204" pitchFamily="34" charset="0"/>
            </a:endParaRPr>
          </a:p>
          <a:p>
            <a:pPr>
              <a:spcBef>
                <a:spcPts val="600"/>
              </a:spcBef>
              <a:spcAft>
                <a:spcPts val="600"/>
              </a:spcAft>
            </a:pPr>
            <a:endParaRPr lang="fr-FR" sz="1000" b="1" u="sng" dirty="0" smtClean="0">
              <a:solidFill>
                <a:srgbClr val="7030A0"/>
              </a:solidFill>
              <a:latin typeface="Calibri" panose="020F0502020204030204" pitchFamily="34" charset="0"/>
              <a:cs typeface="Calibri" panose="020F0502020204030204" pitchFamily="34" charset="0"/>
            </a:endParaRPr>
          </a:p>
          <a:p>
            <a:pPr>
              <a:spcBef>
                <a:spcPts val="600"/>
              </a:spcBef>
              <a:spcAft>
                <a:spcPts val="600"/>
              </a:spcAft>
            </a:pPr>
            <a:endParaRPr lang="fr-FR" sz="1000" b="1" u="sng" dirty="0">
              <a:solidFill>
                <a:srgbClr val="7030A0"/>
              </a:solidFill>
              <a:latin typeface="Calibri" panose="020F0502020204030204" pitchFamily="34" charset="0"/>
              <a:cs typeface="Calibri" panose="020F0502020204030204" pitchFamily="34" charset="0"/>
            </a:endParaRPr>
          </a:p>
          <a:p>
            <a:pPr>
              <a:spcBef>
                <a:spcPts val="600"/>
              </a:spcBef>
              <a:spcAft>
                <a:spcPts val="600"/>
              </a:spcAft>
            </a:pPr>
            <a:endParaRPr lang="fr-FR" sz="2000" b="1" u="sng" dirty="0">
              <a:solidFill>
                <a:srgbClr val="7030A0"/>
              </a:solidFill>
              <a:latin typeface="Calibri" panose="020F0502020204030204" pitchFamily="34" charset="0"/>
              <a:cs typeface="Calibri" panose="020F0502020204030204" pitchFamily="34" charset="0"/>
            </a:endParaRPr>
          </a:p>
          <a:p>
            <a:pPr>
              <a:spcBef>
                <a:spcPts val="600"/>
              </a:spcBef>
              <a:spcAft>
                <a:spcPts val="600"/>
              </a:spcAft>
            </a:pPr>
            <a:endParaRPr lang="fr-FR" sz="1000" b="1" u="sng" dirty="0" smtClean="0">
              <a:solidFill>
                <a:srgbClr val="7030A0"/>
              </a:solidFill>
              <a:latin typeface="Calibri" panose="020F0502020204030204" pitchFamily="34" charset="0"/>
              <a:cs typeface="Calibri" panose="020F0502020204030204" pitchFamily="34" charset="0"/>
            </a:endParaRPr>
          </a:p>
          <a:p>
            <a:endParaRPr lang="fr-FR" sz="800" b="1" u="sng" dirty="0" smtClean="0">
              <a:solidFill>
                <a:srgbClr val="990000"/>
              </a:solidFill>
            </a:endParaRPr>
          </a:p>
          <a:p>
            <a:r>
              <a:rPr lang="fr-FR" sz="800" b="1" u="sng" dirty="0" smtClean="0">
                <a:solidFill>
                  <a:srgbClr val="990000"/>
                </a:solidFill>
              </a:rPr>
              <a:t>(Source </a:t>
            </a:r>
            <a:r>
              <a:rPr lang="fr-FR" sz="800" b="1" dirty="0">
                <a:solidFill>
                  <a:srgbClr val="990000"/>
                </a:solidFill>
              </a:rPr>
              <a:t>: grandeur et mesure, cycle 2, académie de </a:t>
            </a:r>
            <a:r>
              <a:rPr lang="fr-FR" sz="800" b="1" dirty="0" smtClean="0">
                <a:solidFill>
                  <a:srgbClr val="990000"/>
                </a:solidFill>
              </a:rPr>
              <a:t>Dijon)</a:t>
            </a:r>
            <a:endParaRPr lang="fr-FR" sz="800" b="1" dirty="0">
              <a:solidFill>
                <a:srgbClr val="990000"/>
              </a:solidFill>
            </a:endParaRPr>
          </a:p>
          <a:p>
            <a:pPr>
              <a:spcBef>
                <a:spcPts val="600"/>
              </a:spcBef>
              <a:spcAft>
                <a:spcPts val="600"/>
              </a:spcAft>
            </a:pPr>
            <a:endParaRPr lang="fr-FR" sz="1000" b="1" u="sng" dirty="0" smtClean="0">
              <a:solidFill>
                <a:srgbClr val="7030A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pic>
        <p:nvPicPr>
          <p:cNvPr id="8" name="Image 7"/>
          <p:cNvPicPr>
            <a:picLocks noChangeAspect="1"/>
          </p:cNvPicPr>
          <p:nvPr/>
        </p:nvPicPr>
        <p:blipFill>
          <a:blip r:embed="rId6" cstate="email">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88224" y="787388"/>
            <a:ext cx="2243644" cy="1217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 11"/>
          <p:cNvPicPr>
            <a:picLocks noChangeAspect="1"/>
          </p:cNvPicPr>
          <p:nvPr/>
        </p:nvPicPr>
        <p:blipFill>
          <a:blip r:embed="rId8" cstate="email">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828473" y="2635705"/>
            <a:ext cx="4003395" cy="2213284"/>
          </a:xfrm>
          <a:prstGeom prst="roundRect">
            <a:avLst>
              <a:gd name="adj" fmla="val 849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417172" y="2210798"/>
            <a:ext cx="4572000" cy="215444"/>
          </a:xfrm>
          <a:prstGeom prst="rect">
            <a:avLst/>
          </a:prstGeom>
        </p:spPr>
        <p:txBody>
          <a:bodyPr>
            <a:spAutoFit/>
          </a:bodyPr>
          <a:lstStyle/>
          <a:p>
            <a:r>
              <a:rPr lang="fr-FR" sz="800" b="1" u="sng" dirty="0" smtClean="0">
                <a:solidFill>
                  <a:srgbClr val="990000"/>
                </a:solidFill>
                <a:latin typeface="Calibri" panose="020F0502020204030204" pitchFamily="34" charset="0"/>
                <a:cs typeface="Calibri" panose="020F0502020204030204" pitchFamily="34" charset="0"/>
              </a:rPr>
              <a:t>(Source </a:t>
            </a:r>
            <a:r>
              <a:rPr lang="fr-FR" sz="800" b="1" dirty="0">
                <a:solidFill>
                  <a:srgbClr val="990000"/>
                </a:solidFill>
                <a:latin typeface="Calibri" panose="020F0502020204030204" pitchFamily="34" charset="0"/>
                <a:cs typeface="Calibri" panose="020F0502020204030204" pitchFamily="34" charset="0"/>
              </a:rPr>
              <a:t>: </a:t>
            </a:r>
            <a:r>
              <a:rPr lang="fr-FR" sz="600" b="1" dirty="0" err="1" smtClean="0">
                <a:solidFill>
                  <a:srgbClr val="990000"/>
                </a:solidFill>
                <a:latin typeface="Calibri" panose="020F0502020204030204" pitchFamily="34" charset="0"/>
                <a:cs typeface="Calibri" panose="020F0502020204030204" pitchFamily="34" charset="0"/>
              </a:rPr>
              <a:t>éduscol</a:t>
            </a:r>
            <a:r>
              <a:rPr lang="fr-FR" sz="600" b="1" dirty="0" smtClean="0">
                <a:solidFill>
                  <a:srgbClr val="990000"/>
                </a:solidFill>
                <a:latin typeface="Calibri" panose="020F0502020204030204" pitchFamily="34" charset="0"/>
                <a:cs typeface="Calibri" panose="020F0502020204030204" pitchFamily="34" charset="0"/>
              </a:rPr>
              <a:t>, ressources d’accompagnement du programme de mathématiques au cycle 2)</a:t>
            </a:r>
            <a:endParaRPr lang="fr-FR" sz="600" u="sng" dirty="0" smtClean="0">
              <a:latin typeface="Calibri" panose="020F0502020204030204" pitchFamily="34" charset="0"/>
              <a:cs typeface="Calibri" panose="020F0502020204030204" pitchFamily="34" charset="0"/>
            </a:endParaRPr>
          </a:p>
        </p:txBody>
      </p:sp>
      <p:pic>
        <p:nvPicPr>
          <p:cNvPr id="5" name="Image 4"/>
          <p:cNvPicPr>
            <a:picLocks noChangeAspect="1"/>
          </p:cNvPicPr>
          <p:nvPr/>
        </p:nvPicPr>
        <p:blipFill rotWithShape="1">
          <a:blip r:embed="rId10" cstate="email">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rcRect l="2640"/>
          <a:stretch/>
        </p:blipFill>
        <p:spPr>
          <a:xfrm>
            <a:off x="525379" y="2442712"/>
            <a:ext cx="3089495" cy="16316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3579148" y="4763474"/>
            <a:ext cx="5327820" cy="1554272"/>
          </a:xfrm>
          <a:prstGeom prst="rect">
            <a:avLst/>
          </a:prstGeom>
        </p:spPr>
        <p:txBody>
          <a:bodyPr wrap="square">
            <a:spAutoFit/>
          </a:bodyPr>
          <a:lstStyle/>
          <a:p>
            <a:pPr marL="342900" indent="-342900" algn="just">
              <a:spcBef>
                <a:spcPts val="600"/>
              </a:spcBef>
              <a:buFont typeface="Wingdings" panose="05000000000000000000" pitchFamily="2" charset="2"/>
              <a:buChar char="à"/>
            </a:pPr>
            <a:r>
              <a:rPr lang="fr-FR" b="1" u="sng" dirty="0" smtClean="0">
                <a:solidFill>
                  <a:schemeClr val="accent2">
                    <a:lumMod val="50000"/>
                  </a:schemeClr>
                </a:solidFill>
                <a:latin typeface="Calibri" panose="020F0502020204030204" pitchFamily="34" charset="0"/>
                <a:cs typeface="Calibri" panose="020F0502020204030204" pitchFamily="34" charset="0"/>
              </a:rPr>
              <a:t>Intérêt:</a:t>
            </a:r>
            <a:r>
              <a:rPr lang="fr-FR" b="1" dirty="0" smtClean="0">
                <a:solidFill>
                  <a:schemeClr val="accent2">
                    <a:lumMod val="50000"/>
                  </a:schemeClr>
                </a:solidFill>
                <a:latin typeface="Calibri" panose="020F0502020204030204" pitchFamily="34" charset="0"/>
                <a:cs typeface="Calibri" panose="020F0502020204030204" pitchFamily="34" charset="0"/>
              </a:rPr>
              <a:t>  </a:t>
            </a:r>
          </a:p>
          <a:p>
            <a:pPr algn="just">
              <a:spcAft>
                <a:spcPts val="600"/>
              </a:spcAft>
            </a:pPr>
            <a:r>
              <a:rPr lang="fr-FR" b="1" dirty="0" smtClean="0">
                <a:solidFill>
                  <a:srgbClr val="990000"/>
                </a:solidFill>
                <a:latin typeface="Calibri" panose="020F0502020204030204" pitchFamily="34" charset="0"/>
                <a:cs typeface="Calibri" panose="020F0502020204030204" pitchFamily="34" charset="0"/>
              </a:rPr>
              <a:t>- Disposer d’un ordre </a:t>
            </a:r>
            <a:r>
              <a:rPr lang="fr-FR" b="1" dirty="0">
                <a:solidFill>
                  <a:srgbClr val="990000"/>
                </a:solidFill>
                <a:latin typeface="Calibri" panose="020F0502020204030204" pitchFamily="34" charset="0"/>
                <a:cs typeface="Calibri" panose="020F0502020204030204" pitchFamily="34" charset="0"/>
              </a:rPr>
              <a:t>de grandeur </a:t>
            </a:r>
            <a:r>
              <a:rPr lang="fr-FR" b="1" i="1" dirty="0" smtClean="0">
                <a:solidFill>
                  <a:srgbClr val="990000"/>
                </a:solidFill>
                <a:latin typeface="Calibri" panose="020F0502020204030204" pitchFamily="34" charset="0"/>
                <a:cs typeface="Calibri" panose="020F0502020204030204" pitchFamily="34" charset="0"/>
              </a:rPr>
              <a:t>a priori  </a:t>
            </a:r>
            <a:r>
              <a:rPr lang="fr-FR" b="1" dirty="0">
                <a:solidFill>
                  <a:srgbClr val="990000"/>
                </a:solidFill>
                <a:latin typeface="Calibri" panose="020F0502020204030204" pitchFamily="34" charset="0"/>
                <a:cs typeface="Calibri" panose="020F0502020204030204" pitchFamily="34" charset="0"/>
              </a:rPr>
              <a:t>du </a:t>
            </a:r>
            <a:r>
              <a:rPr lang="fr-FR" b="1" dirty="0" smtClean="0">
                <a:solidFill>
                  <a:srgbClr val="990000"/>
                </a:solidFill>
                <a:latin typeface="Calibri" panose="020F0502020204030204" pitchFamily="34" charset="0"/>
                <a:cs typeface="Calibri" panose="020F0502020204030204" pitchFamily="34" charset="0"/>
              </a:rPr>
              <a:t>résultat lors de la résolution d’un problème; </a:t>
            </a:r>
          </a:p>
          <a:p>
            <a:pPr algn="just">
              <a:spcAft>
                <a:spcPts val="600"/>
              </a:spcAft>
            </a:pPr>
            <a:r>
              <a:rPr lang="fr-FR" b="1" dirty="0" smtClean="0">
                <a:solidFill>
                  <a:srgbClr val="990000"/>
                </a:solidFill>
                <a:latin typeface="Calibri" panose="020F0502020204030204" pitchFamily="34" charset="0"/>
                <a:cs typeface="Calibri" panose="020F0502020204030204" pitchFamily="34" charset="0"/>
              </a:rPr>
              <a:t>-</a:t>
            </a:r>
            <a:r>
              <a:rPr lang="fr-FR" sz="300" b="1" dirty="0" smtClean="0">
                <a:solidFill>
                  <a:srgbClr val="990000"/>
                </a:solidFill>
                <a:latin typeface="Calibri" panose="020F0502020204030204" pitchFamily="34" charset="0"/>
                <a:cs typeface="Calibri" panose="020F0502020204030204" pitchFamily="34" charset="0"/>
              </a:rPr>
              <a:t> </a:t>
            </a:r>
            <a:r>
              <a:rPr lang="fr-FR" b="1" cap="all" dirty="0" smtClean="0">
                <a:solidFill>
                  <a:srgbClr val="990000"/>
                </a:solidFill>
                <a:latin typeface="Calibri" panose="020F0502020204030204" pitchFamily="34" charset="0"/>
                <a:cs typeface="Calibri" panose="020F0502020204030204" pitchFamily="34" charset="0"/>
              </a:rPr>
              <a:t>ê</a:t>
            </a:r>
            <a:r>
              <a:rPr lang="fr-FR" b="1" dirty="0" smtClean="0">
                <a:solidFill>
                  <a:srgbClr val="990000"/>
                </a:solidFill>
                <a:latin typeface="Calibri" panose="020F0502020204030204" pitchFamily="34" charset="0"/>
                <a:cs typeface="Calibri" panose="020F0502020204030204" pitchFamily="34" charset="0"/>
              </a:rPr>
              <a:t>tre capable d’avoir regard critique devant un résultat incohérent</a:t>
            </a:r>
            <a:endParaRPr lang="fr-FR" b="1" dirty="0">
              <a:solidFill>
                <a:srgbClr val="99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4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27</a:t>
            </a:fld>
            <a:endParaRPr lang="fr-FR" dirty="0"/>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3" name="Rectangle 12"/>
          <p:cNvSpPr/>
          <p:nvPr/>
        </p:nvSpPr>
        <p:spPr>
          <a:xfrm>
            <a:off x="395536" y="264168"/>
            <a:ext cx="8064896"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400" b="1" dirty="0">
                <a:solidFill>
                  <a:schemeClr val="accent2">
                    <a:lumMod val="75000"/>
                  </a:schemeClr>
                </a:solidFill>
                <a:latin typeface="Calibri" pitchFamily="34" charset="0"/>
              </a:rPr>
              <a:t>Progression des apprentissages : </a:t>
            </a:r>
            <a:r>
              <a:rPr lang="fr-FR" sz="2400" b="1" dirty="0" smtClean="0">
                <a:solidFill>
                  <a:srgbClr val="990000"/>
                </a:solidFill>
                <a:latin typeface="Calibri" pitchFamily="34" charset="0"/>
              </a:rPr>
              <a:t>Mesure / conversions</a:t>
            </a:r>
            <a:endParaRPr lang="fr-FR" sz="2400" b="1" dirty="0">
              <a:solidFill>
                <a:srgbClr val="990000"/>
              </a:solidFill>
              <a:latin typeface="Calibri" pitchFamily="34" charset="0"/>
            </a:endParaRPr>
          </a:p>
        </p:txBody>
      </p:sp>
      <p:pic>
        <p:nvPicPr>
          <p:cNvPr id="2" name="Image 1"/>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t="16887"/>
          <a:stretch/>
        </p:blipFill>
        <p:spPr>
          <a:xfrm>
            <a:off x="899592" y="3469650"/>
            <a:ext cx="6245277" cy="215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itre 3"/>
          <p:cNvSpPr txBox="1">
            <a:spLocks noChangeAspect="1"/>
          </p:cNvSpPr>
          <p:nvPr/>
        </p:nvSpPr>
        <p:spPr>
          <a:xfrm>
            <a:off x="374904" y="820202"/>
            <a:ext cx="7963883" cy="253679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600"/>
              </a:spcBef>
              <a:spcAft>
                <a:spcPts val="600"/>
              </a:spcAft>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Effectuer des changements d’unités en cycle 2 </a:t>
            </a:r>
          </a:p>
          <a:p>
            <a:pPr marL="342900" indent="-342900">
              <a:spcBef>
                <a:spcPts val="600"/>
              </a:spcBef>
              <a:spcAft>
                <a:spcPts val="600"/>
              </a:spcAft>
              <a:buFontTx/>
              <a:buChar char="-"/>
            </a:pPr>
            <a:r>
              <a:rPr lang="fr-FR" sz="2000" b="1" dirty="0" smtClean="0">
                <a:solidFill>
                  <a:srgbClr val="990000"/>
                </a:solidFill>
                <a:latin typeface="Calibri" panose="020F0502020204030204" pitchFamily="34" charset="0"/>
                <a:cs typeface="Calibri" panose="020F0502020204030204" pitchFamily="34" charset="0"/>
              </a:rPr>
              <a:t>En résolution de problème ou travail technique</a:t>
            </a:r>
          </a:p>
          <a:p>
            <a:pPr marL="342900" indent="-342900">
              <a:spcBef>
                <a:spcPts val="600"/>
              </a:spcBef>
              <a:spcAft>
                <a:spcPts val="600"/>
              </a:spcAft>
              <a:buFontTx/>
              <a:buChar char="-"/>
            </a:pPr>
            <a:r>
              <a:rPr lang="fr-FR" sz="2000" b="1" dirty="0" smtClean="0">
                <a:solidFill>
                  <a:srgbClr val="990000"/>
                </a:solidFill>
                <a:latin typeface="Calibri" panose="020F0502020204030204" pitchFamily="34" charset="0"/>
                <a:cs typeface="Calibri" panose="020F0502020204030204" pitchFamily="34" charset="0"/>
              </a:rPr>
              <a:t>Situations proches de la vie courante</a:t>
            </a:r>
          </a:p>
          <a:p>
            <a:pPr marL="342900" indent="-342900">
              <a:spcBef>
                <a:spcPts val="600"/>
              </a:spcBef>
              <a:spcAft>
                <a:spcPts val="600"/>
              </a:spcAft>
              <a:buFontTx/>
              <a:buChar char="-"/>
            </a:pPr>
            <a:r>
              <a:rPr lang="fr-FR" sz="2000" b="1" dirty="0" smtClean="0">
                <a:solidFill>
                  <a:srgbClr val="990000"/>
                </a:solidFill>
                <a:latin typeface="Calibri" panose="020F0502020204030204" pitchFamily="34" charset="0"/>
                <a:cs typeface="Calibri" panose="020F0502020204030204" pitchFamily="34" charset="0"/>
              </a:rPr>
              <a:t>Introduction de quelques unités usuelles</a:t>
            </a:r>
          </a:p>
          <a:p>
            <a:pPr marL="342900" indent="-342900">
              <a:spcBef>
                <a:spcPts val="600"/>
              </a:spcBef>
              <a:spcAft>
                <a:spcPts val="600"/>
              </a:spcAft>
              <a:buFontTx/>
              <a:buChar char="-"/>
            </a:pPr>
            <a:r>
              <a:rPr lang="fr-FR" sz="2000" b="1" dirty="0" smtClean="0">
                <a:solidFill>
                  <a:srgbClr val="990000"/>
                </a:solidFill>
                <a:latin typeface="Calibri" panose="020F0502020204030204" pitchFamily="34" charset="0"/>
                <a:cs typeface="Calibri" panose="020F0502020204030204" pitchFamily="34" charset="0"/>
              </a:rPr>
              <a:t>Pas de tableaux de conversion en cycle 2</a:t>
            </a:r>
            <a:endParaRPr lang="fr-FR" sz="20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r>
              <a:rPr lang="fr-FR" sz="1100" b="1" u="sng" dirty="0" smtClean="0">
                <a:solidFill>
                  <a:schemeClr val="accent5">
                    <a:lumMod val="50000"/>
                  </a:schemeClr>
                </a:solidFill>
                <a:latin typeface="Calibri" panose="020F0502020204030204" pitchFamily="34" charset="0"/>
                <a:cs typeface="Calibri" panose="020F0502020204030204" pitchFamily="34" charset="0"/>
              </a:rPr>
              <a:t>Exemple :</a:t>
            </a:r>
            <a:r>
              <a:rPr lang="fr-FR" sz="1100" b="1" u="sng" dirty="0">
                <a:solidFill>
                  <a:srgbClr val="990000"/>
                </a:solidFill>
                <a:latin typeface="Calibri" panose="020F0502020204030204" pitchFamily="34" charset="0"/>
                <a:cs typeface="Calibri" panose="020F0502020204030204" pitchFamily="34" charset="0"/>
              </a:rPr>
              <a:t> </a:t>
            </a:r>
            <a:r>
              <a:rPr lang="fr-FR" sz="1100" b="1" u="sng" dirty="0" smtClean="0">
                <a:solidFill>
                  <a:srgbClr val="990000"/>
                </a:solidFill>
                <a:latin typeface="Calibri" panose="020F0502020204030204" pitchFamily="34" charset="0"/>
                <a:cs typeface="Calibri" panose="020F0502020204030204" pitchFamily="34" charset="0"/>
              </a:rPr>
              <a:t>(</a:t>
            </a:r>
            <a:r>
              <a:rPr lang="fr-FR" sz="1000" b="1" dirty="0" smtClean="0">
                <a:solidFill>
                  <a:srgbClr val="990000"/>
                </a:solidFill>
                <a:latin typeface="Calibri" panose="020F0502020204030204" pitchFamily="34" charset="0"/>
                <a:cs typeface="Calibri" panose="020F0502020204030204" pitchFamily="34" charset="0"/>
              </a:rPr>
              <a:t>Grandeurs </a:t>
            </a:r>
            <a:r>
              <a:rPr lang="fr-FR" sz="1000" b="1" dirty="0">
                <a:solidFill>
                  <a:srgbClr val="990000"/>
                </a:solidFill>
                <a:latin typeface="Calibri" panose="020F0502020204030204" pitchFamily="34" charset="0"/>
                <a:cs typeface="Calibri" panose="020F0502020204030204" pitchFamily="34" charset="0"/>
              </a:rPr>
              <a:t>et mesures au cycle 2 (</a:t>
            </a:r>
            <a:r>
              <a:rPr lang="fr-FR" sz="1000" b="1" dirty="0" smtClean="0">
                <a:solidFill>
                  <a:srgbClr val="990000"/>
                </a:solidFill>
                <a:latin typeface="Calibri" panose="020F0502020204030204" pitchFamily="34" charset="0"/>
                <a:cs typeface="Calibri" panose="020F0502020204030204" pitchFamily="34" charset="0"/>
              </a:rPr>
              <a:t>2016)</a:t>
            </a:r>
            <a:r>
              <a:rPr lang="fr-FR" sz="1000" dirty="0" smtClean="0">
                <a:solidFill>
                  <a:srgbClr val="990000"/>
                </a:solidFill>
              </a:rPr>
              <a:t>)</a:t>
            </a:r>
            <a:endParaRPr lang="fr-FR" sz="1000" dirty="0">
              <a:solidFill>
                <a:srgbClr val="990000"/>
              </a:solidFill>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spTree>
    <p:extLst>
      <p:ext uri="{BB962C8B-B14F-4D97-AF65-F5344CB8AC3E}">
        <p14:creationId xmlns:p14="http://schemas.microsoft.com/office/powerpoint/2010/main" val="3700508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28</a:t>
            </a:fld>
            <a:endParaRPr lang="fr-FR" dirty="0"/>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pic>
        <p:nvPicPr>
          <p:cNvPr id="2" name="Image 1"/>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11125"/>
          <a:stretch/>
        </p:blipFill>
        <p:spPr>
          <a:xfrm>
            <a:off x="899592" y="1988840"/>
            <a:ext cx="6518659" cy="2016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395536" y="264168"/>
            <a:ext cx="8064896"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400" b="1" dirty="0">
                <a:solidFill>
                  <a:schemeClr val="accent2">
                    <a:lumMod val="75000"/>
                  </a:schemeClr>
                </a:solidFill>
                <a:latin typeface="Calibri" pitchFamily="34" charset="0"/>
              </a:rPr>
              <a:t>Progression des apprentissages : </a:t>
            </a:r>
            <a:r>
              <a:rPr lang="fr-FR" sz="2400" b="1" dirty="0">
                <a:solidFill>
                  <a:srgbClr val="990000"/>
                </a:solidFill>
                <a:latin typeface="Calibri" pitchFamily="34" charset="0"/>
              </a:rPr>
              <a:t>Mesure / conversions</a:t>
            </a:r>
          </a:p>
        </p:txBody>
      </p:sp>
      <p:sp>
        <p:nvSpPr>
          <p:cNvPr id="25" name="Titre 3"/>
          <p:cNvSpPr txBox="1">
            <a:spLocks noChangeAspect="1"/>
          </p:cNvSpPr>
          <p:nvPr/>
        </p:nvSpPr>
        <p:spPr>
          <a:xfrm>
            <a:off x="374904" y="787388"/>
            <a:ext cx="7963883" cy="4553014"/>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600"/>
              </a:spcBef>
              <a:spcAft>
                <a:spcPts val="600"/>
              </a:spcAft>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Effectuer des changements d’unités en cycle 3</a:t>
            </a:r>
          </a:p>
          <a:p>
            <a:pPr marL="342900" indent="-342900">
              <a:spcBef>
                <a:spcPts val="600"/>
              </a:spcBef>
              <a:spcAft>
                <a:spcPts val="600"/>
              </a:spcAft>
              <a:buFontTx/>
              <a:buChar char="-"/>
            </a:pPr>
            <a:r>
              <a:rPr lang="fr-FR" sz="2000" b="1" dirty="0" smtClean="0">
                <a:solidFill>
                  <a:srgbClr val="990000"/>
                </a:solidFill>
                <a:latin typeface="Calibri" panose="020F0502020204030204" pitchFamily="34" charset="0"/>
                <a:cs typeface="Calibri" panose="020F0502020204030204" pitchFamily="34" charset="0"/>
              </a:rPr>
              <a:t>Appropriation du sens des préfixes</a:t>
            </a:r>
          </a:p>
          <a:p>
            <a:pPr>
              <a:spcBef>
                <a:spcPts val="600"/>
              </a:spcBef>
              <a:spcAft>
                <a:spcPts val="600"/>
              </a:spcAft>
            </a:pPr>
            <a:r>
              <a:rPr lang="fr-FR" sz="1100" b="1" u="sng" dirty="0" smtClean="0">
                <a:solidFill>
                  <a:schemeClr val="accent5">
                    <a:lumMod val="50000"/>
                  </a:schemeClr>
                </a:solidFill>
                <a:latin typeface="Calibri" panose="020F0502020204030204" pitchFamily="34" charset="0"/>
                <a:cs typeface="Calibri" panose="020F0502020204030204" pitchFamily="34" charset="0"/>
              </a:rPr>
              <a:t>Exemple :</a:t>
            </a:r>
            <a:r>
              <a:rPr lang="fr-FR" sz="1100" b="1" u="sng" dirty="0">
                <a:solidFill>
                  <a:srgbClr val="990000"/>
                </a:solidFill>
                <a:latin typeface="Calibri" panose="020F0502020204030204" pitchFamily="34" charset="0"/>
                <a:cs typeface="Calibri" panose="020F0502020204030204" pitchFamily="34" charset="0"/>
              </a:rPr>
              <a:t> </a:t>
            </a:r>
            <a:r>
              <a:rPr lang="fr-FR" sz="1100" b="1" u="sng" dirty="0" smtClean="0">
                <a:solidFill>
                  <a:srgbClr val="990000"/>
                </a:solidFill>
                <a:latin typeface="Calibri" panose="020F0502020204030204" pitchFamily="34" charset="0"/>
                <a:cs typeface="Calibri" panose="020F0502020204030204" pitchFamily="34" charset="0"/>
              </a:rPr>
              <a:t>(</a:t>
            </a:r>
            <a:r>
              <a:rPr lang="fr-FR" sz="1000" b="1" dirty="0" smtClean="0">
                <a:solidFill>
                  <a:srgbClr val="990000"/>
                </a:solidFill>
                <a:latin typeface="Calibri" panose="020F0502020204030204" pitchFamily="34" charset="0"/>
                <a:cs typeface="Calibri" panose="020F0502020204030204" pitchFamily="34" charset="0"/>
              </a:rPr>
              <a:t>Grandeurs </a:t>
            </a:r>
            <a:r>
              <a:rPr lang="fr-FR" sz="1000" b="1" dirty="0">
                <a:solidFill>
                  <a:srgbClr val="990000"/>
                </a:solidFill>
                <a:latin typeface="Calibri" panose="020F0502020204030204" pitchFamily="34" charset="0"/>
                <a:cs typeface="Calibri" panose="020F0502020204030204" pitchFamily="34" charset="0"/>
              </a:rPr>
              <a:t>et mesures au cycle </a:t>
            </a:r>
            <a:r>
              <a:rPr lang="fr-FR" sz="1000" b="1" dirty="0" smtClean="0">
                <a:solidFill>
                  <a:srgbClr val="990000"/>
                </a:solidFill>
                <a:latin typeface="Calibri" panose="020F0502020204030204" pitchFamily="34" charset="0"/>
                <a:cs typeface="Calibri" panose="020F0502020204030204" pitchFamily="34" charset="0"/>
              </a:rPr>
              <a:t>3 </a:t>
            </a:r>
            <a:r>
              <a:rPr lang="fr-FR" sz="1000" b="1" dirty="0">
                <a:solidFill>
                  <a:srgbClr val="990000"/>
                </a:solidFill>
                <a:latin typeface="Calibri" panose="020F0502020204030204" pitchFamily="34" charset="0"/>
                <a:cs typeface="Calibri" panose="020F0502020204030204" pitchFamily="34" charset="0"/>
              </a:rPr>
              <a:t>(</a:t>
            </a:r>
            <a:r>
              <a:rPr lang="fr-FR" sz="1000" b="1" dirty="0" smtClean="0">
                <a:solidFill>
                  <a:srgbClr val="990000"/>
                </a:solidFill>
                <a:latin typeface="Calibri" panose="020F0502020204030204" pitchFamily="34" charset="0"/>
                <a:cs typeface="Calibri" panose="020F0502020204030204" pitchFamily="34" charset="0"/>
              </a:rPr>
              <a:t>2016)</a:t>
            </a:r>
            <a:r>
              <a:rPr lang="fr-FR" sz="800" dirty="0" smtClean="0">
                <a:solidFill>
                  <a:srgbClr val="990000"/>
                </a:solidFill>
              </a:rPr>
              <a:t>)</a:t>
            </a:r>
            <a:endParaRPr lang="fr-FR" sz="800" dirty="0">
              <a:solidFill>
                <a:srgbClr val="990000"/>
              </a:solidFill>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Tx/>
              <a:buChar char="-"/>
            </a:pPr>
            <a:r>
              <a:rPr lang="fr-FR" sz="2000" b="1" dirty="0" smtClean="0">
                <a:solidFill>
                  <a:srgbClr val="990000"/>
                </a:solidFill>
                <a:latin typeface="Calibri" panose="020F0502020204030204" pitchFamily="34" charset="0"/>
                <a:cs typeface="Calibri" panose="020F0502020204030204" pitchFamily="34" charset="0"/>
              </a:rPr>
              <a:t>Utilisation précoce et mécanique de tableaux pas souhaitable</a:t>
            </a:r>
            <a:endParaRPr lang="fr-FR" sz="2000" b="1" dirty="0">
              <a:solidFill>
                <a:srgbClr val="990000"/>
              </a:solidFill>
              <a:latin typeface="Calibri" panose="020F0502020204030204" pitchFamily="34" charset="0"/>
              <a:cs typeface="Calibri" panose="020F0502020204030204" pitchFamily="34" charset="0"/>
            </a:endParaRPr>
          </a:p>
          <a:p>
            <a:pPr marL="342900" indent="-342900">
              <a:spcBef>
                <a:spcPts val="600"/>
              </a:spcBef>
              <a:spcAft>
                <a:spcPts val="600"/>
              </a:spcAft>
              <a:buFontTx/>
              <a:buChar char="-"/>
            </a:pPr>
            <a:r>
              <a:rPr lang="fr-FR" sz="2000" b="1" dirty="0" smtClean="0">
                <a:solidFill>
                  <a:srgbClr val="990000"/>
                </a:solidFill>
                <a:latin typeface="Calibri" panose="020F0502020204030204" pitchFamily="34" charset="0"/>
                <a:cs typeface="Calibri" panose="020F0502020204030204" pitchFamily="34" charset="0"/>
              </a:rPr>
              <a:t>Travail en calcul mental:</a:t>
            </a:r>
          </a:p>
          <a:p>
            <a:pPr>
              <a:spcBef>
                <a:spcPts val="600"/>
              </a:spcBef>
              <a:spcAft>
                <a:spcPts val="600"/>
              </a:spcAft>
            </a:pPr>
            <a:r>
              <a:rPr lang="fr-FR" sz="1400" b="1" u="sng" dirty="0">
                <a:solidFill>
                  <a:schemeClr val="accent5">
                    <a:lumMod val="50000"/>
                  </a:schemeClr>
                </a:solidFill>
                <a:latin typeface="Calibri" panose="020F0502020204030204" pitchFamily="34" charset="0"/>
                <a:cs typeface="Calibri" panose="020F0502020204030204" pitchFamily="34" charset="0"/>
              </a:rPr>
              <a:t>Exemple :</a:t>
            </a:r>
            <a:r>
              <a:rPr lang="fr-FR" sz="1400" b="1" dirty="0">
                <a:solidFill>
                  <a:srgbClr val="990000"/>
                </a:solidFill>
                <a:latin typeface="Calibri" panose="020F0502020204030204" pitchFamily="34" charset="0"/>
                <a:cs typeface="Calibri" panose="020F0502020204030204" pitchFamily="34" charset="0"/>
              </a:rPr>
              <a:t> </a:t>
            </a:r>
            <a:r>
              <a:rPr lang="fr-FR" sz="1400" b="1" dirty="0" smtClean="0">
                <a:solidFill>
                  <a:srgbClr val="990000"/>
                </a:solidFill>
                <a:latin typeface="Calibri" panose="020F0502020204030204" pitchFamily="34" charset="0"/>
                <a:cs typeface="Calibri" panose="020F0502020204030204" pitchFamily="34" charset="0"/>
              </a:rPr>
              <a:t> </a:t>
            </a:r>
            <a:r>
              <a:rPr lang="fr-FR" sz="1400" dirty="0" smtClean="0">
                <a:latin typeface="Calibri" panose="020F0502020204030204" pitchFamily="34" charset="0"/>
                <a:cs typeface="Calibri" panose="020F0502020204030204" pitchFamily="34" charset="0"/>
              </a:rPr>
              <a:t>2 </a:t>
            </a:r>
            <a:r>
              <a:rPr lang="fr-FR" sz="1400" dirty="0">
                <a:latin typeface="Calibri" panose="020F0502020204030204" pitchFamily="34" charset="0"/>
                <a:cs typeface="Calibri" panose="020F0502020204030204" pitchFamily="34" charset="0"/>
              </a:rPr>
              <a:t>m + 125 cm = 2 m + 1,25 m = 3,25 m </a:t>
            </a:r>
            <a:endParaRPr lang="fr-FR" sz="1400" dirty="0" smtClean="0">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spTree>
    <p:extLst>
      <p:ext uri="{BB962C8B-B14F-4D97-AF65-F5344CB8AC3E}">
        <p14:creationId xmlns:p14="http://schemas.microsoft.com/office/powerpoint/2010/main" val="2144664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29</a:t>
            </a:fld>
            <a:endParaRPr lang="fr-FR" dirty="0"/>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3" name="Rectangle 12"/>
          <p:cNvSpPr/>
          <p:nvPr/>
        </p:nvSpPr>
        <p:spPr>
          <a:xfrm>
            <a:off x="395536" y="264168"/>
            <a:ext cx="8748464"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400" b="1" dirty="0">
                <a:solidFill>
                  <a:schemeClr val="accent2">
                    <a:lumMod val="75000"/>
                  </a:schemeClr>
                </a:solidFill>
                <a:latin typeface="Calibri" pitchFamily="34" charset="0"/>
              </a:rPr>
              <a:t>Progression des apprentissages : </a:t>
            </a:r>
            <a:r>
              <a:rPr lang="fr-FR" sz="2400" b="1" dirty="0" smtClean="0">
                <a:solidFill>
                  <a:srgbClr val="990000"/>
                </a:solidFill>
                <a:latin typeface="Calibri" pitchFamily="34" charset="0"/>
              </a:rPr>
              <a:t>système métrique </a:t>
            </a:r>
            <a:r>
              <a:rPr lang="fr-FR" sz="2000" b="1" dirty="0" smtClean="0">
                <a:solidFill>
                  <a:srgbClr val="990000"/>
                </a:solidFill>
                <a:latin typeface="Calibri" pitchFamily="34" charset="0"/>
              </a:rPr>
              <a:t>/ </a:t>
            </a:r>
            <a:r>
              <a:rPr lang="fr-FR" sz="2400" b="1" dirty="0" smtClean="0">
                <a:solidFill>
                  <a:srgbClr val="990000"/>
                </a:solidFill>
                <a:latin typeface="Calibri" pitchFamily="34" charset="0"/>
              </a:rPr>
              <a:t>numération</a:t>
            </a:r>
            <a:endParaRPr lang="fr-FR" sz="2400" b="1" dirty="0">
              <a:solidFill>
                <a:srgbClr val="990000"/>
              </a:solidFill>
              <a:latin typeface="Calibri" pitchFamily="34" charset="0"/>
            </a:endParaRPr>
          </a:p>
        </p:txBody>
      </p:sp>
      <p:sp>
        <p:nvSpPr>
          <p:cNvPr id="25" name="Titre 3"/>
          <p:cNvSpPr txBox="1">
            <a:spLocks noChangeAspect="1"/>
          </p:cNvSpPr>
          <p:nvPr/>
        </p:nvSpPr>
        <p:spPr>
          <a:xfrm>
            <a:off x="327071" y="773996"/>
            <a:ext cx="8598955" cy="2394409"/>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just">
              <a:spcBef>
                <a:spcPts val="0"/>
              </a:spcBef>
            </a:pPr>
            <a:r>
              <a:rPr lang="fr-FR" sz="1600" dirty="0" smtClean="0">
                <a:solidFill>
                  <a:srgbClr val="9C3208"/>
                </a:solidFill>
                <a:latin typeface="Calibri" panose="020F0502020204030204" pitchFamily="34" charset="0"/>
                <a:cs typeface="Calibri" panose="020F0502020204030204" pitchFamily="34" charset="0"/>
              </a:rPr>
              <a:t>«  Dans la majorité des cas, les élèves de l’école primaire n’exploitent pas spontanément leurs connaissances du système décimal pour résoudre des problèmes concernant les grandeurs et leurs mesures. Il est donc essentiel de leur proposer des  situations et des modalités de travail qui les y incitent</a:t>
            </a:r>
            <a:r>
              <a:rPr lang="fr-FR" sz="1100" dirty="0" smtClean="0">
                <a:solidFill>
                  <a:srgbClr val="9C3208"/>
                </a:solidFill>
                <a:latin typeface="Calibri" panose="020F0502020204030204" pitchFamily="34" charset="0"/>
                <a:cs typeface="Calibri" panose="020F0502020204030204" pitchFamily="34" charset="0"/>
              </a:rPr>
              <a:t>. » </a:t>
            </a:r>
            <a:r>
              <a:rPr lang="fr-FR" sz="1200" b="1" dirty="0">
                <a:solidFill>
                  <a:schemeClr val="accent2">
                    <a:lumMod val="50000"/>
                  </a:schemeClr>
                </a:solidFill>
                <a:latin typeface="Calibri" panose="020F0502020204030204" pitchFamily="34" charset="0"/>
                <a:cs typeface="Calibri" panose="020F0502020204030204" pitchFamily="34" charset="0"/>
              </a:rPr>
              <a:t>(</a:t>
            </a:r>
            <a:r>
              <a:rPr lang="fr-FR" sz="1200" b="1" dirty="0" smtClean="0">
                <a:solidFill>
                  <a:schemeClr val="accent2">
                    <a:lumMod val="50000"/>
                  </a:schemeClr>
                </a:solidFill>
                <a:latin typeface="Calibri" panose="020F0502020204030204" pitchFamily="34" charset="0"/>
                <a:cs typeface="Calibri" panose="020F0502020204030204" pitchFamily="34" charset="0"/>
              </a:rPr>
              <a:t>C</a:t>
            </a:r>
            <a:r>
              <a:rPr lang="fr-FR" sz="1200" b="1" cap="small" dirty="0" smtClean="0">
                <a:solidFill>
                  <a:schemeClr val="accent2">
                    <a:lumMod val="50000"/>
                  </a:schemeClr>
                </a:solidFill>
                <a:latin typeface="Calibri" panose="020F0502020204030204" pitchFamily="34" charset="0"/>
                <a:cs typeface="Calibri" panose="020F0502020204030204" pitchFamily="34" charset="0"/>
              </a:rPr>
              <a:t>arole J. et </a:t>
            </a:r>
            <a:r>
              <a:rPr lang="fr-FR" sz="1200" b="1" cap="small" dirty="0" err="1" smtClean="0">
                <a:solidFill>
                  <a:schemeClr val="accent2">
                    <a:lumMod val="50000"/>
                  </a:schemeClr>
                </a:solidFill>
                <a:latin typeface="Calibri" panose="020F0502020204030204" pitchFamily="34" charset="0"/>
                <a:cs typeface="Calibri" panose="020F0502020204030204" pitchFamily="34" charset="0"/>
              </a:rPr>
              <a:t>Sorano</a:t>
            </a:r>
            <a:r>
              <a:rPr lang="fr-FR" sz="1200" b="1" cap="small" dirty="0" smtClean="0">
                <a:solidFill>
                  <a:schemeClr val="accent2">
                    <a:lumMod val="50000"/>
                  </a:schemeClr>
                </a:solidFill>
                <a:latin typeface="Calibri" panose="020F0502020204030204" pitchFamily="34" charset="0"/>
                <a:cs typeface="Calibri" panose="020F0502020204030204" pitchFamily="34" charset="0"/>
              </a:rPr>
              <a:t>- </a:t>
            </a:r>
            <a:r>
              <a:rPr lang="fr-FR" sz="1200" b="1" cap="small" dirty="0" err="1" smtClean="0">
                <a:solidFill>
                  <a:schemeClr val="accent2">
                    <a:lumMod val="50000"/>
                  </a:schemeClr>
                </a:solidFill>
                <a:latin typeface="Calibri" panose="020F0502020204030204" pitchFamily="34" charset="0"/>
                <a:cs typeface="Calibri" panose="020F0502020204030204" pitchFamily="34" charset="0"/>
              </a:rPr>
              <a:t>Séréna</a:t>
            </a:r>
            <a:r>
              <a:rPr lang="fr-FR" sz="1200" b="1" cap="small" dirty="0" smtClean="0">
                <a:solidFill>
                  <a:schemeClr val="accent2">
                    <a:lumMod val="50000"/>
                  </a:schemeClr>
                </a:solidFill>
                <a:latin typeface="Calibri" panose="020F0502020204030204" pitchFamily="34" charset="0"/>
                <a:cs typeface="Calibri" panose="020F0502020204030204" pitchFamily="34" charset="0"/>
              </a:rPr>
              <a:t> A.</a:t>
            </a:r>
            <a:r>
              <a:rPr lang="fr-FR" sz="1200" b="1" dirty="0" smtClean="0">
                <a:solidFill>
                  <a:schemeClr val="accent2">
                    <a:lumMod val="50000"/>
                  </a:schemeClr>
                </a:solidFill>
                <a:latin typeface="Calibri" panose="020F0502020204030204" pitchFamily="34" charset="0"/>
                <a:cs typeface="Calibri" panose="020F0502020204030204" pitchFamily="34" charset="0"/>
              </a:rPr>
              <a:t>; </a:t>
            </a:r>
            <a:r>
              <a:rPr lang="fr-FR" sz="1200" b="1" dirty="0">
                <a:solidFill>
                  <a:schemeClr val="accent2">
                    <a:lumMod val="50000"/>
                  </a:schemeClr>
                </a:solidFill>
                <a:latin typeface="Calibri" panose="020F0502020204030204" pitchFamily="34" charset="0"/>
                <a:cs typeface="Calibri" panose="020F0502020204030204" pitchFamily="34" charset="0"/>
              </a:rPr>
              <a:t>Le nombre au cycle </a:t>
            </a:r>
            <a:r>
              <a:rPr lang="fr-FR" sz="1200" b="1" dirty="0" smtClean="0">
                <a:solidFill>
                  <a:schemeClr val="accent2">
                    <a:lumMod val="50000"/>
                  </a:schemeClr>
                </a:solidFill>
                <a:latin typeface="Calibri" panose="020F0502020204030204" pitchFamily="34" charset="0"/>
                <a:cs typeface="Calibri" panose="020F0502020204030204" pitchFamily="34" charset="0"/>
              </a:rPr>
              <a:t>2, </a:t>
            </a:r>
            <a:r>
              <a:rPr lang="fr-FR" sz="1200" b="1" dirty="0">
                <a:solidFill>
                  <a:schemeClr val="accent2">
                    <a:lumMod val="50000"/>
                  </a:schemeClr>
                </a:solidFill>
                <a:latin typeface="Calibri" panose="020F0502020204030204" pitchFamily="34" charset="0"/>
                <a:cs typeface="Calibri" panose="020F0502020204030204" pitchFamily="34" charset="0"/>
              </a:rPr>
              <a:t>partie </a:t>
            </a:r>
            <a:r>
              <a:rPr lang="fr-FR" sz="1200" b="1" dirty="0" smtClean="0">
                <a:solidFill>
                  <a:schemeClr val="accent2">
                    <a:lumMod val="50000"/>
                  </a:schemeClr>
                </a:solidFill>
                <a:latin typeface="Calibri" panose="020F0502020204030204" pitchFamily="34" charset="0"/>
                <a:cs typeface="Calibri" panose="020F0502020204030204" pitchFamily="34" charset="0"/>
              </a:rPr>
              <a:t>4, </a:t>
            </a:r>
            <a:r>
              <a:rPr lang="fr-FR" sz="1200" b="1" dirty="0">
                <a:solidFill>
                  <a:schemeClr val="accent2">
                    <a:lumMod val="50000"/>
                  </a:schemeClr>
                </a:solidFill>
                <a:latin typeface="Calibri" panose="020F0502020204030204" pitchFamily="34" charset="0"/>
                <a:cs typeface="Calibri" panose="020F0502020204030204" pitchFamily="34" charset="0"/>
              </a:rPr>
              <a:t>2010</a:t>
            </a:r>
            <a:r>
              <a:rPr lang="fr-FR" sz="1200" b="1" dirty="0" smtClean="0">
                <a:solidFill>
                  <a:schemeClr val="accent2">
                    <a:lumMod val="50000"/>
                  </a:schemeClr>
                </a:solidFill>
                <a:latin typeface="Calibri" panose="020F0502020204030204" pitchFamily="34" charset="0"/>
                <a:cs typeface="Calibri" panose="020F0502020204030204" pitchFamily="34" charset="0"/>
              </a:rPr>
              <a:t>)</a:t>
            </a:r>
          </a:p>
          <a:p>
            <a:pPr>
              <a:spcBef>
                <a:spcPts val="0"/>
              </a:spcBef>
            </a:pPr>
            <a:endParaRPr lang="fr-FR" sz="1200" b="1" dirty="0">
              <a:solidFill>
                <a:srgbClr val="990000"/>
              </a:solidFill>
              <a:latin typeface="Calibri" panose="020F0502020204030204" pitchFamily="34" charset="0"/>
              <a:cs typeface="Calibri" panose="020F0502020204030204" pitchFamily="34" charset="0"/>
            </a:endParaRPr>
          </a:p>
          <a:p>
            <a:pPr>
              <a:spcBef>
                <a:spcPts val="0"/>
              </a:spcBef>
            </a:pPr>
            <a:r>
              <a:rPr lang="fr-FR" sz="1600" dirty="0">
                <a:solidFill>
                  <a:srgbClr val="990000"/>
                </a:solidFill>
                <a:latin typeface="Calibri" panose="020F0502020204030204" pitchFamily="34" charset="0"/>
                <a:cs typeface="Calibri" panose="020F0502020204030204" pitchFamily="34" charset="0"/>
              </a:rPr>
              <a:t>« La numération bénéficie du temps passé à étudier le système métrique </a:t>
            </a:r>
            <a:r>
              <a:rPr lang="fr-FR" sz="1600" dirty="0" smtClean="0">
                <a:solidFill>
                  <a:srgbClr val="990000"/>
                </a:solidFill>
                <a:latin typeface="Calibri" panose="020F0502020204030204" pitchFamily="34" charset="0"/>
                <a:cs typeface="Calibri" panose="020F0502020204030204" pitchFamily="34" charset="0"/>
              </a:rPr>
              <a:t>»</a:t>
            </a:r>
            <a:r>
              <a:rPr lang="fr-FR" sz="1800" dirty="0" smtClean="0">
                <a:solidFill>
                  <a:srgbClr val="990000"/>
                </a:solidFill>
                <a:latin typeface="Calibri" panose="020F0502020204030204" pitchFamily="34" charset="0"/>
                <a:cs typeface="Calibri" panose="020F0502020204030204" pitchFamily="34" charset="0"/>
              </a:rPr>
              <a:t> </a:t>
            </a:r>
            <a:r>
              <a:rPr lang="fr-FR" sz="800" b="1" dirty="0" smtClean="0">
                <a:solidFill>
                  <a:schemeClr val="accent2">
                    <a:lumMod val="50000"/>
                  </a:schemeClr>
                </a:solidFill>
                <a:latin typeface="Calibri" panose="020F0502020204030204" pitchFamily="34" charset="0"/>
                <a:cs typeface="Calibri" panose="020F0502020204030204" pitchFamily="34" charset="0"/>
              </a:rPr>
              <a:t>(</a:t>
            </a:r>
            <a:r>
              <a:rPr lang="fr-FR" sz="800" b="1" dirty="0" err="1" smtClean="0">
                <a:solidFill>
                  <a:schemeClr val="accent2">
                    <a:lumMod val="50000"/>
                  </a:schemeClr>
                </a:solidFill>
                <a:latin typeface="Calibri" panose="020F0502020204030204" pitchFamily="34" charset="0"/>
                <a:cs typeface="Calibri" panose="020F0502020204030204" pitchFamily="34" charset="0"/>
              </a:rPr>
              <a:t>C</a:t>
            </a:r>
            <a:r>
              <a:rPr lang="fr-FR" sz="800" b="1" cap="small" dirty="0" err="1" smtClean="0">
                <a:solidFill>
                  <a:schemeClr val="accent2">
                    <a:lumMod val="50000"/>
                  </a:schemeClr>
                </a:solidFill>
                <a:latin typeface="Calibri" panose="020F0502020204030204" pitchFamily="34" charset="0"/>
                <a:cs typeface="Calibri" panose="020F0502020204030204" pitchFamily="34" charset="0"/>
              </a:rPr>
              <a:t>hambris</a:t>
            </a:r>
            <a:r>
              <a:rPr lang="fr-FR" sz="800" b="1" cap="small" dirty="0" smtClean="0">
                <a:solidFill>
                  <a:schemeClr val="accent2">
                    <a:lumMod val="50000"/>
                  </a:schemeClr>
                </a:solidFill>
                <a:latin typeface="Calibri" panose="020F0502020204030204" pitchFamily="34" charset="0"/>
                <a:cs typeface="Calibri" panose="020F0502020204030204" pitchFamily="34" charset="0"/>
              </a:rPr>
              <a:t> c.</a:t>
            </a:r>
            <a:r>
              <a:rPr lang="fr-FR" sz="800" b="1" dirty="0" smtClean="0">
                <a:solidFill>
                  <a:schemeClr val="accent2">
                    <a:lumMod val="50000"/>
                  </a:schemeClr>
                </a:solidFill>
                <a:latin typeface="Calibri" panose="020F0502020204030204" pitchFamily="34" charset="0"/>
                <a:cs typeface="Calibri" panose="020F0502020204030204" pitchFamily="34" charset="0"/>
              </a:rPr>
              <a:t>; </a:t>
            </a:r>
            <a:r>
              <a:rPr lang="fr-FR" sz="800" b="1" dirty="0">
                <a:solidFill>
                  <a:schemeClr val="accent2">
                    <a:lumMod val="50000"/>
                  </a:schemeClr>
                </a:solidFill>
                <a:latin typeface="Calibri" panose="020F0502020204030204" pitchFamily="34" charset="0"/>
                <a:cs typeface="Calibri" panose="020F0502020204030204" pitchFamily="34" charset="0"/>
              </a:rPr>
              <a:t>Le nombre au cycle 3, partie 2, 2010</a:t>
            </a:r>
            <a:r>
              <a:rPr lang="fr-FR" sz="800" b="1" dirty="0" smtClean="0">
                <a:solidFill>
                  <a:schemeClr val="accent2">
                    <a:lumMod val="50000"/>
                  </a:schemeClr>
                </a:solidFill>
                <a:latin typeface="Calibri" panose="020F0502020204030204" pitchFamily="34" charset="0"/>
                <a:cs typeface="Calibri" panose="020F0502020204030204" pitchFamily="34" charset="0"/>
              </a:rPr>
              <a:t>)</a:t>
            </a:r>
            <a:endParaRPr lang="fr-FR" sz="1400" b="1" dirty="0" smtClean="0">
              <a:solidFill>
                <a:schemeClr val="accent2">
                  <a:lumMod val="50000"/>
                </a:schemeClr>
              </a:solidFill>
              <a:latin typeface="Calibri" panose="020F0502020204030204" pitchFamily="34" charset="0"/>
              <a:cs typeface="Calibri" panose="020F0502020204030204" pitchFamily="34" charset="0"/>
            </a:endParaRPr>
          </a:p>
          <a:p>
            <a:pPr>
              <a:spcBef>
                <a:spcPts val="0"/>
              </a:spcBef>
            </a:pPr>
            <a:endParaRPr lang="fr-FR" sz="1400" b="1" dirty="0" smtClean="0">
              <a:solidFill>
                <a:srgbClr val="990000"/>
              </a:solidFill>
              <a:latin typeface="Calibri" panose="020F0502020204030204" pitchFamily="34" charset="0"/>
              <a:cs typeface="Calibri" panose="020F0502020204030204" pitchFamily="34" charset="0"/>
            </a:endParaRPr>
          </a:p>
          <a:p>
            <a:pPr algn="just">
              <a:spcBef>
                <a:spcPts val="0"/>
              </a:spcBef>
            </a:pPr>
            <a:r>
              <a:rPr lang="fr-FR" sz="1600" dirty="0">
                <a:solidFill>
                  <a:srgbClr val="990000"/>
                </a:solidFill>
                <a:latin typeface="Calibri" panose="020F0502020204030204" pitchFamily="34" charset="0"/>
                <a:cs typeface="Calibri" panose="020F0502020204030204" pitchFamily="34" charset="0"/>
              </a:rPr>
              <a:t>« Des recherches montrent que si les élèves attribuent des ordres de grandeurs aux chiffres d’une écriture chiffrée, c’est un indice de leur compréhension de la numération de position. </a:t>
            </a:r>
            <a:r>
              <a:rPr lang="fr-FR" sz="1200" dirty="0" smtClean="0">
                <a:solidFill>
                  <a:srgbClr val="990000"/>
                </a:solidFill>
                <a:latin typeface="Calibri" panose="020F0502020204030204" pitchFamily="34" charset="0"/>
                <a:cs typeface="Calibri" panose="020F0502020204030204" pitchFamily="34" charset="0"/>
              </a:rPr>
              <a:t>»</a:t>
            </a:r>
          </a:p>
          <a:p>
            <a:pPr algn="just">
              <a:spcBef>
                <a:spcPts val="0"/>
              </a:spcBef>
            </a:pPr>
            <a:r>
              <a:rPr lang="fr-FR" sz="1200" dirty="0" smtClean="0">
                <a:solidFill>
                  <a:srgbClr val="990000"/>
                </a:solidFill>
                <a:latin typeface="Calibri" panose="020F0502020204030204" pitchFamily="34" charset="0"/>
                <a:cs typeface="Calibri" panose="020F0502020204030204" pitchFamily="34" charset="0"/>
              </a:rPr>
              <a:t> </a:t>
            </a:r>
            <a:r>
              <a:rPr lang="fr-FR" sz="1000" b="1" dirty="0">
                <a:solidFill>
                  <a:schemeClr val="accent2">
                    <a:lumMod val="50000"/>
                  </a:schemeClr>
                </a:solidFill>
                <a:latin typeface="Calibri" panose="020F0502020204030204" pitchFamily="34" charset="0"/>
                <a:cs typeface="Calibri" panose="020F0502020204030204" pitchFamily="34" charset="0"/>
              </a:rPr>
              <a:t>(</a:t>
            </a:r>
            <a:r>
              <a:rPr lang="fr-FR" sz="1000" b="1" dirty="0" err="1">
                <a:solidFill>
                  <a:schemeClr val="accent2">
                    <a:lumMod val="50000"/>
                  </a:schemeClr>
                </a:solidFill>
                <a:latin typeface="Calibri" panose="020F0502020204030204" pitchFamily="34" charset="0"/>
                <a:cs typeface="Calibri" panose="020F0502020204030204" pitchFamily="34" charset="0"/>
              </a:rPr>
              <a:t>C</a:t>
            </a:r>
            <a:r>
              <a:rPr lang="fr-FR" sz="1000" b="1" cap="small" dirty="0" err="1">
                <a:solidFill>
                  <a:schemeClr val="accent2">
                    <a:lumMod val="50000"/>
                  </a:schemeClr>
                </a:solidFill>
                <a:latin typeface="Calibri" panose="020F0502020204030204" pitchFamily="34" charset="0"/>
                <a:cs typeface="Calibri" panose="020F0502020204030204" pitchFamily="34" charset="0"/>
              </a:rPr>
              <a:t>hambris</a:t>
            </a:r>
            <a:r>
              <a:rPr lang="fr-FR" sz="1000" b="1" cap="small" dirty="0">
                <a:solidFill>
                  <a:schemeClr val="accent2">
                    <a:lumMod val="50000"/>
                  </a:schemeClr>
                </a:solidFill>
                <a:latin typeface="Calibri" panose="020F0502020204030204" pitchFamily="34" charset="0"/>
                <a:cs typeface="Calibri" panose="020F0502020204030204" pitchFamily="34" charset="0"/>
              </a:rPr>
              <a:t> c.</a:t>
            </a:r>
            <a:r>
              <a:rPr lang="fr-FR" sz="1000" b="1" dirty="0">
                <a:solidFill>
                  <a:schemeClr val="accent2">
                    <a:lumMod val="50000"/>
                  </a:schemeClr>
                </a:solidFill>
                <a:latin typeface="Calibri" panose="020F0502020204030204" pitchFamily="34" charset="0"/>
                <a:cs typeface="Calibri" panose="020F0502020204030204" pitchFamily="34" charset="0"/>
              </a:rPr>
              <a:t>; Le nombre au cycle 3, partie 2, 2010)</a:t>
            </a:r>
            <a:endParaRPr lang="fr-FR" sz="1400" b="1" dirty="0">
              <a:solidFill>
                <a:schemeClr val="accent2">
                  <a:lumMod val="50000"/>
                </a:schemeClr>
              </a:solidFill>
              <a:latin typeface="Calibri" panose="020F0502020204030204" pitchFamily="34" charset="0"/>
              <a:cs typeface="Calibri" panose="020F0502020204030204" pitchFamily="34" charset="0"/>
            </a:endParaRPr>
          </a:p>
          <a:p>
            <a:pPr>
              <a:spcBef>
                <a:spcPts val="0"/>
              </a:spcBef>
            </a:pPr>
            <a:endParaRPr lang="fr-FR" sz="1400" b="1" dirty="0">
              <a:solidFill>
                <a:srgbClr val="990000"/>
              </a:solidFill>
              <a:latin typeface="Calibri" panose="020F0502020204030204" pitchFamily="34" charset="0"/>
              <a:cs typeface="Calibri" panose="020F0502020204030204" pitchFamily="34" charset="0"/>
            </a:endParaRPr>
          </a:p>
          <a:p>
            <a:pPr>
              <a:spcBef>
                <a:spcPts val="600"/>
              </a:spcBef>
            </a:pPr>
            <a:r>
              <a:rPr lang="fr-FR" sz="1800" b="1" dirty="0" smtClean="0">
                <a:solidFill>
                  <a:schemeClr val="accent2">
                    <a:lumMod val="50000"/>
                  </a:schemeClr>
                </a:solidFill>
                <a:latin typeface="Calibri" panose="020F0502020204030204" pitchFamily="34" charset="0"/>
                <a:cs typeface="Calibri" panose="020F0502020204030204" pitchFamily="34" charset="0"/>
              </a:rPr>
              <a:t>Étude du système métrique </a:t>
            </a:r>
            <a:r>
              <a:rPr lang="fr-FR" sz="18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8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outil au service de la numération et du sens des nombres</a:t>
            </a:r>
            <a:endParaRPr lang="fr-FR" sz="1800" b="1" dirty="0" smtClean="0">
              <a:solidFill>
                <a:srgbClr val="990000"/>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3" name="Rectangle 2"/>
          <p:cNvSpPr/>
          <p:nvPr/>
        </p:nvSpPr>
        <p:spPr>
          <a:xfrm>
            <a:off x="303609" y="3784287"/>
            <a:ext cx="8622417" cy="2562240"/>
          </a:xfrm>
          <a:prstGeom prst="rect">
            <a:avLst/>
          </a:prstGeom>
        </p:spPr>
        <p:txBody>
          <a:bodyPr wrap="square">
            <a:spAutoFit/>
          </a:bodyPr>
          <a:lstStyle/>
          <a:p>
            <a:pPr>
              <a:spcBef>
                <a:spcPts val="600"/>
              </a:spcBef>
              <a:spcAft>
                <a:spcPts val="600"/>
              </a:spcAft>
            </a:pPr>
            <a:r>
              <a:rPr lang="fr-FR" b="1" u="sng" dirty="0" smtClean="0">
                <a:solidFill>
                  <a:schemeClr val="accent2">
                    <a:lumMod val="50000"/>
                  </a:schemeClr>
                </a:solidFill>
                <a:latin typeface="Calibri" panose="020F0502020204030204" pitchFamily="34" charset="0"/>
                <a:cs typeface="Calibri" panose="020F0502020204030204" pitchFamily="34" charset="0"/>
              </a:rPr>
              <a:t>Leviers pour faire évoluer ces enseignements :</a:t>
            </a:r>
          </a:p>
          <a:p>
            <a:r>
              <a:rPr lang="fr-FR" sz="1600" b="1" cap="all" dirty="0" smtClean="0">
                <a:solidFill>
                  <a:schemeClr val="accent2">
                    <a:lumMod val="50000"/>
                  </a:schemeClr>
                </a:solidFill>
                <a:latin typeface="Calibri" panose="020F0502020204030204" pitchFamily="34" charset="0"/>
                <a:cs typeface="Calibri" panose="020F0502020204030204" pitchFamily="34" charset="0"/>
              </a:rPr>
              <a:t>Matérialiser</a:t>
            </a:r>
            <a:r>
              <a:rPr lang="fr-FR" sz="1600" b="1" dirty="0" smtClean="0">
                <a:solidFill>
                  <a:schemeClr val="accent2">
                    <a:lumMod val="50000"/>
                  </a:schemeClr>
                </a:solidFill>
                <a:latin typeface="Calibri" panose="020F0502020204030204" pitchFamily="34" charset="0"/>
                <a:cs typeface="Calibri" panose="020F0502020204030204" pitchFamily="34" charset="0"/>
              </a:rPr>
              <a:t> les relations élémentaires </a:t>
            </a:r>
            <a:r>
              <a:rPr lang="fr-FR" sz="1600" b="1" dirty="0">
                <a:solidFill>
                  <a:schemeClr val="accent2">
                    <a:lumMod val="50000"/>
                  </a:schemeClr>
                </a:solidFill>
                <a:latin typeface="Calibri" panose="020F0502020204030204" pitchFamily="34" charset="0"/>
                <a:cs typeface="Calibri" panose="020F0502020204030204" pitchFamily="34" charset="0"/>
              </a:rPr>
              <a:t> </a:t>
            </a:r>
            <a:r>
              <a:rPr lang="fr-FR" sz="1600" b="1" dirty="0" smtClean="0">
                <a:solidFill>
                  <a:schemeClr val="accent2">
                    <a:lumMod val="50000"/>
                  </a:schemeClr>
                </a:solidFill>
                <a:latin typeface="Calibri" panose="020F0502020204030204" pitchFamily="34" charset="0"/>
                <a:cs typeface="Calibri" panose="020F0502020204030204" pitchFamily="34" charset="0"/>
              </a:rPr>
              <a:t>entre les unités métriques </a:t>
            </a:r>
          </a:p>
          <a:p>
            <a:r>
              <a:rPr lang="fr-FR" sz="1600" b="1" dirty="0" smtClean="0">
                <a:solidFill>
                  <a:schemeClr val="accent2">
                    <a:lumMod val="50000"/>
                  </a:schemeClr>
                </a:solidFill>
                <a:latin typeface="Calibri" panose="020F0502020204030204" pitchFamily="34" charset="0"/>
                <a:cs typeface="Calibri" panose="020F0502020204030204" pitchFamily="34" charset="0"/>
              </a:rPr>
              <a:t>et</a:t>
            </a:r>
            <a:r>
              <a:rPr lang="fr-FR" sz="1600" b="1" cap="all" dirty="0" smtClean="0">
                <a:solidFill>
                  <a:schemeClr val="accent2">
                    <a:lumMod val="50000"/>
                  </a:schemeClr>
                </a:solidFill>
                <a:latin typeface="Calibri" panose="020F0502020204030204" pitchFamily="34" charset="0"/>
                <a:cs typeface="Calibri" panose="020F0502020204030204" pitchFamily="34" charset="0"/>
              </a:rPr>
              <a:t> FORMULER </a:t>
            </a:r>
            <a:r>
              <a:rPr lang="fr-FR" sz="1600" b="1" dirty="0" smtClean="0">
                <a:solidFill>
                  <a:schemeClr val="accent2">
                    <a:lumMod val="50000"/>
                  </a:schemeClr>
                </a:solidFill>
                <a:latin typeface="Calibri" panose="020F0502020204030204" pitchFamily="34" charset="0"/>
                <a:cs typeface="Calibri" panose="020F0502020204030204" pitchFamily="34" charset="0"/>
              </a:rPr>
              <a:t>les relations entre </a:t>
            </a:r>
            <a:r>
              <a:rPr lang="fr-FR" sz="1600" b="1" cap="all" dirty="0" smtClean="0">
                <a:solidFill>
                  <a:schemeClr val="accent2">
                    <a:lumMod val="50000"/>
                  </a:schemeClr>
                </a:solidFill>
                <a:latin typeface="Calibri" panose="020F0502020204030204" pitchFamily="34" charset="0"/>
                <a:cs typeface="Calibri" panose="020F0502020204030204" pitchFamily="34" charset="0"/>
              </a:rPr>
              <a:t>unités de numération </a:t>
            </a:r>
            <a:r>
              <a:rPr lang="fr-FR" sz="1600" b="1" dirty="0" smtClean="0">
                <a:solidFill>
                  <a:schemeClr val="accent2">
                    <a:lumMod val="50000"/>
                  </a:schemeClr>
                </a:solidFill>
                <a:latin typeface="Calibri" panose="020F0502020204030204" pitchFamily="34" charset="0"/>
                <a:cs typeface="Calibri" panose="020F0502020204030204" pitchFamily="34" charset="0"/>
              </a:rPr>
              <a:t>et entre </a:t>
            </a:r>
            <a:r>
              <a:rPr lang="fr-FR" sz="1600" b="1" cap="all" dirty="0" smtClean="0">
                <a:solidFill>
                  <a:schemeClr val="accent2">
                    <a:lumMod val="50000"/>
                  </a:schemeClr>
                </a:solidFill>
                <a:latin typeface="Calibri" panose="020F0502020204030204" pitchFamily="34" charset="0"/>
                <a:cs typeface="Calibri" panose="020F0502020204030204" pitchFamily="34" charset="0"/>
              </a:rPr>
              <a:t>unités métriques</a:t>
            </a:r>
          </a:p>
          <a:p>
            <a:pPr>
              <a:spcBef>
                <a:spcPts val="600"/>
              </a:spcBef>
            </a:pPr>
            <a:r>
              <a:rPr lang="fr-FR" sz="16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 </a:t>
            </a:r>
            <a:r>
              <a:rPr lang="fr-FR" b="1" dirty="0">
                <a:solidFill>
                  <a:srgbClr val="990000"/>
                </a:solidFill>
                <a:latin typeface="Calibri" panose="020F0502020204030204" pitchFamily="34" charset="0"/>
                <a:cs typeface="Calibri" panose="020F0502020204030204" pitchFamily="34" charset="0"/>
                <a:sym typeface="Wingdings" panose="05000000000000000000" pitchFamily="2" charset="2"/>
              </a:rPr>
              <a:t>consolidation de l’aspect </a:t>
            </a:r>
            <a:r>
              <a:rPr lang="fr-FR" b="1" cap="all" dirty="0">
                <a:solidFill>
                  <a:srgbClr val="990000"/>
                </a:solidFill>
                <a:latin typeface="Calibri" panose="020F0502020204030204" pitchFamily="34" charset="0"/>
                <a:cs typeface="Calibri" panose="020F0502020204030204" pitchFamily="34" charset="0"/>
                <a:sym typeface="Wingdings" panose="05000000000000000000" pitchFamily="2" charset="2"/>
              </a:rPr>
              <a:t>décimal</a:t>
            </a:r>
            <a:r>
              <a:rPr lang="fr-FR" b="1" dirty="0">
                <a:solidFill>
                  <a:srgbClr val="990000"/>
                </a:solidFill>
                <a:latin typeface="Calibri" panose="020F0502020204030204" pitchFamily="34" charset="0"/>
                <a:cs typeface="Calibri" panose="020F0502020204030204" pitchFamily="34" charset="0"/>
                <a:sym typeface="Wingdings" panose="05000000000000000000" pitchFamily="2" charset="2"/>
              </a:rPr>
              <a:t> des </a:t>
            </a:r>
            <a:r>
              <a:rPr lang="fr-FR"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unités</a:t>
            </a:r>
          </a:p>
          <a:p>
            <a:r>
              <a:rPr lang="fr-FR" sz="1600" b="1" cap="all" dirty="0" smtClean="0">
                <a:solidFill>
                  <a:schemeClr val="accent2">
                    <a:lumMod val="50000"/>
                  </a:schemeClr>
                </a:solidFill>
                <a:latin typeface="Calibri" panose="020F0502020204030204" pitchFamily="34" charset="0"/>
                <a:cs typeface="Calibri" panose="020F0502020204030204" pitchFamily="34" charset="0"/>
              </a:rPr>
              <a:t>Diversifier</a:t>
            </a:r>
            <a:r>
              <a:rPr lang="fr-FR" b="1" cap="all" dirty="0" smtClean="0">
                <a:solidFill>
                  <a:schemeClr val="accent2">
                    <a:lumMod val="50000"/>
                  </a:schemeClr>
                </a:solidFill>
                <a:latin typeface="Calibri" panose="020F0502020204030204" pitchFamily="34" charset="0"/>
                <a:cs typeface="Calibri" panose="020F0502020204030204" pitchFamily="34" charset="0"/>
              </a:rPr>
              <a:t> </a:t>
            </a:r>
            <a:r>
              <a:rPr lang="fr-FR" sz="1600" b="1" dirty="0" smtClean="0">
                <a:solidFill>
                  <a:schemeClr val="accent2">
                    <a:lumMod val="50000"/>
                  </a:schemeClr>
                </a:solidFill>
                <a:latin typeface="Calibri" panose="020F0502020204030204" pitchFamily="34" charset="0"/>
                <a:cs typeface="Calibri" panose="020F0502020204030204" pitchFamily="34" charset="0"/>
              </a:rPr>
              <a:t>les tâches</a:t>
            </a:r>
            <a:r>
              <a:rPr lang="fr-FR" sz="1600" b="1" cap="all" dirty="0" smtClean="0">
                <a:solidFill>
                  <a:schemeClr val="accent2">
                    <a:lumMod val="50000"/>
                  </a:schemeClr>
                </a:solidFill>
                <a:latin typeface="Calibri" panose="020F0502020204030204" pitchFamily="34" charset="0"/>
                <a:cs typeface="Calibri" panose="020F0502020204030204" pitchFamily="34" charset="0"/>
              </a:rPr>
              <a:t> </a:t>
            </a:r>
            <a:r>
              <a:rPr lang="fr-FR" sz="1600" b="1" dirty="0" smtClean="0">
                <a:solidFill>
                  <a:schemeClr val="accent2">
                    <a:lumMod val="50000"/>
                  </a:schemeClr>
                </a:solidFill>
                <a:latin typeface="Calibri" panose="020F0502020204030204" pitchFamily="34" charset="0"/>
                <a:cs typeface="Calibri" panose="020F0502020204030204" pitchFamily="34" charset="0"/>
              </a:rPr>
              <a:t>en </a:t>
            </a:r>
            <a:r>
              <a:rPr lang="fr-FR" sz="1600" b="1" cap="all" dirty="0" smtClean="0">
                <a:solidFill>
                  <a:schemeClr val="accent2">
                    <a:lumMod val="50000"/>
                  </a:schemeClr>
                </a:solidFill>
                <a:latin typeface="Calibri" panose="020F0502020204030204" pitchFamily="34" charset="0"/>
                <a:cs typeface="Calibri" panose="020F0502020204030204" pitchFamily="34" charset="0"/>
              </a:rPr>
              <a:t>numération</a:t>
            </a:r>
            <a:r>
              <a:rPr lang="fr-FR" sz="1600" b="1" dirty="0">
                <a:solidFill>
                  <a:schemeClr val="accent2">
                    <a:lumMod val="50000"/>
                  </a:schemeClr>
                </a:solidFill>
                <a:latin typeface="Calibri" panose="020F0502020204030204" pitchFamily="34" charset="0"/>
                <a:cs typeface="Calibri" panose="020F0502020204030204" pitchFamily="34" charset="0"/>
              </a:rPr>
              <a:t> </a:t>
            </a:r>
            <a:r>
              <a:rPr lang="fr-FR" sz="1600" b="1" dirty="0" smtClean="0">
                <a:solidFill>
                  <a:schemeClr val="accent2">
                    <a:lumMod val="50000"/>
                  </a:schemeClr>
                </a:solidFill>
                <a:latin typeface="Calibri" panose="020F0502020204030204" pitchFamily="34" charset="0"/>
                <a:cs typeface="Calibri" panose="020F0502020204030204" pitchFamily="34" charset="0"/>
              </a:rPr>
              <a:t>et système métrique</a:t>
            </a:r>
            <a:r>
              <a:rPr lang="fr-FR" sz="14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6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a:t>
            </a:r>
            <a:r>
              <a:rPr lang="fr-FR" sz="16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6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meilleure </a:t>
            </a:r>
            <a:r>
              <a:rPr lang="fr-FR" sz="1600" b="1" cap="all"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disponibilité</a:t>
            </a:r>
            <a:r>
              <a:rPr lang="fr-FR" sz="16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a:t>
            </a:r>
          </a:p>
          <a:p>
            <a:pPr algn="just">
              <a:spcBef>
                <a:spcPts val="300"/>
              </a:spcBef>
            </a:pPr>
            <a:r>
              <a:rPr lang="fr-FR" sz="1600" b="1" cap="all" dirty="0" smtClean="0">
                <a:solidFill>
                  <a:schemeClr val="accent2">
                    <a:lumMod val="50000"/>
                  </a:schemeClr>
                </a:solidFill>
                <a:latin typeface="Calibri" panose="020F0502020204030204" pitchFamily="34" charset="0"/>
                <a:cs typeface="Calibri" panose="020F0502020204030204" pitchFamily="34" charset="0"/>
              </a:rPr>
              <a:t>Reconnaitre les ordres de grandeur, </a:t>
            </a:r>
            <a:r>
              <a:rPr lang="fr-FR" sz="1600" b="1" dirty="0" smtClean="0">
                <a:solidFill>
                  <a:schemeClr val="accent2">
                    <a:lumMod val="50000"/>
                  </a:schemeClr>
                </a:solidFill>
                <a:latin typeface="Calibri" panose="020F0502020204030204" pitchFamily="34" charset="0"/>
                <a:cs typeface="Calibri" panose="020F0502020204030204" pitchFamily="34" charset="0"/>
              </a:rPr>
              <a:t>prendre en compte la relation nombre et unité </a:t>
            </a:r>
          </a:p>
          <a:p>
            <a:pPr algn="just"/>
            <a:r>
              <a:rPr lang="fr-FR" sz="16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16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6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Apprendre le système métrique, consolider la numération,</a:t>
            </a:r>
          </a:p>
          <a:p>
            <a:pPr algn="just">
              <a:spcAft>
                <a:spcPts val="600"/>
              </a:spcAft>
            </a:pPr>
            <a:r>
              <a:rPr lang="fr-FR" sz="16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16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enrichir les représentations des nombres</a:t>
            </a:r>
            <a:endParaRPr lang="fr-FR" sz="900" b="1" u="sng" dirty="0" smtClean="0">
              <a:solidFill>
                <a:schemeClr val="accent5">
                  <a:lumMod val="50000"/>
                </a:schemeClr>
              </a:solidFill>
              <a:latin typeface="Calibri" panose="020F0502020204030204" pitchFamily="34" charset="0"/>
              <a:cs typeface="Calibri" panose="020F0502020204030204" pitchFamily="34" charset="0"/>
            </a:endParaRPr>
          </a:p>
          <a:p>
            <a:pPr algn="ctr"/>
            <a:r>
              <a:rPr lang="fr-FR" sz="800" b="1" u="sng" dirty="0" smtClean="0">
                <a:solidFill>
                  <a:schemeClr val="accent5">
                    <a:lumMod val="50000"/>
                  </a:schemeClr>
                </a:solidFill>
                <a:latin typeface="Calibri" panose="020F0502020204030204" pitchFamily="34" charset="0"/>
                <a:cs typeface="Calibri" panose="020F0502020204030204" pitchFamily="34" charset="0"/>
              </a:rPr>
              <a:t>Nombreux </a:t>
            </a:r>
            <a:r>
              <a:rPr lang="fr-FR" sz="800" b="1" u="sng" dirty="0" err="1" smtClean="0">
                <a:solidFill>
                  <a:schemeClr val="accent5">
                    <a:lumMod val="50000"/>
                  </a:schemeClr>
                </a:solidFill>
                <a:latin typeface="Calibri" panose="020F0502020204030204" pitchFamily="34" charset="0"/>
                <a:cs typeface="Calibri" panose="020F0502020204030204" pitchFamily="34" charset="0"/>
              </a:rPr>
              <a:t>exemples</a:t>
            </a:r>
            <a:r>
              <a:rPr lang="fr-FR" sz="800" b="1" u="sng" dirty="0" err="1" smtClean="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sz="800" dirty="0" err="1" smtClean="0">
                <a:solidFill>
                  <a:schemeClr val="accent5">
                    <a:lumMod val="50000"/>
                  </a:schemeClr>
                </a:solidFill>
                <a:latin typeface="Calibri" panose="020F0502020204030204" pitchFamily="34" charset="0"/>
                <a:cs typeface="Calibri" panose="020F0502020204030204" pitchFamily="34" charset="0"/>
              </a:rPr>
              <a:t>Christine</a:t>
            </a:r>
            <a:r>
              <a:rPr lang="fr-FR" sz="800" dirty="0" smtClean="0">
                <a:solidFill>
                  <a:schemeClr val="accent5">
                    <a:lumMod val="50000"/>
                  </a:schemeClr>
                </a:solidFill>
                <a:latin typeface="Calibri" panose="020F0502020204030204" pitchFamily="34" charset="0"/>
                <a:cs typeface="Calibri" panose="020F0502020204030204" pitchFamily="34" charset="0"/>
              </a:rPr>
              <a:t> </a:t>
            </a:r>
            <a:r>
              <a:rPr lang="fr-FR" sz="800" dirty="0" err="1">
                <a:solidFill>
                  <a:schemeClr val="accent5">
                    <a:lumMod val="50000"/>
                  </a:schemeClr>
                </a:solidFill>
                <a:latin typeface="Calibri" panose="020F0502020204030204" pitchFamily="34" charset="0"/>
                <a:cs typeface="Calibri" panose="020F0502020204030204" pitchFamily="34" charset="0"/>
              </a:rPr>
              <a:t>C</a:t>
            </a:r>
            <a:r>
              <a:rPr lang="fr-FR" sz="800" cap="small" dirty="0" err="1">
                <a:solidFill>
                  <a:schemeClr val="accent5">
                    <a:lumMod val="50000"/>
                  </a:schemeClr>
                </a:solidFill>
                <a:latin typeface="Calibri" panose="020F0502020204030204" pitchFamily="34" charset="0"/>
                <a:cs typeface="Calibri" panose="020F0502020204030204" pitchFamily="34" charset="0"/>
              </a:rPr>
              <a:t>hambris</a:t>
            </a:r>
            <a:r>
              <a:rPr lang="fr-FR" sz="800" cap="small" dirty="0">
                <a:solidFill>
                  <a:schemeClr val="accent5">
                    <a:lumMod val="50000"/>
                  </a:schemeClr>
                </a:solidFill>
                <a:latin typeface="Calibri" panose="020F0502020204030204" pitchFamily="34" charset="0"/>
                <a:cs typeface="Calibri" panose="020F0502020204030204" pitchFamily="34" charset="0"/>
              </a:rPr>
              <a:t> </a:t>
            </a:r>
            <a:r>
              <a:rPr lang="fr-FR" sz="800" dirty="0">
                <a:solidFill>
                  <a:schemeClr val="accent5">
                    <a:lumMod val="50000"/>
                  </a:schemeClr>
                </a:solidFill>
                <a:latin typeface="Calibri" panose="020F0502020204030204" pitchFamily="34" charset="0"/>
                <a:cs typeface="Calibri" panose="020F0502020204030204" pitchFamily="34" charset="0"/>
              </a:rPr>
              <a:t>(2012)  Consolider la maîtrise de la numération et des grandeurs à l’entrée au collège, Le système métrique peut-il être utile ? </a:t>
            </a:r>
            <a:r>
              <a:rPr lang="fr-FR" sz="600" i="1" dirty="0">
                <a:solidFill>
                  <a:schemeClr val="accent5">
                    <a:lumMod val="50000"/>
                  </a:schemeClr>
                </a:solidFill>
                <a:latin typeface="Calibri" panose="020F0502020204030204" pitchFamily="34" charset="0"/>
                <a:cs typeface="Calibri" panose="020F0502020204030204" pitchFamily="34" charset="0"/>
              </a:rPr>
              <a:t>Petit x 89</a:t>
            </a:r>
            <a:r>
              <a:rPr lang="fr-FR" sz="600" dirty="0">
                <a:solidFill>
                  <a:schemeClr val="accent5">
                    <a:lumMod val="50000"/>
                  </a:schemeClr>
                </a:solidFill>
                <a:latin typeface="Calibri" panose="020F0502020204030204" pitchFamily="34" charset="0"/>
                <a:cs typeface="Calibri" panose="020F0502020204030204" pitchFamily="34" charset="0"/>
              </a:rPr>
              <a:t>, </a:t>
            </a:r>
            <a:r>
              <a:rPr lang="fr-FR" sz="600" dirty="0" smtClean="0">
                <a:solidFill>
                  <a:schemeClr val="accent5">
                    <a:lumMod val="50000"/>
                  </a:schemeClr>
                </a:solidFill>
                <a:latin typeface="Calibri" panose="020F0502020204030204" pitchFamily="34" charset="0"/>
                <a:cs typeface="Calibri" panose="020F0502020204030204" pitchFamily="34" charset="0"/>
              </a:rPr>
              <a:t>5-32.</a:t>
            </a:r>
            <a:endParaRPr lang="fr-FR" sz="600" dirty="0">
              <a:solidFill>
                <a:schemeClr val="accent5">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776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3</a:t>
            </a:fld>
            <a:endParaRPr lang="fr-FR" dirty="0"/>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smtClean="0"/>
              <a:t>Autour des grandeurs et mesures</a:t>
            </a:r>
            <a:endParaRPr lang="fr-FR" dirty="0"/>
          </a:p>
        </p:txBody>
      </p:sp>
      <p:pic>
        <p:nvPicPr>
          <p:cNvPr id="5" name="Image 4"/>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l="58945" t="5823" b="62466"/>
          <a:stretch/>
        </p:blipFill>
        <p:spPr>
          <a:xfrm>
            <a:off x="7916702" y="3717170"/>
            <a:ext cx="1119952" cy="740566"/>
          </a:xfrm>
          <a:prstGeom prst="rect">
            <a:avLst/>
          </a:prstGeom>
        </p:spPr>
      </p:pic>
      <p:pic>
        <p:nvPicPr>
          <p:cNvPr id="6" name="Image 5"/>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l="4383" t="56819" r="10213"/>
          <a:stretch/>
        </p:blipFill>
        <p:spPr>
          <a:xfrm>
            <a:off x="6754153" y="925057"/>
            <a:ext cx="1152953" cy="1240880"/>
          </a:xfrm>
          <a:prstGeom prst="rect">
            <a:avLst/>
          </a:prstGeom>
        </p:spPr>
      </p:pic>
      <p:pic>
        <p:nvPicPr>
          <p:cNvPr id="8" name="Image 7"/>
          <p:cNvPicPr>
            <a:picLocks noChangeAspect="1"/>
          </p:cNvPicPr>
          <p:nvPr/>
        </p:nvPicPr>
        <p:blipFill rotWithShape="1">
          <a:blip r:embed="rId8" cstate="email">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l="1112" t="21053" r="55329"/>
          <a:stretch/>
        </p:blipFill>
        <p:spPr>
          <a:xfrm>
            <a:off x="3652937" y="3160237"/>
            <a:ext cx="1255740" cy="911229"/>
          </a:xfrm>
          <a:prstGeom prst="rect">
            <a:avLst/>
          </a:prstGeom>
        </p:spPr>
      </p:pic>
      <p:pic>
        <p:nvPicPr>
          <p:cNvPr id="12" name="Image 11"/>
          <p:cNvPicPr>
            <a:picLocks noChangeAspect="1"/>
          </p:cNvPicPr>
          <p:nvPr/>
        </p:nvPicPr>
        <p:blipFill rotWithShape="1">
          <a:blip r:embed="rId10" cstate="email">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rcRect l="5776"/>
          <a:stretch/>
        </p:blipFill>
        <p:spPr>
          <a:xfrm>
            <a:off x="7998853" y="366050"/>
            <a:ext cx="1065350" cy="1029027"/>
          </a:xfrm>
          <a:prstGeom prst="rect">
            <a:avLst/>
          </a:prstGeom>
        </p:spPr>
      </p:pic>
      <p:pic>
        <p:nvPicPr>
          <p:cNvPr id="13" name="Image 12"/>
          <p:cNvPicPr>
            <a:picLocks noChangeAspect="1"/>
          </p:cNvPicPr>
          <p:nvPr/>
        </p:nvPicPr>
        <p:blipFill rotWithShape="1">
          <a:blip r:embed="rId12" cstate="email">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a:ext>
            </a:extLst>
          </a:blip>
          <a:srcRect l="5766" r="1993"/>
          <a:stretch/>
        </p:blipFill>
        <p:spPr>
          <a:xfrm>
            <a:off x="5069608" y="2658663"/>
            <a:ext cx="1458877" cy="792947"/>
          </a:xfrm>
          <a:prstGeom prst="rect">
            <a:avLst/>
          </a:prstGeom>
        </p:spPr>
      </p:pic>
      <p:sp>
        <p:nvSpPr>
          <p:cNvPr id="15" name="Rectangle 14"/>
          <p:cNvSpPr/>
          <p:nvPr/>
        </p:nvSpPr>
        <p:spPr>
          <a:xfrm>
            <a:off x="4936305" y="6150543"/>
            <a:ext cx="3384740" cy="369332"/>
          </a:xfrm>
          <a:prstGeom prst="rect">
            <a:avLst/>
          </a:prstGeom>
        </p:spPr>
        <p:txBody>
          <a:bodyPr wrap="square">
            <a:spAutoFit/>
          </a:bodyPr>
          <a:lstStyle/>
          <a:p>
            <a:r>
              <a:rPr lang="fr-FR" sz="900" dirty="0" smtClean="0"/>
              <a:t>Images extraites de Besoins et impacts des mesures sauf mention contraire</a:t>
            </a:r>
          </a:p>
          <a:p>
            <a:r>
              <a:rPr lang="fr-FR" sz="900" u="sng" dirty="0" smtClean="0">
                <a:solidFill>
                  <a:srgbClr val="7030A0"/>
                </a:solidFill>
              </a:rPr>
              <a:t>https</a:t>
            </a:r>
            <a:r>
              <a:rPr lang="fr-FR" sz="900" u="sng" dirty="0">
                <a:solidFill>
                  <a:srgbClr val="7030A0"/>
                </a:solidFill>
              </a:rPr>
              <a:t>://metrologie-francaise.lne.fr/fr/metrologie-pour-les-curieux</a:t>
            </a:r>
          </a:p>
        </p:txBody>
      </p:sp>
      <p:pic>
        <p:nvPicPr>
          <p:cNvPr id="19" name="Image 18"/>
          <p:cNvPicPr>
            <a:picLocks noChangeAspect="1"/>
          </p:cNvPicPr>
          <p:nvPr/>
        </p:nvPicPr>
        <p:blipFill rotWithShape="1">
          <a:blip r:embed="rId14" cstate="email">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a:ext>
            </a:extLst>
          </a:blip>
          <a:srcRect r="31793"/>
          <a:stretch/>
        </p:blipFill>
        <p:spPr>
          <a:xfrm>
            <a:off x="411668" y="1935629"/>
            <a:ext cx="1753141" cy="2073749"/>
          </a:xfrm>
          <a:prstGeom prst="rect">
            <a:avLst/>
          </a:prstGeom>
        </p:spPr>
      </p:pic>
      <p:pic>
        <p:nvPicPr>
          <p:cNvPr id="20" name="Image 19"/>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l="4383" b="50657"/>
          <a:stretch/>
        </p:blipFill>
        <p:spPr>
          <a:xfrm>
            <a:off x="7978634" y="1518716"/>
            <a:ext cx="1085569" cy="1192478"/>
          </a:xfrm>
          <a:prstGeom prst="rect">
            <a:avLst/>
          </a:prstGeom>
        </p:spPr>
      </p:pic>
      <p:pic>
        <p:nvPicPr>
          <p:cNvPr id="21" name="Image 20"/>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l="7325" t="53014" r="46562"/>
          <a:stretch/>
        </p:blipFill>
        <p:spPr>
          <a:xfrm>
            <a:off x="6576405" y="3436033"/>
            <a:ext cx="1259992" cy="1099112"/>
          </a:xfrm>
          <a:prstGeom prst="rect">
            <a:avLst/>
          </a:prstGeom>
        </p:spPr>
      </p:pic>
      <p:pic>
        <p:nvPicPr>
          <p:cNvPr id="22" name="Image 21"/>
          <p:cNvPicPr>
            <a:picLocks noChangeAspect="1"/>
          </p:cNvPicPr>
          <p:nvPr/>
        </p:nvPicPr>
        <p:blipFill>
          <a:blip r:embed="rId16" cstate="email">
            <a:lum/>
            <a:extLst>
              <a:ext uri="{28A0092B-C50C-407E-A947-70E740481C1C}">
                <a14:useLocalDpi xmlns:a14="http://schemas.microsoft.com/office/drawing/2010/main"/>
              </a:ext>
            </a:extLst>
          </a:blip>
          <a:stretch>
            <a:fillRect/>
          </a:stretch>
        </p:blipFill>
        <p:spPr>
          <a:xfrm rot="5400000">
            <a:off x="1845916" y="2087689"/>
            <a:ext cx="2088232" cy="1413037"/>
          </a:xfrm>
          <a:prstGeom prst="rect">
            <a:avLst/>
          </a:prstGeom>
        </p:spPr>
      </p:pic>
      <p:pic>
        <p:nvPicPr>
          <p:cNvPr id="3" name="Image 2"/>
          <p:cNvPicPr>
            <a:picLocks noChangeAspect="1"/>
          </p:cNvPicPr>
          <p:nvPr/>
        </p:nvPicPr>
        <p:blipFill rotWithShape="1">
          <a:blip r:embed="rId17" cstate="email">
            <a:extLst>
              <a:ext uri="{28A0092B-C50C-407E-A947-70E740481C1C}">
                <a14:useLocalDpi xmlns:a14="http://schemas.microsoft.com/office/drawing/2010/main"/>
              </a:ext>
            </a:extLst>
          </a:blip>
          <a:srcRect l="4527"/>
          <a:stretch/>
        </p:blipFill>
        <p:spPr>
          <a:xfrm>
            <a:off x="5560536" y="5054968"/>
            <a:ext cx="3291731" cy="1030382"/>
          </a:xfrm>
          <a:prstGeom prst="rect">
            <a:avLst/>
          </a:prstGeom>
        </p:spPr>
      </p:pic>
      <p:sp>
        <p:nvSpPr>
          <p:cNvPr id="16" name="ZoneTexte 15"/>
          <p:cNvSpPr txBox="1"/>
          <p:nvPr/>
        </p:nvSpPr>
        <p:spPr>
          <a:xfrm>
            <a:off x="374904" y="1700148"/>
            <a:ext cx="2283931" cy="230832"/>
          </a:xfrm>
          <a:prstGeom prst="rect">
            <a:avLst/>
          </a:prstGeom>
          <a:noFill/>
        </p:spPr>
        <p:txBody>
          <a:bodyPr wrap="square" rtlCol="0">
            <a:spAutoFit/>
          </a:bodyPr>
          <a:lstStyle/>
          <a:p>
            <a:r>
              <a:rPr lang="fr-FR" sz="900" b="1" dirty="0" smtClean="0">
                <a:solidFill>
                  <a:schemeClr val="accent3">
                    <a:lumMod val="50000"/>
                  </a:schemeClr>
                </a:solidFill>
                <a:latin typeface="Arial" panose="020B0604020202020204" pitchFamily="34" charset="0"/>
                <a:cs typeface="Arial" panose="020B0604020202020204" pitchFamily="34" charset="0"/>
              </a:rPr>
              <a:t>Réalisation de travaux</a:t>
            </a:r>
            <a:endParaRPr lang="fr-FR" sz="900" b="1" dirty="0">
              <a:solidFill>
                <a:schemeClr val="accent3">
                  <a:lumMod val="50000"/>
                </a:schemeClr>
              </a:solidFill>
              <a:latin typeface="Arial" panose="020B0604020202020204" pitchFamily="34" charset="0"/>
              <a:cs typeface="Arial" panose="020B0604020202020204" pitchFamily="34" charset="0"/>
            </a:endParaRPr>
          </a:p>
        </p:txBody>
      </p:sp>
      <p:pic>
        <p:nvPicPr>
          <p:cNvPr id="23" name="Image 22"/>
          <p:cNvPicPr>
            <a:picLocks noChangeAspect="1"/>
          </p:cNvPicPr>
          <p:nvPr/>
        </p:nvPicPr>
        <p:blipFill rotWithShape="1">
          <a:blip r:embed="rId8" cstate="email">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l="53329" t="6762"/>
          <a:stretch/>
        </p:blipFill>
        <p:spPr>
          <a:xfrm>
            <a:off x="6627473" y="2268566"/>
            <a:ext cx="1351161" cy="1080780"/>
          </a:xfrm>
          <a:prstGeom prst="rect">
            <a:avLst/>
          </a:prstGeom>
        </p:spPr>
      </p:pic>
      <p:pic>
        <p:nvPicPr>
          <p:cNvPr id="18" name="Image 1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652621" y="1606007"/>
            <a:ext cx="2862658" cy="945775"/>
          </a:xfrm>
          <a:prstGeom prst="rect">
            <a:avLst/>
          </a:prstGeom>
        </p:spPr>
      </p:pic>
      <p:sp>
        <p:nvSpPr>
          <p:cNvPr id="24" name="Rectangle 23"/>
          <p:cNvSpPr/>
          <p:nvPr/>
        </p:nvSpPr>
        <p:spPr>
          <a:xfrm>
            <a:off x="3672074" y="2584813"/>
            <a:ext cx="1309974" cy="215444"/>
          </a:xfrm>
          <a:prstGeom prst="rect">
            <a:avLst/>
          </a:prstGeom>
        </p:spPr>
        <p:txBody>
          <a:bodyPr wrap="none">
            <a:spAutoFit/>
          </a:bodyPr>
          <a:lstStyle/>
          <a:p>
            <a:r>
              <a:rPr lang="fr-FR" sz="800" u="sng" dirty="0">
                <a:solidFill>
                  <a:srgbClr val="7030A0"/>
                </a:solidFill>
              </a:rPr>
              <a:t>http://www.arpenteurs.pro</a:t>
            </a:r>
            <a:r>
              <a:rPr lang="fr-FR" sz="800" u="sng" dirty="0"/>
              <a:t>/</a:t>
            </a:r>
          </a:p>
        </p:txBody>
      </p:sp>
      <p:sp>
        <p:nvSpPr>
          <p:cNvPr id="25" name="Rectangle 24"/>
          <p:cNvSpPr/>
          <p:nvPr/>
        </p:nvSpPr>
        <p:spPr>
          <a:xfrm>
            <a:off x="2184455" y="3835813"/>
            <a:ext cx="1188146" cy="215444"/>
          </a:xfrm>
          <a:prstGeom prst="rect">
            <a:avLst/>
          </a:prstGeom>
        </p:spPr>
        <p:txBody>
          <a:bodyPr wrap="none">
            <a:spAutoFit/>
          </a:bodyPr>
          <a:lstStyle/>
          <a:p>
            <a:r>
              <a:rPr lang="fr-FR" sz="800" dirty="0" smtClean="0"/>
              <a:t>Brochure IREM de Poitiers</a:t>
            </a:r>
            <a:endParaRPr lang="fr-FR" sz="800" dirty="0"/>
          </a:p>
        </p:txBody>
      </p:sp>
      <p:sp>
        <p:nvSpPr>
          <p:cNvPr id="4" name="Titre 3"/>
          <p:cNvSpPr>
            <a:spLocks noGrp="1" noChangeAspect="1"/>
          </p:cNvSpPr>
          <p:nvPr>
            <p:ph type="title"/>
          </p:nvPr>
        </p:nvSpPr>
        <p:spPr>
          <a:xfrm>
            <a:off x="374904" y="765449"/>
            <a:ext cx="6253771" cy="1151959"/>
          </a:xfrm>
        </p:spPr>
        <p:txBody>
          <a:bodyPr wrap="square" anchor="t">
            <a:noAutofit/>
          </a:bodyPr>
          <a:lstStyle/>
          <a:p>
            <a:r>
              <a:rPr lang="fr-FR" sz="1800" b="1" dirty="0" smtClean="0">
                <a:latin typeface="Calibri" panose="020F0502020204030204" pitchFamily="34" charset="0"/>
                <a:cs typeface="Calibri" panose="020F0502020204030204" pitchFamily="34" charset="0"/>
              </a:rPr>
              <a:t>Réponses à de multiples questions dans la vie des hommes</a:t>
            </a:r>
            <a:r>
              <a:rPr lang="fr-FR" sz="2000" b="1" dirty="0" smtClean="0">
                <a:latin typeface="Calibri" panose="020F0502020204030204" pitchFamily="34" charset="0"/>
                <a:cs typeface="Calibri" panose="020F0502020204030204" pitchFamily="34" charset="0"/>
              </a:rPr>
              <a:t/>
            </a:r>
            <a:br>
              <a:rPr lang="fr-FR" sz="2000" b="1" dirty="0" smtClean="0">
                <a:latin typeface="Calibri" panose="020F0502020204030204" pitchFamily="34" charset="0"/>
                <a:cs typeface="Calibri" panose="020F0502020204030204" pitchFamily="34" charset="0"/>
              </a:rPr>
            </a:br>
            <a:r>
              <a:rPr lang="fr-FR" sz="1400" b="1" u="sng" dirty="0" smtClean="0">
                <a:solidFill>
                  <a:schemeClr val="accent5">
                    <a:lumMod val="50000"/>
                  </a:schemeClr>
                </a:solidFill>
                <a:latin typeface="Calibri" panose="020F0502020204030204" pitchFamily="34" charset="0"/>
                <a:cs typeface="Calibri" panose="020F0502020204030204" pitchFamily="34" charset="0"/>
              </a:rPr>
              <a:t>Exemples de domaines:  </a:t>
            </a:r>
            <a:r>
              <a:rPr lang="fr-FR" sz="1800" b="1" dirty="0">
                <a:solidFill>
                  <a:schemeClr val="accent5">
                    <a:lumMod val="50000"/>
                  </a:schemeClr>
                </a:solidFill>
                <a:latin typeface="Calibri" panose="020F0502020204030204" pitchFamily="34" charset="0"/>
                <a:cs typeface="Calibri" panose="020F0502020204030204" pitchFamily="34" charset="0"/>
              </a:rPr>
              <a:t> </a:t>
            </a:r>
            <a:r>
              <a:rPr lang="fr-FR" sz="1200" dirty="0" smtClean="0">
                <a:solidFill>
                  <a:schemeClr val="accent5">
                    <a:lumMod val="50000"/>
                  </a:schemeClr>
                </a:solidFill>
                <a:latin typeface="Calibri" panose="020F0502020204030204" pitchFamily="34" charset="0"/>
                <a:cs typeface="Calibri" panose="020F0502020204030204" pitchFamily="34" charset="0"/>
              </a:rPr>
              <a:t>arpentage; astronomie, urbanisme, architecture, déplacements, échanges de biens et de marchandises, médical, industrie</a:t>
            </a:r>
            <a:r>
              <a:rPr lang="fr-FR" sz="1400" dirty="0" smtClean="0">
                <a:solidFill>
                  <a:schemeClr val="accent5">
                    <a:lumMod val="50000"/>
                  </a:schemeClr>
                </a:solidFill>
                <a:latin typeface="Calibri" panose="020F0502020204030204" pitchFamily="34" charset="0"/>
                <a:cs typeface="Calibri" panose="020F0502020204030204" pitchFamily="34" charset="0"/>
              </a:rPr>
              <a:t>,… </a:t>
            </a:r>
            <a:endParaRPr lang="fr-FR" sz="1800" dirty="0" smtClean="0">
              <a:solidFill>
                <a:schemeClr val="accent5">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395536" y="264168"/>
            <a:ext cx="7848872" cy="523220"/>
          </a:xfrm>
          <a:prstGeom prst="rect">
            <a:avLst/>
          </a:prstGeom>
        </p:spPr>
        <p:txBody>
          <a:bodyPr wrap="square">
            <a:spAutoFit/>
          </a:bodyPr>
          <a:lstStyle/>
          <a:p>
            <a:r>
              <a:rPr lang="fr-FR" sz="2800" b="1" dirty="0" smtClean="0">
                <a:solidFill>
                  <a:schemeClr val="accent2">
                    <a:lumMod val="75000"/>
                  </a:schemeClr>
                </a:solidFill>
                <a:latin typeface="Calibri" panose="020F0502020204030204" pitchFamily="34" charset="0"/>
                <a:cs typeface="Calibri" panose="020F0502020204030204" pitchFamily="34" charset="0"/>
              </a:rPr>
              <a:t>1. Place des grandeurs dans la vie des hommes</a:t>
            </a:r>
            <a:endParaRPr lang="fr-FR" sz="2800" dirty="0">
              <a:latin typeface="Calibri" panose="020F0502020204030204" pitchFamily="34" charset="0"/>
              <a:cs typeface="Calibri" panose="020F0502020204030204" pitchFamily="34" charset="0"/>
            </a:endParaRPr>
          </a:p>
        </p:txBody>
      </p:sp>
      <p:pic>
        <p:nvPicPr>
          <p:cNvPr id="17" name="Image 16"/>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985426" y="5188731"/>
            <a:ext cx="1571882" cy="1047921"/>
          </a:xfrm>
          <a:prstGeom prst="rect">
            <a:avLst/>
          </a:prstGeom>
        </p:spPr>
      </p:pic>
      <p:pic>
        <p:nvPicPr>
          <p:cNvPr id="26" name="Image 25"/>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l="63656" t="58787" r="3905" b="3322"/>
          <a:stretch/>
        </p:blipFill>
        <p:spPr>
          <a:xfrm>
            <a:off x="8044882" y="2762314"/>
            <a:ext cx="936104" cy="936104"/>
          </a:xfrm>
          <a:prstGeom prst="rect">
            <a:avLst/>
          </a:prstGeom>
        </p:spPr>
      </p:pic>
      <p:pic>
        <p:nvPicPr>
          <p:cNvPr id="27" name="Image 26"/>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t="3544" r="48846" b="54610"/>
          <a:stretch/>
        </p:blipFill>
        <p:spPr>
          <a:xfrm>
            <a:off x="5143838" y="3561303"/>
            <a:ext cx="1367845" cy="957939"/>
          </a:xfrm>
          <a:prstGeom prst="rect">
            <a:avLst/>
          </a:prstGeom>
        </p:spPr>
      </p:pic>
      <p:sp>
        <p:nvSpPr>
          <p:cNvPr id="28" name="Titre 3"/>
          <p:cNvSpPr txBox="1">
            <a:spLocks noChangeAspect="1"/>
          </p:cNvSpPr>
          <p:nvPr/>
        </p:nvSpPr>
        <p:spPr>
          <a:xfrm>
            <a:off x="343257" y="4316861"/>
            <a:ext cx="6253771" cy="147485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2000" b="1" dirty="0" smtClean="0">
                <a:latin typeface="Calibri" panose="020F0502020204030204" pitchFamily="34" charset="0"/>
                <a:cs typeface="Calibri" panose="020F0502020204030204" pitchFamily="34" charset="0"/>
              </a:rPr>
              <a:t>Métrologie</a:t>
            </a:r>
          </a:p>
          <a:p>
            <a:pPr marL="285750" indent="-285750">
              <a:buFont typeface="Wingdings" panose="05000000000000000000" pitchFamily="2" charset="2"/>
              <a:buChar char="à"/>
            </a:pPr>
            <a:r>
              <a:rPr lang="fr-FR" sz="1400" b="1" dirty="0" smtClean="0">
                <a:solidFill>
                  <a:schemeClr val="accent2">
                    <a:lumMod val="50000"/>
                  </a:schemeClr>
                </a:solidFill>
                <a:latin typeface="Calibri" panose="020F0502020204030204" pitchFamily="34" charset="0"/>
                <a:cs typeface="Calibri" panose="020F0502020204030204" pitchFamily="34" charset="0"/>
              </a:rPr>
              <a:t>légale : </a:t>
            </a:r>
            <a:r>
              <a:rPr lang="fr-FR" sz="1400" b="1" dirty="0" smtClean="0">
                <a:solidFill>
                  <a:srgbClr val="990000"/>
                </a:solidFill>
                <a:latin typeface="Calibri" panose="020F0502020204030204" pitchFamily="34" charset="0"/>
                <a:cs typeface="Calibri" panose="020F0502020204030204" pitchFamily="34" charset="0"/>
              </a:rPr>
              <a:t>outil de protection des consommateurs et de loyauté des échanges</a:t>
            </a:r>
          </a:p>
          <a:p>
            <a:pPr marL="285750" indent="-285750">
              <a:buFont typeface="Wingdings" panose="05000000000000000000" pitchFamily="2" charset="2"/>
              <a:buChar char="à"/>
            </a:pPr>
            <a:r>
              <a:rPr lang="fr-FR" sz="1400" b="1" dirty="0">
                <a:solidFill>
                  <a:schemeClr val="accent2">
                    <a:lumMod val="50000"/>
                  </a:schemeClr>
                </a:solidFill>
                <a:latin typeface="Calibri" panose="020F0502020204030204" pitchFamily="34" charset="0"/>
                <a:cs typeface="Calibri" panose="020F0502020204030204" pitchFamily="34" charset="0"/>
              </a:rPr>
              <a:t>i</a:t>
            </a:r>
            <a:r>
              <a:rPr lang="fr-FR" sz="1400" b="1" dirty="0" smtClean="0">
                <a:solidFill>
                  <a:schemeClr val="accent2">
                    <a:lumMod val="50000"/>
                  </a:schemeClr>
                </a:solidFill>
                <a:latin typeface="Calibri" panose="020F0502020204030204" pitchFamily="34" charset="0"/>
                <a:cs typeface="Calibri" panose="020F0502020204030204" pitchFamily="34" charset="0"/>
              </a:rPr>
              <a:t>ndustrielle et scientifique </a:t>
            </a:r>
            <a:r>
              <a:rPr lang="fr-FR" sz="1400" b="1" dirty="0">
                <a:solidFill>
                  <a:schemeClr val="accent2">
                    <a:lumMod val="50000"/>
                  </a:schemeClr>
                </a:solidFill>
                <a:latin typeface="Calibri" panose="020F0502020204030204" pitchFamily="34" charset="0"/>
                <a:cs typeface="Calibri" panose="020F0502020204030204" pitchFamily="34" charset="0"/>
              </a:rPr>
              <a:t>: </a:t>
            </a:r>
            <a:r>
              <a:rPr lang="fr-FR" sz="1400" b="1" dirty="0">
                <a:solidFill>
                  <a:srgbClr val="990000"/>
                </a:solidFill>
                <a:latin typeface="Calibri" panose="020F0502020204030204" pitchFamily="34" charset="0"/>
                <a:cs typeface="Calibri" panose="020F0502020204030204" pitchFamily="34" charset="0"/>
              </a:rPr>
              <a:t>outil de </a:t>
            </a:r>
            <a:r>
              <a:rPr lang="fr-FR" sz="1400" b="1" dirty="0" smtClean="0">
                <a:solidFill>
                  <a:srgbClr val="990000"/>
                </a:solidFill>
                <a:latin typeface="Calibri" panose="020F0502020204030204" pitchFamily="34" charset="0"/>
                <a:cs typeface="Calibri" panose="020F0502020204030204" pitchFamily="34" charset="0"/>
              </a:rPr>
              <a:t>la performance économique</a:t>
            </a:r>
          </a:p>
          <a:p>
            <a:pPr>
              <a:spcAft>
                <a:spcPts val="600"/>
              </a:spcAft>
            </a:pPr>
            <a:endParaRPr lang="fr-FR" sz="1800" dirty="0" smtClean="0">
              <a:solidFill>
                <a:schemeClr val="accent5">
                  <a:lumMod val="50000"/>
                </a:schemeClr>
              </a:solidFill>
              <a:latin typeface="Calibri" panose="020F0502020204030204" pitchFamily="34" charset="0"/>
              <a:cs typeface="Calibri" panose="020F0502020204030204" pitchFamily="34" charset="0"/>
            </a:endParaRPr>
          </a:p>
        </p:txBody>
      </p:sp>
      <p:sp>
        <p:nvSpPr>
          <p:cNvPr id="29" name="Rectangle 28"/>
          <p:cNvSpPr/>
          <p:nvPr/>
        </p:nvSpPr>
        <p:spPr>
          <a:xfrm>
            <a:off x="2598912" y="6191857"/>
            <a:ext cx="2611523" cy="169277"/>
          </a:xfrm>
          <a:prstGeom prst="rect">
            <a:avLst/>
          </a:prstGeom>
        </p:spPr>
        <p:txBody>
          <a:bodyPr wrap="square">
            <a:spAutoFit/>
          </a:bodyPr>
          <a:lstStyle/>
          <a:p>
            <a:r>
              <a:rPr lang="fr-FR" sz="500" u="sng" dirty="0">
                <a:solidFill>
                  <a:srgbClr val="7030A0"/>
                </a:solidFill>
              </a:rPr>
              <a:t>https://metrologie.entreprises.gouv.fr/fr/la-metrologie-industrielle-et-scientifique</a:t>
            </a:r>
          </a:p>
        </p:txBody>
      </p:sp>
      <p:pic>
        <p:nvPicPr>
          <p:cNvPr id="30" name="Image 29"/>
          <p:cNvPicPr>
            <a:picLocks noChangeAspect="1"/>
          </p:cNvPicPr>
          <p:nvPr/>
        </p:nvPicPr>
        <p:blipFill rotWithShape="1">
          <a:blip r:embed="rId20" cstate="email">
            <a:extLst>
              <a:ext uri="{28A0092B-C50C-407E-A947-70E740481C1C}">
                <a14:useLocalDpi xmlns:a14="http://schemas.microsoft.com/office/drawing/2010/main"/>
              </a:ext>
            </a:extLst>
          </a:blip>
          <a:srcRect l="23791" t="26956" r="18247" b="11581"/>
          <a:stretch/>
        </p:blipFill>
        <p:spPr>
          <a:xfrm>
            <a:off x="1034211" y="5144091"/>
            <a:ext cx="1600572" cy="1143266"/>
          </a:xfrm>
          <a:prstGeom prst="rect">
            <a:avLst/>
          </a:prstGeom>
        </p:spPr>
      </p:pic>
    </p:spTree>
    <p:extLst>
      <p:ext uri="{BB962C8B-B14F-4D97-AF65-F5344CB8AC3E}">
        <p14:creationId xmlns:p14="http://schemas.microsoft.com/office/powerpoint/2010/main" val="20687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30</a:t>
            </a:fld>
            <a:endParaRPr lang="fr-FR" dirty="0"/>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pic>
        <p:nvPicPr>
          <p:cNvPr id="3" name="Image 2"/>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l="1178" t="2352" r="2174" b="983"/>
          <a:stretch/>
        </p:blipFill>
        <p:spPr>
          <a:xfrm>
            <a:off x="3086829" y="2420112"/>
            <a:ext cx="5633140" cy="3915720"/>
          </a:xfrm>
          <a:prstGeom prst="roundRect">
            <a:avLst>
              <a:gd name="adj" fmla="val 85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395536" y="264168"/>
            <a:ext cx="8640960"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300" b="1" dirty="0">
                <a:solidFill>
                  <a:schemeClr val="accent2">
                    <a:lumMod val="75000"/>
                  </a:schemeClr>
                </a:solidFill>
                <a:latin typeface="Calibri" pitchFamily="34" charset="0"/>
              </a:rPr>
              <a:t>Progression des apprentissages : </a:t>
            </a:r>
            <a:r>
              <a:rPr lang="fr-FR" sz="2300" b="1" dirty="0">
                <a:solidFill>
                  <a:srgbClr val="990000"/>
                </a:solidFill>
                <a:latin typeface="Calibri" pitchFamily="34" charset="0"/>
              </a:rPr>
              <a:t>système métrique / numération</a:t>
            </a:r>
          </a:p>
        </p:txBody>
      </p:sp>
      <p:sp>
        <p:nvSpPr>
          <p:cNvPr id="25" name="Titre 3"/>
          <p:cNvSpPr txBox="1">
            <a:spLocks noChangeAspect="1"/>
          </p:cNvSpPr>
          <p:nvPr/>
        </p:nvSpPr>
        <p:spPr>
          <a:xfrm>
            <a:off x="374904" y="820202"/>
            <a:ext cx="8562854" cy="4553014"/>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600"/>
              </a:spcBef>
              <a:buFont typeface="Wingdings" panose="05000000000000000000" pitchFamily="2" charset="2"/>
              <a:buChar char="à"/>
            </a:pPr>
            <a:r>
              <a:rPr lang="fr-FR" sz="2000" b="1" dirty="0">
                <a:solidFill>
                  <a:schemeClr val="accent2">
                    <a:lumMod val="50000"/>
                  </a:schemeClr>
                </a:solidFill>
                <a:latin typeface="Calibri" panose="020F0502020204030204" pitchFamily="34" charset="0"/>
                <a:cs typeface="Calibri" panose="020F0502020204030204" pitchFamily="34" charset="0"/>
              </a:rPr>
              <a:t>Renforcer l’articulation entre le système décimal et les unités de </a:t>
            </a:r>
            <a:r>
              <a:rPr lang="fr-FR" sz="2000" b="1" dirty="0" smtClean="0">
                <a:solidFill>
                  <a:schemeClr val="accent2">
                    <a:lumMod val="50000"/>
                  </a:schemeClr>
                </a:solidFill>
                <a:latin typeface="Calibri" panose="020F0502020204030204" pitchFamily="34" charset="0"/>
                <a:cs typeface="Calibri" panose="020F0502020204030204" pitchFamily="34" charset="0"/>
              </a:rPr>
              <a:t>grandeur</a:t>
            </a:r>
          </a:p>
          <a:p>
            <a:pPr>
              <a:spcBef>
                <a:spcPts val="600"/>
              </a:spcBef>
              <a:spcAft>
                <a:spcPts val="600"/>
              </a:spcAft>
            </a:pPr>
            <a:r>
              <a:rPr lang="fr-FR" sz="1050" b="1" u="sng" dirty="0">
                <a:solidFill>
                  <a:schemeClr val="accent5">
                    <a:lumMod val="50000"/>
                  </a:schemeClr>
                </a:solidFill>
                <a:latin typeface="Calibri" panose="020F0502020204030204" pitchFamily="34" charset="0"/>
                <a:cs typeface="Calibri" panose="020F0502020204030204" pitchFamily="34" charset="0"/>
              </a:rPr>
              <a:t>Exemple :</a:t>
            </a:r>
            <a:r>
              <a:rPr lang="fr-FR" sz="1050" b="1" dirty="0">
                <a:solidFill>
                  <a:srgbClr val="990000"/>
                </a:solidFill>
                <a:latin typeface="Calibri" panose="020F0502020204030204" pitchFamily="34" charset="0"/>
                <a:cs typeface="Calibri" panose="020F0502020204030204" pitchFamily="34" charset="0"/>
              </a:rPr>
              <a:t> </a:t>
            </a:r>
            <a:r>
              <a:rPr lang="fr-FR" sz="1050" b="1" u="sng" dirty="0">
                <a:solidFill>
                  <a:srgbClr val="990000"/>
                </a:solidFill>
                <a:latin typeface="Calibri" panose="020F0502020204030204" pitchFamily="34" charset="0"/>
                <a:cs typeface="Calibri" panose="020F0502020204030204" pitchFamily="34" charset="0"/>
              </a:rPr>
              <a:t>(</a:t>
            </a:r>
            <a:r>
              <a:rPr lang="fr-FR" sz="1050" b="1" dirty="0">
                <a:solidFill>
                  <a:srgbClr val="990000"/>
                </a:solidFill>
                <a:latin typeface="Calibri" panose="020F0502020204030204" pitchFamily="34" charset="0"/>
                <a:cs typeface="Calibri" panose="020F0502020204030204" pitchFamily="34" charset="0"/>
              </a:rPr>
              <a:t>Le nombre au cycle 2, partie </a:t>
            </a:r>
            <a:r>
              <a:rPr lang="fr-FR" sz="1050" b="1" dirty="0" smtClean="0">
                <a:solidFill>
                  <a:srgbClr val="990000"/>
                </a:solidFill>
                <a:latin typeface="Calibri" panose="020F0502020204030204" pitchFamily="34" charset="0"/>
                <a:cs typeface="Calibri" panose="020F0502020204030204" pitchFamily="34" charset="0"/>
              </a:rPr>
              <a:t>4)</a:t>
            </a:r>
          </a:p>
          <a:p>
            <a:pPr marL="342900" indent="-342900">
              <a:spcBef>
                <a:spcPts val="0"/>
              </a:spcBef>
              <a:buFontTx/>
              <a:buChar char="-"/>
            </a:pPr>
            <a:r>
              <a:rPr lang="fr-FR" sz="1800" b="1" dirty="0" smtClean="0">
                <a:solidFill>
                  <a:srgbClr val="990000"/>
                </a:solidFill>
                <a:latin typeface="Calibri" panose="020F0502020204030204" pitchFamily="34" charset="0"/>
                <a:cs typeface="Calibri" panose="020F0502020204030204" pitchFamily="34" charset="0"/>
              </a:rPr>
              <a:t>Construction d’un </a:t>
            </a:r>
            <a:r>
              <a:rPr lang="fr-FR" sz="1800" b="1" cap="all" dirty="0" smtClean="0">
                <a:solidFill>
                  <a:srgbClr val="990000"/>
                </a:solidFill>
                <a:latin typeface="Calibri" panose="020F0502020204030204" pitchFamily="34" charset="0"/>
                <a:cs typeface="Calibri" panose="020F0502020204030204" pitchFamily="34" charset="0"/>
              </a:rPr>
              <a:t>outil de référence et de continuité </a:t>
            </a:r>
            <a:r>
              <a:rPr lang="fr-FR" sz="1800" b="1" dirty="0" smtClean="0">
                <a:solidFill>
                  <a:srgbClr val="990000"/>
                </a:solidFill>
                <a:latin typeface="Calibri" panose="020F0502020204030204" pitchFamily="34" charset="0"/>
                <a:cs typeface="Calibri" panose="020F0502020204030204" pitchFamily="34" charset="0"/>
              </a:rPr>
              <a:t>des apprentissages</a:t>
            </a:r>
          </a:p>
          <a:p>
            <a:pPr marL="342900" indent="-342900">
              <a:spcBef>
                <a:spcPts val="0"/>
              </a:spcBef>
              <a:buFontTx/>
              <a:buChar char="-"/>
            </a:pPr>
            <a:r>
              <a:rPr lang="fr-FR" sz="1800" b="1" dirty="0" smtClean="0">
                <a:solidFill>
                  <a:srgbClr val="990000"/>
                </a:solidFill>
                <a:latin typeface="Calibri" panose="020F0502020204030204" pitchFamily="34" charset="0"/>
                <a:cs typeface="Calibri" panose="020F0502020204030204" pitchFamily="34" charset="0"/>
              </a:rPr>
              <a:t>Mise en place d’une progression </a:t>
            </a:r>
            <a:r>
              <a:rPr lang="fr-FR" sz="1800" b="1" dirty="0" err="1" smtClean="0">
                <a:solidFill>
                  <a:srgbClr val="990000"/>
                </a:solidFill>
                <a:latin typeface="Calibri" panose="020F0502020204030204" pitchFamily="34" charset="0"/>
                <a:cs typeface="Calibri" panose="020F0502020204030204" pitchFamily="34" charset="0"/>
              </a:rPr>
              <a:t>spiralaire</a:t>
            </a:r>
            <a:r>
              <a:rPr lang="fr-FR" sz="1800" b="1" dirty="0" smtClean="0">
                <a:solidFill>
                  <a:srgbClr val="990000"/>
                </a:solidFill>
                <a:latin typeface="Calibri" panose="020F0502020204030204" pitchFamily="34" charset="0"/>
                <a:cs typeface="Calibri" panose="020F0502020204030204" pitchFamily="34" charset="0"/>
              </a:rPr>
              <a:t> sur le thème des grandeurs</a:t>
            </a:r>
          </a:p>
          <a:p>
            <a:pPr marL="342900" indent="-342900">
              <a:spcBef>
                <a:spcPts val="0"/>
              </a:spcBef>
              <a:buFontTx/>
              <a:buChar char="-"/>
            </a:pPr>
            <a:r>
              <a:rPr lang="fr-FR" sz="1800" b="1" dirty="0">
                <a:solidFill>
                  <a:srgbClr val="990000"/>
                </a:solidFill>
                <a:latin typeface="Calibri" panose="020F0502020204030204" pitchFamily="34" charset="0"/>
                <a:cs typeface="Calibri" panose="020F0502020204030204" pitchFamily="34" charset="0"/>
              </a:rPr>
              <a:t>E</a:t>
            </a:r>
            <a:r>
              <a:rPr lang="fr-FR" sz="1800" b="1" dirty="0" smtClean="0">
                <a:solidFill>
                  <a:srgbClr val="990000"/>
                </a:solidFill>
                <a:latin typeface="Calibri" panose="020F0502020204030204" pitchFamily="34" charset="0"/>
                <a:cs typeface="Calibri" panose="020F0502020204030204" pitchFamily="34" charset="0"/>
              </a:rPr>
              <a:t>n concertation au sein de l’école</a:t>
            </a:r>
          </a:p>
          <a:p>
            <a:pPr marL="342900" indent="-342900">
              <a:spcBef>
                <a:spcPts val="0"/>
              </a:spcBef>
              <a:buFontTx/>
              <a:buChar char="-"/>
            </a:pPr>
            <a:r>
              <a:rPr lang="fr-FR" sz="1800" b="1" dirty="0" smtClean="0">
                <a:solidFill>
                  <a:srgbClr val="990000"/>
                </a:solidFill>
                <a:latin typeface="Calibri" panose="020F0502020204030204" pitchFamily="34" charset="0"/>
                <a:cs typeface="Calibri" panose="020F0502020204030204" pitchFamily="34" charset="0"/>
              </a:rPr>
              <a:t>Tableau dynamique</a:t>
            </a:r>
            <a:r>
              <a:rPr lang="fr-FR" sz="18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a:t>
            </a:r>
            <a:endParaRPr lang="fr-FR" sz="1800" b="1" dirty="0" smtClean="0">
              <a:solidFill>
                <a:srgbClr val="990000"/>
              </a:solidFill>
              <a:latin typeface="Calibri" panose="020F0502020204030204" pitchFamily="34" charset="0"/>
              <a:cs typeface="Calibri" panose="020F0502020204030204" pitchFamily="34" charset="0"/>
            </a:endParaRPr>
          </a:p>
          <a:p>
            <a:pPr marL="342900" indent="-342900">
              <a:spcBef>
                <a:spcPts val="0"/>
              </a:spcBef>
              <a:buFontTx/>
              <a:buChar char="-"/>
            </a:pPr>
            <a:endParaRPr lang="fr-FR" sz="1400" b="1" dirty="0" smtClean="0">
              <a:solidFill>
                <a:srgbClr val="990000"/>
              </a:solidFill>
              <a:latin typeface="Calibri" panose="020F0502020204030204" pitchFamily="34" charset="0"/>
              <a:cs typeface="Calibri" panose="020F0502020204030204" pitchFamily="34" charset="0"/>
            </a:endParaRPr>
          </a:p>
          <a:p>
            <a:pPr>
              <a:spcBef>
                <a:spcPts val="0"/>
              </a:spcBef>
            </a:pPr>
            <a:r>
              <a:rPr lang="fr-FR" sz="1100" b="1" u="sng" dirty="0" smtClean="0">
                <a:solidFill>
                  <a:schemeClr val="accent5">
                    <a:lumMod val="50000"/>
                  </a:schemeClr>
                </a:solidFill>
                <a:latin typeface="Calibri" panose="020F0502020204030204" pitchFamily="34" charset="0"/>
                <a:cs typeface="Calibri" panose="020F0502020204030204" pitchFamily="34" charset="0"/>
              </a:rPr>
              <a:t>Exemple de mise en œuvre détaillé dans :</a:t>
            </a:r>
          </a:p>
          <a:p>
            <a:pPr>
              <a:spcBef>
                <a:spcPts val="0"/>
              </a:spcBef>
            </a:pPr>
            <a:r>
              <a:rPr lang="fr-FR" sz="1050" b="1" u="sng" dirty="0" smtClean="0">
                <a:solidFill>
                  <a:srgbClr val="990000"/>
                </a:solidFill>
                <a:latin typeface="Calibri" panose="020F0502020204030204" pitchFamily="34" charset="0"/>
                <a:cs typeface="Calibri" panose="020F0502020204030204" pitchFamily="34" charset="0"/>
              </a:rPr>
              <a:t>Ressources plan académique de Martinique</a:t>
            </a:r>
          </a:p>
          <a:p>
            <a:pPr>
              <a:spcBef>
                <a:spcPts val="600"/>
              </a:spcBef>
              <a:spcAft>
                <a:spcPts val="600"/>
              </a:spcAft>
            </a:pPr>
            <a:r>
              <a:rPr lang="fr-FR" sz="400" b="1" u="sng" dirty="0">
                <a:solidFill>
                  <a:srgbClr val="7030A0"/>
                </a:solidFill>
                <a:latin typeface="Calibri" panose="020F0502020204030204" pitchFamily="34" charset="0"/>
                <a:cs typeface="Calibri" panose="020F0502020204030204" pitchFamily="34" charset="0"/>
              </a:rPr>
              <a:t>https://site.ac-martinique.fr/pole-maths/wp-content/uploads/sites/26/2016/11/17_guide-tableau_-mission.pdf</a:t>
            </a:r>
            <a:endParaRPr lang="fr-FR" sz="400" b="1" u="sng" dirty="0" smtClean="0">
              <a:solidFill>
                <a:srgbClr val="7030A0"/>
              </a:solidFill>
              <a:latin typeface="Calibri" panose="020F0502020204030204" pitchFamily="34" charset="0"/>
              <a:cs typeface="Calibri" panose="020F0502020204030204" pitchFamily="34" charset="0"/>
            </a:endParaRPr>
          </a:p>
          <a:p>
            <a:pPr marL="342900" indent="-342900">
              <a:spcBef>
                <a:spcPts val="600"/>
              </a:spcBef>
              <a:spcAft>
                <a:spcPts val="600"/>
              </a:spcAft>
              <a:buFontTx/>
              <a:buChar char="-"/>
            </a:pPr>
            <a:endParaRPr lang="fr-FR" sz="2000" b="1" dirty="0" smtClean="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pic>
        <p:nvPicPr>
          <p:cNvPr id="4" name="Imag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444501" y="3313947"/>
            <a:ext cx="8275468" cy="2828859"/>
          </a:xfrm>
          <a:prstGeom prst="rect">
            <a:avLst/>
          </a:prstGeom>
        </p:spPr>
      </p:pic>
      <p:pic>
        <p:nvPicPr>
          <p:cNvPr id="5" name="Image 4"/>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339060" y="3424237"/>
            <a:ext cx="8199890" cy="2786063"/>
          </a:xfrm>
          <a:prstGeom prst="rect">
            <a:avLst/>
          </a:prstGeom>
        </p:spPr>
      </p:pic>
    </p:spTree>
    <p:extLst>
      <p:ext uri="{BB962C8B-B14F-4D97-AF65-F5344CB8AC3E}">
        <p14:creationId xmlns:p14="http://schemas.microsoft.com/office/powerpoint/2010/main" val="280825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31</a:t>
            </a:fld>
            <a:endParaRPr lang="fr-FR" dirty="0"/>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3" name="Rectangle 12"/>
          <p:cNvSpPr/>
          <p:nvPr/>
        </p:nvSpPr>
        <p:spPr>
          <a:xfrm>
            <a:off x="395536" y="264168"/>
            <a:ext cx="8064896"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5. </a:t>
            </a:r>
            <a:r>
              <a:rPr lang="fr-FR" sz="2400" b="1" dirty="0">
                <a:solidFill>
                  <a:schemeClr val="accent2">
                    <a:lumMod val="75000"/>
                  </a:schemeClr>
                </a:solidFill>
                <a:latin typeface="Calibri" pitchFamily="34" charset="0"/>
              </a:rPr>
              <a:t>Progression des apprentissages : </a:t>
            </a:r>
            <a:r>
              <a:rPr lang="fr-FR" sz="2400" b="1" dirty="0" smtClean="0">
                <a:solidFill>
                  <a:srgbClr val="990000"/>
                </a:solidFill>
                <a:latin typeface="Calibri" pitchFamily="34" charset="0"/>
              </a:rPr>
              <a:t>formules</a:t>
            </a:r>
            <a:endParaRPr lang="fr-FR" sz="2400" b="1" dirty="0">
              <a:solidFill>
                <a:srgbClr val="990000"/>
              </a:solidFill>
              <a:latin typeface="Calibri" pitchFamily="34" charset="0"/>
            </a:endParaRPr>
          </a:p>
        </p:txBody>
      </p:sp>
      <p:sp>
        <p:nvSpPr>
          <p:cNvPr id="25" name="Titre 3"/>
          <p:cNvSpPr txBox="1">
            <a:spLocks noChangeAspect="1"/>
          </p:cNvSpPr>
          <p:nvPr/>
        </p:nvSpPr>
        <p:spPr>
          <a:xfrm>
            <a:off x="323528" y="876305"/>
            <a:ext cx="8208912" cy="2963286"/>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342900" indent="-342900">
              <a:spcBef>
                <a:spcPts val="600"/>
              </a:spcBef>
              <a:spcAft>
                <a:spcPts val="600"/>
              </a:spcAft>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Premières formules rencontrées en cycle 3 pour calculer les mesures </a:t>
            </a:r>
          </a:p>
          <a:p>
            <a:pPr marL="342900" indent="-342900">
              <a:spcBef>
                <a:spcPts val="600"/>
              </a:spcBef>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de longueurs (périmètre du carré et du rectangle), longueur du cercle</a:t>
            </a:r>
          </a:p>
          <a:p>
            <a:pPr>
              <a:spcBef>
                <a:spcPts val="600"/>
              </a:spcBef>
              <a:spcAft>
                <a:spcPts val="600"/>
              </a:spcAft>
            </a:pPr>
            <a:r>
              <a:rPr lang="fr-FR" sz="1600" b="1" u="sng" dirty="0" smtClean="0">
                <a:solidFill>
                  <a:srgbClr val="990000"/>
                </a:solidFill>
                <a:latin typeface="Calibri" panose="020F0502020204030204" pitchFamily="34" charset="0"/>
                <a:cs typeface="Calibri" panose="020F0502020204030204" pitchFamily="34" charset="0"/>
              </a:rPr>
              <a:t>Risque : </a:t>
            </a:r>
            <a:r>
              <a:rPr lang="fr-FR" sz="1600" b="1" dirty="0" smtClean="0">
                <a:solidFill>
                  <a:srgbClr val="990000"/>
                </a:solidFill>
                <a:latin typeface="Calibri" panose="020F0502020204030204" pitchFamily="34" charset="0"/>
                <a:cs typeface="Calibri" panose="020F0502020204030204" pitchFamily="34" charset="0"/>
              </a:rPr>
              <a:t>appui sur la formule plus que sur les longueurs des côtés pour le rectangle et le carré</a:t>
            </a:r>
          </a:p>
          <a:p>
            <a:pPr algn="just">
              <a:spcBef>
                <a:spcPts val="600"/>
              </a:spcBef>
            </a:pPr>
            <a:r>
              <a:rPr lang="fr-FR" sz="1600" i="1" dirty="0">
                <a:latin typeface="Calibri" panose="020F0502020204030204" pitchFamily="34" charset="0"/>
                <a:cs typeface="Calibri" panose="020F0502020204030204" pitchFamily="34" charset="0"/>
              </a:rPr>
              <a:t>« Les élèves de cycle 3 rencontrent souvent plus de difficultés à déterminer le périmètre d’un rectangle que celui d’un quadrilatère quelconque car il ne s’appuie plus sur les longueurs de côtés mais uniquement sur une formule qu’ils peuvent oublier ou confondre avec une autre. </a:t>
            </a:r>
            <a:endParaRPr lang="fr-FR" sz="1600" i="1" dirty="0" smtClean="0">
              <a:latin typeface="Calibri" panose="020F0502020204030204" pitchFamily="34" charset="0"/>
              <a:cs typeface="Calibri" panose="020F0502020204030204" pitchFamily="34" charset="0"/>
            </a:endParaRPr>
          </a:p>
          <a:p>
            <a:pPr algn="just">
              <a:spcBef>
                <a:spcPts val="0"/>
              </a:spcBef>
              <a:spcAft>
                <a:spcPts val="600"/>
              </a:spcAft>
            </a:pPr>
            <a:r>
              <a:rPr lang="fr-FR" sz="1000" b="1" u="sng" dirty="0" smtClean="0">
                <a:solidFill>
                  <a:srgbClr val="990000"/>
                </a:solidFill>
                <a:latin typeface="Calibri" panose="020F0502020204030204" pitchFamily="34" charset="0"/>
                <a:cs typeface="Calibri" panose="020F0502020204030204" pitchFamily="34" charset="0"/>
              </a:rPr>
              <a:t>(</a:t>
            </a:r>
            <a:r>
              <a:rPr lang="fr-FR" sz="800" b="1" dirty="0">
                <a:solidFill>
                  <a:srgbClr val="990000"/>
                </a:solidFill>
                <a:latin typeface="Calibri" panose="020F0502020204030204" pitchFamily="34" charset="0"/>
                <a:cs typeface="Calibri" panose="020F0502020204030204" pitchFamily="34" charset="0"/>
              </a:rPr>
              <a:t>Grandeurs et mesures au cycle 3 (2016)</a:t>
            </a:r>
            <a:r>
              <a:rPr lang="fr-FR" sz="800" dirty="0">
                <a:solidFill>
                  <a:srgbClr val="990000"/>
                </a:solidFill>
              </a:rPr>
              <a:t>)</a:t>
            </a:r>
          </a:p>
          <a:p>
            <a:pPr>
              <a:spcBef>
                <a:spcPts val="600"/>
              </a:spcBef>
              <a:spcAft>
                <a:spcPts val="600"/>
              </a:spcAft>
            </a:pPr>
            <a:endParaRPr lang="fr-FR" sz="800" b="1" dirty="0" smtClean="0">
              <a:solidFill>
                <a:srgbClr val="7030A0"/>
              </a:solidFill>
              <a:latin typeface="Calibri" panose="020F0502020204030204" pitchFamily="34" charset="0"/>
              <a:cs typeface="Calibri" panose="020F0502020204030204" pitchFamily="34" charset="0"/>
            </a:endParaRPr>
          </a:p>
          <a:p>
            <a:pPr>
              <a:spcBef>
                <a:spcPts val="600"/>
              </a:spcBef>
              <a:spcAft>
                <a:spcPts val="600"/>
              </a:spcAft>
            </a:pPr>
            <a:endParaRPr lang="fr-FR" sz="800" b="1" dirty="0">
              <a:solidFill>
                <a:srgbClr val="7030A0"/>
              </a:solidFill>
              <a:latin typeface="Calibri" panose="020F0502020204030204" pitchFamily="34" charset="0"/>
              <a:cs typeface="Calibri" panose="020F0502020204030204" pitchFamily="34" charset="0"/>
            </a:endParaRPr>
          </a:p>
          <a:p>
            <a:pPr>
              <a:spcBef>
                <a:spcPts val="600"/>
              </a:spcBef>
              <a:spcAft>
                <a:spcPts val="600"/>
              </a:spcAft>
            </a:pPr>
            <a:r>
              <a:rPr lang="fr-FR" sz="800" b="1" dirty="0" smtClean="0">
                <a:solidFill>
                  <a:srgbClr val="7030A0"/>
                </a:solidFill>
                <a:latin typeface="Calibri" panose="020F0502020204030204" pitchFamily="34" charset="0"/>
                <a:cs typeface="Calibri" panose="020F0502020204030204" pitchFamily="34" charset="0"/>
              </a:rPr>
              <a:t>(</a:t>
            </a:r>
            <a:r>
              <a:rPr lang="fr-FR" sz="800" b="1" dirty="0" smtClean="0">
                <a:solidFill>
                  <a:srgbClr val="990000"/>
                </a:solidFill>
                <a:latin typeface="Calibri" panose="020F0502020204030204" pitchFamily="34" charset="0"/>
                <a:cs typeface="Calibri" panose="020F0502020204030204" pitchFamily="34" charset="0"/>
              </a:rPr>
              <a:t>mathématiques, documents d’accompagnement, grandeur et mesure à l’école primaire, 2002</a:t>
            </a:r>
            <a:r>
              <a:rPr lang="fr-FR" sz="800" b="1" dirty="0" smtClean="0">
                <a:solidFill>
                  <a:srgbClr val="7030A0"/>
                </a:solidFill>
                <a:latin typeface="Calibri" panose="020F0502020204030204" pitchFamily="34" charset="0"/>
                <a:cs typeface="Calibri" panose="020F0502020204030204" pitchFamily="34" charset="0"/>
              </a:rPr>
              <a:t>, </a:t>
            </a:r>
            <a:r>
              <a:rPr lang="fr-FR" sz="800" b="1" dirty="0" smtClean="0">
                <a:solidFill>
                  <a:srgbClr val="990000"/>
                </a:solidFill>
                <a:latin typeface="Calibri" panose="020F0502020204030204" pitchFamily="34" charset="0"/>
                <a:cs typeface="Calibri" panose="020F0502020204030204" pitchFamily="34" charset="0"/>
              </a:rPr>
              <a:t>p 6)</a:t>
            </a:r>
            <a:endParaRPr lang="fr-FR" sz="1400" b="1" dirty="0">
              <a:solidFill>
                <a:srgbClr val="C00000"/>
              </a:solidFill>
            </a:endParaRPr>
          </a:p>
          <a:p>
            <a:pPr algn="just">
              <a:spcAft>
                <a:spcPts val="600"/>
              </a:spcAft>
            </a:pPr>
            <a:endParaRPr lang="fr-FR" sz="1400" b="1" dirty="0" smtClean="0">
              <a:solidFill>
                <a:srgbClr val="C00000"/>
              </a:solidFill>
              <a:latin typeface="Calibri" panose="020F0502020204030204" pitchFamily="34" charset="0"/>
              <a:cs typeface="Calibri" panose="020F0502020204030204" pitchFamily="34" charset="0"/>
            </a:endParaRPr>
          </a:p>
        </p:txBody>
      </p:sp>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528" y="3157851"/>
            <a:ext cx="8676000" cy="555967"/>
          </a:xfrm>
          <a:prstGeom prst="rect">
            <a:avLst/>
          </a:prstGeom>
        </p:spPr>
      </p:pic>
      <p:sp>
        <p:nvSpPr>
          <p:cNvPr id="4" name="ZoneTexte 3"/>
          <p:cNvSpPr txBox="1"/>
          <p:nvPr/>
        </p:nvSpPr>
        <p:spPr>
          <a:xfrm>
            <a:off x="347192" y="3975601"/>
            <a:ext cx="8144960" cy="2262158"/>
          </a:xfrm>
          <a:prstGeom prst="rect">
            <a:avLst/>
          </a:prstGeom>
          <a:noFill/>
        </p:spPr>
        <p:txBody>
          <a:bodyPr wrap="square" rtlCol="0">
            <a:spAutoFit/>
          </a:bodyPr>
          <a:lstStyle/>
          <a:p>
            <a:pPr marL="342900" indent="-342900">
              <a:spcBef>
                <a:spcPts val="600"/>
              </a:spcBef>
              <a:spcAft>
                <a:spcPts val="600"/>
              </a:spcAft>
              <a:buFontTx/>
              <a:buChar char="-"/>
            </a:pPr>
            <a:r>
              <a:rPr lang="fr-FR" sz="1600" b="1" dirty="0">
                <a:solidFill>
                  <a:srgbClr val="990000"/>
                </a:solidFill>
                <a:latin typeface="Calibri" panose="020F0502020204030204" pitchFamily="34" charset="0"/>
                <a:cs typeface="Calibri" panose="020F0502020204030204" pitchFamily="34" charset="0"/>
              </a:rPr>
              <a:t>d’aires: aire du rectangle, du carré, du triangle, du disque</a:t>
            </a:r>
          </a:p>
          <a:p>
            <a:pPr marL="342900" indent="-342900">
              <a:spcBef>
                <a:spcPts val="600"/>
              </a:spcBef>
              <a:spcAft>
                <a:spcPts val="600"/>
              </a:spcAft>
              <a:buFontTx/>
              <a:buChar char="-"/>
            </a:pPr>
            <a:r>
              <a:rPr lang="fr-FR" sz="1600" b="1" dirty="0">
                <a:solidFill>
                  <a:srgbClr val="990000"/>
                </a:solidFill>
                <a:latin typeface="Calibri" panose="020F0502020204030204" pitchFamily="34" charset="0"/>
                <a:cs typeface="Calibri" panose="020F0502020204030204" pitchFamily="34" charset="0"/>
              </a:rPr>
              <a:t>de volumes: volumes du cube, du pavé droit</a:t>
            </a:r>
          </a:p>
          <a:p>
            <a:pPr>
              <a:spcBef>
                <a:spcPts val="600"/>
              </a:spcBef>
              <a:spcAft>
                <a:spcPts val="600"/>
              </a:spcAft>
            </a:pPr>
            <a:endParaRPr lang="fr-FR" sz="1000" b="1" dirty="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endParaRPr>
          </a:p>
          <a:p>
            <a:pPr marL="342900" indent="-342900">
              <a:spcBef>
                <a:spcPts val="600"/>
              </a:spcBef>
              <a:spcAft>
                <a:spcPts val="600"/>
              </a:spcAft>
              <a:buFont typeface="Wingdings" panose="05000000000000000000" pitchFamily="2" charset="2"/>
              <a:buChar char="à"/>
            </a:pPr>
            <a:r>
              <a:rPr lang="fr-FR" b="1" dirty="0">
                <a:solidFill>
                  <a:schemeClr val="accent2">
                    <a:lumMod val="50000"/>
                  </a:schemeClr>
                </a:solidFill>
                <a:latin typeface="Calibri" panose="020F0502020204030204" pitchFamily="34" charset="0"/>
                <a:cs typeface="Calibri" panose="020F0502020204030204" pitchFamily="34" charset="0"/>
              </a:rPr>
              <a:t>Objectif </a:t>
            </a:r>
            <a:r>
              <a:rPr lang="fr-FR" b="1" dirty="0">
                <a:solidFill>
                  <a:srgbClr val="990000"/>
                </a:solidFill>
                <a:latin typeface="Calibri" panose="020F0502020204030204" pitchFamily="34" charset="0"/>
                <a:cs typeface="Calibri" panose="020F0502020204030204" pitchFamily="34" charset="0"/>
                <a:sym typeface="Wingdings" panose="05000000000000000000" pitchFamily="2" charset="2"/>
              </a:rPr>
              <a:t></a:t>
            </a:r>
            <a:r>
              <a:rPr lang="fr-FR" b="1" dirty="0">
                <a:solidFill>
                  <a:schemeClr val="accent2">
                    <a:lumMod val="50000"/>
                  </a:schemeClr>
                </a:solidFill>
                <a:latin typeface="Calibri" panose="020F0502020204030204" pitchFamily="34" charset="0"/>
                <a:cs typeface="Calibri" panose="020F0502020204030204" pitchFamily="34" charset="0"/>
              </a:rPr>
              <a:t> </a:t>
            </a:r>
            <a:r>
              <a:rPr lang="fr-FR" b="1" dirty="0">
                <a:solidFill>
                  <a:srgbClr val="990000"/>
                </a:solidFill>
                <a:latin typeface="Calibri" panose="020F0502020204030204" pitchFamily="34" charset="0"/>
                <a:cs typeface="Calibri" panose="020F0502020204030204" pitchFamily="34" charset="0"/>
              </a:rPr>
              <a:t>préparation du travail sur le calcul littéral en cycle 4 </a:t>
            </a:r>
          </a:p>
          <a:p>
            <a:pPr marL="342900" indent="-342900">
              <a:spcBef>
                <a:spcPts val="600"/>
              </a:spcBef>
              <a:spcAft>
                <a:spcPts val="600"/>
              </a:spcAft>
              <a:buFont typeface="Wingdings" panose="05000000000000000000" pitchFamily="2" charset="2"/>
              <a:buChar char="à"/>
            </a:pPr>
            <a:r>
              <a:rPr lang="fr-FR" b="1" dirty="0" smtClean="0">
                <a:solidFill>
                  <a:schemeClr val="accent2">
                    <a:lumMod val="50000"/>
                  </a:schemeClr>
                </a:solidFill>
                <a:latin typeface="Calibri" panose="020F0502020204030204" pitchFamily="34" charset="0"/>
                <a:cs typeface="Calibri" panose="020F0502020204030204" pitchFamily="34" charset="0"/>
              </a:rPr>
              <a:t>Attention </a:t>
            </a:r>
            <a:r>
              <a:rPr lang="fr-FR" b="1" dirty="0">
                <a:solidFill>
                  <a:schemeClr val="accent2">
                    <a:lumMod val="50000"/>
                  </a:schemeClr>
                </a:solidFill>
                <a:latin typeface="Calibri" panose="020F0502020204030204" pitchFamily="34" charset="0"/>
                <a:cs typeface="Calibri" panose="020F0502020204030204" pitchFamily="34" charset="0"/>
              </a:rPr>
              <a:t>à construire les formules avec les élèves  ! </a:t>
            </a:r>
            <a:r>
              <a:rPr lang="fr-FR" sz="1000" b="1" dirty="0">
                <a:solidFill>
                  <a:srgbClr val="990000"/>
                </a:solidFill>
                <a:latin typeface="Calibri" panose="020F0502020204030204" pitchFamily="34" charset="0"/>
                <a:cs typeface="Calibri" panose="020F0502020204030204" pitchFamily="34" charset="0"/>
              </a:rPr>
              <a:t>(</a:t>
            </a:r>
            <a:r>
              <a:rPr lang="fr-FR" sz="800" b="1" dirty="0">
                <a:solidFill>
                  <a:srgbClr val="990000"/>
                </a:solidFill>
                <a:latin typeface="Calibri" panose="020F0502020204030204" pitchFamily="34" charset="0"/>
                <a:cs typeface="Calibri" panose="020F0502020204030204" pitchFamily="34" charset="0"/>
              </a:rPr>
              <a:t>Grandeurs et mesures au cycle 3 (2016)</a:t>
            </a:r>
            <a:r>
              <a:rPr lang="fr-FR" sz="600" dirty="0">
                <a:solidFill>
                  <a:srgbClr val="990000"/>
                </a:solidFill>
              </a:rPr>
              <a:t>)</a:t>
            </a:r>
          </a:p>
          <a:p>
            <a:endParaRPr lang="fr-FR" dirty="0"/>
          </a:p>
        </p:txBody>
      </p:sp>
    </p:spTree>
    <p:extLst>
      <p:ext uri="{BB962C8B-B14F-4D97-AF65-F5344CB8AC3E}">
        <p14:creationId xmlns:p14="http://schemas.microsoft.com/office/powerpoint/2010/main" val="285904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32</a:t>
            </a:fld>
            <a:endParaRPr lang="fr-FR" dirty="0"/>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3" name="Rectangle 12"/>
          <p:cNvSpPr/>
          <p:nvPr/>
        </p:nvSpPr>
        <p:spPr>
          <a:xfrm>
            <a:off x="395536" y="264168"/>
            <a:ext cx="8542222"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6. </a:t>
            </a:r>
            <a:r>
              <a:rPr lang="fr-FR" sz="2800" b="1" dirty="0" smtClean="0">
                <a:solidFill>
                  <a:schemeClr val="accent2">
                    <a:lumMod val="75000"/>
                  </a:schemeClr>
                </a:solidFill>
                <a:latin typeface="Calibri" pitchFamily="34" charset="0"/>
              </a:rPr>
              <a:t>Exemples d’organisation : </a:t>
            </a:r>
            <a:r>
              <a:rPr lang="fr-FR" sz="2800" b="1" dirty="0" smtClean="0">
                <a:solidFill>
                  <a:srgbClr val="990000"/>
                </a:solidFill>
                <a:latin typeface="Calibri" pitchFamily="34" charset="0"/>
              </a:rPr>
              <a:t>de la GS au cycle 2</a:t>
            </a:r>
            <a:endParaRPr lang="fr-FR" sz="2800" b="1" dirty="0">
              <a:solidFill>
                <a:srgbClr val="990000"/>
              </a:solidFill>
              <a:latin typeface="Calibri" pitchFamily="34" charset="0"/>
            </a:endParaRPr>
          </a:p>
        </p:txBody>
      </p:sp>
      <p:sp>
        <p:nvSpPr>
          <p:cNvPr id="25" name="Titre 3"/>
          <p:cNvSpPr txBox="1">
            <a:spLocks noChangeAspect="1"/>
          </p:cNvSpPr>
          <p:nvPr/>
        </p:nvSpPr>
        <p:spPr>
          <a:xfrm>
            <a:off x="340860" y="773996"/>
            <a:ext cx="7963883" cy="1672694"/>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Bef>
                <a:spcPts val="300"/>
              </a:spcBef>
              <a:spcAft>
                <a:spcPts val="300"/>
              </a:spcAft>
            </a:pPr>
            <a:r>
              <a:rPr lang="fr-FR" sz="18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800" b="1" dirty="0" smtClean="0">
                <a:solidFill>
                  <a:schemeClr val="accent2">
                    <a:lumMod val="50000"/>
                  </a:schemeClr>
                </a:solidFill>
                <a:latin typeface="Calibri" panose="020F0502020204030204" pitchFamily="34" charset="0"/>
                <a:cs typeface="Calibri" panose="020F0502020204030204" pitchFamily="34" charset="0"/>
              </a:rPr>
              <a:t>Affichage et traces écrites</a:t>
            </a:r>
          </a:p>
          <a:p>
            <a:pPr>
              <a:spcBef>
                <a:spcPts val="100"/>
              </a:spcBef>
              <a:spcAft>
                <a:spcPts val="100"/>
              </a:spcAft>
            </a:pPr>
            <a:r>
              <a:rPr lang="fr-FR" sz="1800" b="1" dirty="0" smtClean="0">
                <a:solidFill>
                  <a:srgbClr val="990000"/>
                </a:solidFill>
                <a:latin typeface="Calibri" panose="020F0502020204030204" pitchFamily="34" charset="0"/>
                <a:cs typeface="Calibri" panose="020F0502020204030204" pitchFamily="34" charset="0"/>
              </a:rPr>
              <a:t>- </a:t>
            </a:r>
            <a:r>
              <a:rPr lang="fr-FR" sz="1600" b="1" dirty="0" smtClean="0">
                <a:solidFill>
                  <a:srgbClr val="990000"/>
                </a:solidFill>
                <a:latin typeface="Calibri" panose="020F0502020204030204" pitchFamily="34" charset="0"/>
                <a:cs typeface="Calibri" panose="020F0502020204030204" pitchFamily="34" charset="0"/>
              </a:rPr>
              <a:t>Forte attention</a:t>
            </a:r>
          </a:p>
          <a:p>
            <a:pPr>
              <a:spcBef>
                <a:spcPts val="100"/>
              </a:spcBef>
              <a:spcAft>
                <a:spcPts val="100"/>
              </a:spcAft>
            </a:pPr>
            <a:r>
              <a:rPr lang="fr-FR" sz="1600" b="1" dirty="0" smtClean="0">
                <a:solidFill>
                  <a:srgbClr val="990000"/>
                </a:solidFill>
                <a:latin typeface="Calibri" panose="020F0502020204030204" pitchFamily="34" charset="0"/>
                <a:cs typeface="Calibri" panose="020F0502020204030204" pitchFamily="34" charset="0"/>
              </a:rPr>
              <a:t>- Privilégier les objets réels (manipulation régulière)</a:t>
            </a:r>
          </a:p>
          <a:p>
            <a:pPr>
              <a:spcBef>
                <a:spcPts val="100"/>
              </a:spcBef>
              <a:spcAft>
                <a:spcPts val="100"/>
              </a:spcAft>
            </a:pPr>
            <a:r>
              <a:rPr lang="fr-FR" sz="1600" b="1" dirty="0" smtClean="0">
                <a:solidFill>
                  <a:srgbClr val="990000"/>
                </a:solidFill>
                <a:latin typeface="Calibri" panose="020F0502020204030204" pitchFamily="34" charset="0"/>
                <a:cs typeface="Calibri" panose="020F0502020204030204" pitchFamily="34" charset="0"/>
              </a:rPr>
              <a:t>- Trace </a:t>
            </a:r>
            <a:r>
              <a:rPr lang="fr-FR" sz="1600" b="1" dirty="0">
                <a:solidFill>
                  <a:srgbClr val="990000"/>
                </a:solidFill>
                <a:latin typeface="Calibri" panose="020F0502020204030204" pitchFamily="34" charset="0"/>
                <a:cs typeface="Calibri" panose="020F0502020204030204" pitchFamily="34" charset="0"/>
              </a:rPr>
              <a:t>écrite fonctionnelle, compte rendu des expériences </a:t>
            </a:r>
            <a:r>
              <a:rPr lang="fr-FR" sz="1600" b="1" dirty="0" smtClean="0">
                <a:solidFill>
                  <a:srgbClr val="990000"/>
                </a:solidFill>
                <a:latin typeface="Calibri" panose="020F0502020204030204" pitchFamily="34" charset="0"/>
                <a:cs typeface="Calibri" panose="020F0502020204030204" pitchFamily="34" charset="0"/>
              </a:rPr>
              <a:t>conduites   </a:t>
            </a:r>
            <a:r>
              <a:rPr lang="fr-FR" sz="800" b="1" dirty="0" smtClean="0">
                <a:solidFill>
                  <a:srgbClr val="990000"/>
                </a:solidFill>
                <a:latin typeface="Calibri" panose="020F0502020204030204" pitchFamily="34" charset="0"/>
                <a:cs typeface="Calibri" panose="020F0502020204030204" pitchFamily="34" charset="0"/>
              </a:rPr>
              <a:t>(Grandeurs </a:t>
            </a:r>
            <a:r>
              <a:rPr lang="fr-FR" sz="800" b="1" dirty="0">
                <a:solidFill>
                  <a:srgbClr val="990000"/>
                </a:solidFill>
                <a:latin typeface="Calibri" panose="020F0502020204030204" pitchFamily="34" charset="0"/>
                <a:cs typeface="Calibri" panose="020F0502020204030204" pitchFamily="34" charset="0"/>
              </a:rPr>
              <a:t>et mesures au cycle 2 (2016</a:t>
            </a:r>
            <a:r>
              <a:rPr lang="fr-FR" sz="800" b="1" dirty="0" smtClean="0">
                <a:solidFill>
                  <a:srgbClr val="990000"/>
                </a:solidFill>
                <a:latin typeface="Calibri" panose="020F0502020204030204" pitchFamily="34" charset="0"/>
                <a:cs typeface="Calibri" panose="020F0502020204030204" pitchFamily="34" charset="0"/>
              </a:rPr>
              <a:t>))</a:t>
            </a:r>
            <a:endParaRPr lang="fr-FR" sz="2000" b="1" u="sng" dirty="0">
              <a:solidFill>
                <a:schemeClr val="accent5">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20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endParaRPr>
          </a:p>
          <a:p>
            <a:pPr marL="342900" indent="-342900">
              <a:spcBef>
                <a:spcPts val="600"/>
              </a:spcBef>
              <a:spcAft>
                <a:spcPts val="600"/>
              </a:spcAft>
              <a:buFont typeface="Wingdings" panose="05000000000000000000" pitchFamily="2" charset="2"/>
              <a:buChar char="à"/>
            </a:pPr>
            <a:endParaRPr lang="fr-FR" sz="2000" b="1" dirty="0">
              <a:solidFill>
                <a:schemeClr val="accent2">
                  <a:lumMod val="50000"/>
                </a:schemeClr>
              </a:solidFill>
              <a:latin typeface="Calibri" panose="020F0502020204030204" pitchFamily="34" charset="0"/>
              <a:cs typeface="Calibri" panose="020F0502020204030204" pitchFamily="34" charset="0"/>
            </a:endParaRPr>
          </a:p>
          <a:p>
            <a:pPr>
              <a:spcBef>
                <a:spcPts val="600"/>
              </a:spcBef>
              <a:spcAft>
                <a:spcPts val="600"/>
              </a:spcAft>
            </a:pPr>
            <a:endParaRPr lang="fr-FR" sz="2400" b="1" dirty="0">
              <a:solidFill>
                <a:srgbClr val="990000"/>
              </a:solidFill>
              <a:latin typeface="Calibri" panose="020F0502020204030204" pitchFamily="34" charset="0"/>
              <a:cs typeface="Calibri" panose="020F0502020204030204" pitchFamily="34" charset="0"/>
            </a:endParaRPr>
          </a:p>
          <a:p>
            <a:pPr>
              <a:spcBef>
                <a:spcPts val="600"/>
              </a:spcBef>
              <a:spcAft>
                <a:spcPts val="600"/>
              </a:spcAft>
            </a:pPr>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4" name="ZoneTexte 3"/>
          <p:cNvSpPr txBox="1"/>
          <p:nvPr/>
        </p:nvSpPr>
        <p:spPr>
          <a:xfrm>
            <a:off x="340860" y="2045589"/>
            <a:ext cx="8590722" cy="4593565"/>
          </a:xfrm>
          <a:prstGeom prst="rect">
            <a:avLst/>
          </a:prstGeom>
          <a:noFill/>
        </p:spPr>
        <p:txBody>
          <a:bodyPr wrap="square" rtlCol="0">
            <a:spAutoFit/>
          </a:bodyPr>
          <a:lstStyle/>
          <a:p>
            <a:r>
              <a:rPr lang="fr-FR" sz="2000"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1600" b="1" dirty="0" smtClean="0">
                <a:solidFill>
                  <a:schemeClr val="accent2">
                    <a:lumMod val="50000"/>
                  </a:schemeClr>
                </a:solidFill>
                <a:latin typeface="Calibri" panose="020F0502020204030204" pitchFamily="34" charset="0"/>
                <a:cs typeface="Calibri" panose="020F0502020204030204" pitchFamily="34" charset="0"/>
              </a:rPr>
              <a:t>Un </a:t>
            </a:r>
            <a:r>
              <a:rPr lang="fr-FR" sz="1600" b="1" dirty="0">
                <a:solidFill>
                  <a:schemeClr val="accent2">
                    <a:lumMod val="50000"/>
                  </a:schemeClr>
                </a:solidFill>
                <a:latin typeface="Calibri" panose="020F0502020204030204" pitchFamily="34" charset="0"/>
                <a:cs typeface="Calibri" panose="020F0502020204030204" pitchFamily="34" charset="0"/>
              </a:rPr>
              <a:t>exemple d’organisation </a:t>
            </a:r>
            <a:r>
              <a:rPr lang="fr-FR" sz="1600" b="1" dirty="0" smtClean="0">
                <a:solidFill>
                  <a:schemeClr val="accent2">
                    <a:lumMod val="50000"/>
                  </a:schemeClr>
                </a:solidFill>
                <a:latin typeface="Calibri" panose="020F0502020204030204" pitchFamily="34" charset="0"/>
                <a:cs typeface="Calibri" panose="020F0502020204030204" pitchFamily="34" charset="0"/>
              </a:rPr>
              <a:t>pédagogique : une même démarche à chaque séance de la GS au CE1</a:t>
            </a:r>
            <a:endParaRPr lang="fr-FR" sz="1600" b="1" dirty="0">
              <a:solidFill>
                <a:schemeClr val="accent2">
                  <a:lumMod val="50000"/>
                </a:schemeClr>
              </a:solidFill>
              <a:latin typeface="Calibri" panose="020F0502020204030204" pitchFamily="34" charset="0"/>
              <a:cs typeface="Calibri" panose="020F0502020204030204" pitchFamily="34" charset="0"/>
            </a:endParaRPr>
          </a:p>
          <a:p>
            <a:r>
              <a:rPr lang="fr-FR" sz="1000" b="1" dirty="0" smtClean="0">
                <a:solidFill>
                  <a:srgbClr val="990000"/>
                </a:solidFill>
                <a:latin typeface="Calibri" panose="020F0502020204030204" pitchFamily="34" charset="0"/>
                <a:cs typeface="Calibri" panose="020F0502020204030204" pitchFamily="34" charset="0"/>
              </a:rPr>
              <a:t>(</a:t>
            </a:r>
            <a:r>
              <a:rPr lang="fr-FR" sz="1000" b="1" dirty="0" err="1" smtClean="0">
                <a:solidFill>
                  <a:srgbClr val="990000"/>
                </a:solidFill>
                <a:latin typeface="Calibri" panose="020F0502020204030204" pitchFamily="34" charset="0"/>
                <a:cs typeface="Calibri" panose="020F0502020204030204" pitchFamily="34" charset="0"/>
              </a:rPr>
              <a:t>J</a:t>
            </a:r>
            <a:r>
              <a:rPr lang="fr-FR" sz="1000" b="1" cap="small" dirty="0" err="1" smtClean="0">
                <a:solidFill>
                  <a:srgbClr val="990000"/>
                </a:solidFill>
                <a:latin typeface="Calibri" panose="020F0502020204030204" pitchFamily="34" charset="0"/>
                <a:cs typeface="Calibri" panose="020F0502020204030204" pitchFamily="34" charset="0"/>
              </a:rPr>
              <a:t>ouglet</a:t>
            </a:r>
            <a:r>
              <a:rPr lang="fr-FR" sz="1000" b="1" dirty="0">
                <a:solidFill>
                  <a:srgbClr val="990000"/>
                </a:solidFill>
                <a:latin typeface="Calibri" panose="020F0502020204030204" pitchFamily="34" charset="0"/>
                <a:cs typeface="Calibri" panose="020F0502020204030204" pitchFamily="34" charset="0"/>
              </a:rPr>
              <a:t>, </a:t>
            </a:r>
            <a:r>
              <a:rPr lang="fr-FR" sz="1000" b="1" dirty="0" err="1">
                <a:solidFill>
                  <a:srgbClr val="990000"/>
                </a:solidFill>
                <a:latin typeface="Calibri" panose="020F0502020204030204" pitchFamily="34" charset="0"/>
                <a:cs typeface="Calibri" panose="020F0502020204030204" pitchFamily="34" charset="0"/>
              </a:rPr>
              <a:t>M</a:t>
            </a:r>
            <a:r>
              <a:rPr lang="fr-FR" sz="1000" b="1" cap="small" dirty="0" err="1">
                <a:solidFill>
                  <a:srgbClr val="990000"/>
                </a:solidFill>
                <a:latin typeface="Calibri" panose="020F0502020204030204" pitchFamily="34" charset="0"/>
                <a:cs typeface="Calibri" panose="020F0502020204030204" pitchFamily="34" charset="0"/>
              </a:rPr>
              <a:t>orand</a:t>
            </a:r>
            <a:r>
              <a:rPr lang="fr-FR" sz="1000" b="1" dirty="0" err="1">
                <a:solidFill>
                  <a:srgbClr val="990000"/>
                </a:solidFill>
                <a:latin typeface="Calibri" panose="020F0502020204030204" pitchFamily="34" charset="0"/>
                <a:cs typeface="Calibri" panose="020F0502020204030204" pitchFamily="34" charset="0"/>
              </a:rPr>
              <a:t>,Patricia</a:t>
            </a:r>
            <a:r>
              <a:rPr lang="fr-FR" sz="1000" b="1" dirty="0">
                <a:solidFill>
                  <a:srgbClr val="990000"/>
                </a:solidFill>
                <a:latin typeface="Calibri" panose="020F0502020204030204" pitchFamily="34" charset="0"/>
                <a:cs typeface="Calibri" panose="020F0502020204030204" pitchFamily="34" charset="0"/>
              </a:rPr>
              <a:t> </a:t>
            </a:r>
            <a:r>
              <a:rPr lang="fr-FR" sz="1000" b="1" cap="small" dirty="0" err="1">
                <a:solidFill>
                  <a:srgbClr val="990000"/>
                </a:solidFill>
                <a:latin typeface="Calibri" panose="020F0502020204030204" pitchFamily="34" charset="0"/>
                <a:cs typeface="Calibri" panose="020F0502020204030204" pitchFamily="34" charset="0"/>
              </a:rPr>
              <a:t>Lammertin</a:t>
            </a:r>
            <a:r>
              <a:rPr lang="fr-FR" sz="1000" b="1" cap="small" dirty="0">
                <a:solidFill>
                  <a:srgbClr val="990000"/>
                </a:solidFill>
                <a:latin typeface="Calibri" panose="020F0502020204030204" pitchFamily="34" charset="0"/>
                <a:cs typeface="Calibri" panose="020F0502020204030204" pitchFamily="34" charset="0"/>
              </a:rPr>
              <a:t> (</a:t>
            </a:r>
            <a:r>
              <a:rPr lang="fr-FR" sz="1000" b="1" cap="small" dirty="0" err="1">
                <a:solidFill>
                  <a:srgbClr val="990000"/>
                </a:solidFill>
                <a:latin typeface="Calibri" panose="020F0502020204030204" pitchFamily="34" charset="0"/>
                <a:cs typeface="Calibri" panose="020F0502020204030204" pitchFamily="34" charset="0"/>
              </a:rPr>
              <a:t>dir</a:t>
            </a:r>
            <a:r>
              <a:rPr lang="fr-FR" sz="1000" b="1" cap="small" dirty="0">
                <a:solidFill>
                  <a:srgbClr val="990000"/>
                </a:solidFill>
                <a:latin typeface="Calibri" panose="020F0502020204030204" pitchFamily="34" charset="0"/>
                <a:cs typeface="Calibri" panose="020F0502020204030204" pitchFamily="34" charset="0"/>
              </a:rPr>
              <a:t>) (2010</a:t>
            </a:r>
            <a:r>
              <a:rPr lang="fr-FR" sz="1000" b="1" dirty="0" smtClean="0">
                <a:solidFill>
                  <a:srgbClr val="990000"/>
                </a:solidFill>
                <a:latin typeface="Calibri" panose="020F0502020204030204" pitchFamily="34" charset="0"/>
                <a:cs typeface="Calibri" panose="020F0502020204030204" pitchFamily="34" charset="0"/>
              </a:rPr>
              <a:t>)</a:t>
            </a:r>
            <a:r>
              <a:rPr lang="fr-FR" sz="800" dirty="0" smtClean="0">
                <a:solidFill>
                  <a:srgbClr val="990000"/>
                </a:solidFill>
                <a:latin typeface="Calibri" panose="020F0502020204030204" pitchFamily="34" charset="0"/>
                <a:cs typeface="Calibri" panose="020F0502020204030204" pitchFamily="34" charset="0"/>
              </a:rPr>
              <a:t>)</a:t>
            </a:r>
            <a:endParaRPr lang="fr-FR" sz="800" u="sng" dirty="0" smtClean="0">
              <a:solidFill>
                <a:srgbClr val="990000"/>
              </a:solidFill>
              <a:latin typeface="Calibri" panose="020F0502020204030204" pitchFamily="34" charset="0"/>
              <a:cs typeface="Calibri" panose="020F0502020204030204" pitchFamily="34" charset="0"/>
            </a:endParaRPr>
          </a:p>
          <a:p>
            <a:pPr>
              <a:spcBef>
                <a:spcPts val="100"/>
              </a:spcBef>
              <a:spcAft>
                <a:spcPts val="600"/>
              </a:spcAft>
            </a:pPr>
            <a:r>
              <a:rPr lang="fr-FR" sz="1600" b="1" u="sng" dirty="0" smtClean="0">
                <a:solidFill>
                  <a:schemeClr val="accent2">
                    <a:lumMod val="50000"/>
                  </a:schemeClr>
                </a:solidFill>
                <a:latin typeface="Calibri" panose="020F0502020204030204" pitchFamily="34" charset="0"/>
                <a:cs typeface="Calibri" panose="020F0502020204030204" pitchFamily="34" charset="0"/>
              </a:rPr>
              <a:t>Situations-problèmes centrées sur les masses, longueurs et contenances </a:t>
            </a:r>
          </a:p>
          <a:p>
            <a:pPr>
              <a:spcBef>
                <a:spcPts val="100"/>
              </a:spcBef>
              <a:spcAft>
                <a:spcPts val="600"/>
              </a:spcAft>
            </a:pPr>
            <a:r>
              <a:rPr lang="fr-FR" sz="1400" b="1" u="sng" dirty="0" smtClean="0">
                <a:solidFill>
                  <a:schemeClr val="accent2">
                    <a:lumMod val="50000"/>
                  </a:schemeClr>
                </a:solidFill>
                <a:latin typeface="Calibri" panose="020F0502020204030204" pitchFamily="34" charset="0"/>
                <a:cs typeface="Calibri" panose="020F0502020204030204" pitchFamily="34" charset="0"/>
              </a:rPr>
              <a:t>Objectifs :</a:t>
            </a:r>
            <a:endParaRPr lang="fr-FR" sz="1400" b="1" u="sng" dirty="0">
              <a:solidFill>
                <a:schemeClr val="accent2">
                  <a:lumMod val="50000"/>
                </a:schemeClr>
              </a:solidFill>
              <a:latin typeface="Calibri" panose="020F0502020204030204" pitchFamily="34" charset="0"/>
              <a:cs typeface="Calibri" panose="020F0502020204030204" pitchFamily="34" charset="0"/>
            </a:endParaRPr>
          </a:p>
          <a:p>
            <a:pPr marL="285750" indent="-285750">
              <a:spcBef>
                <a:spcPts val="100"/>
              </a:spcBef>
              <a:spcAft>
                <a:spcPts val="100"/>
              </a:spcAft>
              <a:buFontTx/>
              <a:buChar char="-"/>
            </a:pPr>
            <a:r>
              <a:rPr lang="fr-FR" sz="1400" b="1" dirty="0" smtClean="0">
                <a:solidFill>
                  <a:srgbClr val="990000"/>
                </a:solidFill>
                <a:latin typeface="Calibri" panose="020F0502020204030204" pitchFamily="34" charset="0"/>
                <a:cs typeface="Calibri" panose="020F0502020204030204" pitchFamily="34" charset="0"/>
              </a:rPr>
              <a:t>Acquérir des repères</a:t>
            </a:r>
          </a:p>
          <a:p>
            <a:pPr marL="285750" indent="-285750">
              <a:spcBef>
                <a:spcPts val="100"/>
              </a:spcBef>
              <a:spcAft>
                <a:spcPts val="100"/>
              </a:spcAft>
              <a:buFontTx/>
              <a:buChar char="-"/>
            </a:pPr>
            <a:r>
              <a:rPr lang="fr-FR" sz="1400" b="1" dirty="0" smtClean="0">
                <a:solidFill>
                  <a:srgbClr val="990000"/>
                </a:solidFill>
                <a:latin typeface="Calibri" panose="020F0502020204030204" pitchFamily="34" charset="0"/>
                <a:cs typeface="Calibri" panose="020F0502020204030204" pitchFamily="34" charset="0"/>
              </a:rPr>
              <a:t>Transférer progressivement les procédures d’une grandeur à l’autre</a:t>
            </a:r>
          </a:p>
          <a:p>
            <a:pPr marL="285750" indent="-285750">
              <a:spcBef>
                <a:spcPts val="100"/>
              </a:spcBef>
              <a:spcAft>
                <a:spcPts val="100"/>
              </a:spcAft>
              <a:buFontTx/>
              <a:buChar char="-"/>
            </a:pPr>
            <a:r>
              <a:rPr lang="fr-FR" sz="1400" b="1" dirty="0" smtClean="0">
                <a:solidFill>
                  <a:srgbClr val="990000"/>
                </a:solidFill>
                <a:latin typeface="Calibri" panose="020F0502020204030204" pitchFamily="34" charset="0"/>
                <a:cs typeface="Calibri" panose="020F0502020204030204" pitchFamily="34" charset="0"/>
              </a:rPr>
              <a:t>Développer un corpus de mots liés aux grandeurs et mesures</a:t>
            </a:r>
          </a:p>
          <a:p>
            <a:pPr marL="285750" indent="-285750">
              <a:spcBef>
                <a:spcPts val="100"/>
              </a:spcBef>
              <a:spcAft>
                <a:spcPts val="100"/>
              </a:spcAft>
              <a:buFontTx/>
              <a:buChar char="-"/>
            </a:pPr>
            <a:r>
              <a:rPr lang="fr-FR" sz="1400" b="1" dirty="0" smtClean="0">
                <a:solidFill>
                  <a:srgbClr val="990000"/>
                </a:solidFill>
                <a:latin typeface="Calibri" panose="020F0502020204030204" pitchFamily="34" charset="0"/>
                <a:cs typeface="Calibri" panose="020F0502020204030204" pitchFamily="34" charset="0"/>
              </a:rPr>
              <a:t>Utiliser ce vocabulaire à bon escient /étayage qui suit une expérience</a:t>
            </a:r>
          </a:p>
          <a:p>
            <a:pPr marL="285750" indent="-285750">
              <a:spcBef>
                <a:spcPts val="100"/>
              </a:spcBef>
              <a:spcAft>
                <a:spcPts val="100"/>
              </a:spcAft>
              <a:buFontTx/>
              <a:buChar char="-"/>
            </a:pPr>
            <a:endParaRPr lang="fr-FR" sz="100" b="1" dirty="0">
              <a:solidFill>
                <a:srgbClr val="990000"/>
              </a:solidFill>
              <a:latin typeface="Calibri" panose="020F0502020204030204" pitchFamily="34" charset="0"/>
              <a:cs typeface="Calibri" panose="020F0502020204030204" pitchFamily="34" charset="0"/>
            </a:endParaRPr>
          </a:p>
          <a:p>
            <a:pPr>
              <a:spcBef>
                <a:spcPts val="100"/>
              </a:spcBef>
              <a:spcAft>
                <a:spcPts val="100"/>
              </a:spcAft>
            </a:pPr>
            <a:r>
              <a:rPr lang="fr-FR" sz="1600" b="1" u="sng" dirty="0" smtClean="0">
                <a:solidFill>
                  <a:schemeClr val="accent2">
                    <a:lumMod val="50000"/>
                  </a:schemeClr>
                </a:solidFill>
                <a:latin typeface="Calibri" panose="020F0502020204030204" pitchFamily="34" charset="0"/>
                <a:cs typeface="Calibri" panose="020F0502020204030204" pitchFamily="34" charset="0"/>
              </a:rPr>
              <a:t>Organisation des fiches conservées dans un cahier de cycle :</a:t>
            </a:r>
          </a:p>
          <a:p>
            <a:pPr marL="285750" indent="-285750">
              <a:spcBef>
                <a:spcPts val="100"/>
              </a:spcBef>
              <a:spcAft>
                <a:spcPts val="100"/>
              </a:spcAft>
              <a:buFontTx/>
              <a:buChar char="-"/>
            </a:pPr>
            <a:r>
              <a:rPr lang="fr-FR" sz="1400" b="1" dirty="0" smtClean="0">
                <a:solidFill>
                  <a:schemeClr val="accent2">
                    <a:lumMod val="50000"/>
                  </a:schemeClr>
                </a:solidFill>
                <a:latin typeface="Calibri" panose="020F0502020204030204" pitchFamily="34" charset="0"/>
                <a:cs typeface="Calibri" panose="020F0502020204030204" pitchFamily="34" charset="0"/>
              </a:rPr>
              <a:t>Symbolisation des phases </a:t>
            </a:r>
          </a:p>
          <a:p>
            <a:pPr>
              <a:spcBef>
                <a:spcPts val="100"/>
              </a:spcBef>
              <a:spcAft>
                <a:spcPts val="100"/>
              </a:spcAft>
            </a:pPr>
            <a:r>
              <a:rPr lang="fr-FR" sz="105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 </a:t>
            </a:r>
            <a:r>
              <a:rPr lang="fr-FR" sz="12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réutilisation au cours du cycle</a:t>
            </a:r>
          </a:p>
          <a:p>
            <a:pPr>
              <a:spcBef>
                <a:spcPts val="100"/>
              </a:spcBef>
              <a:spcAft>
                <a:spcPts val="600"/>
              </a:spcAft>
            </a:pPr>
            <a:r>
              <a:rPr lang="fr-FR" sz="12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 structuration de la démarche</a:t>
            </a:r>
            <a:endParaRPr lang="fr-FR" sz="1200" b="1" dirty="0">
              <a:solidFill>
                <a:srgbClr val="990000"/>
              </a:solidFill>
              <a:latin typeface="Calibri" panose="020F0502020204030204" pitchFamily="34" charset="0"/>
              <a:cs typeface="Calibri" panose="020F0502020204030204" pitchFamily="34" charset="0"/>
              <a:sym typeface="Wingdings" panose="05000000000000000000" pitchFamily="2" charset="2"/>
            </a:endParaRPr>
          </a:p>
          <a:p>
            <a:pPr marL="285750" indent="-285750">
              <a:spcBef>
                <a:spcPts val="100"/>
              </a:spcBef>
              <a:spcAft>
                <a:spcPts val="100"/>
              </a:spcAft>
              <a:buFontTx/>
              <a:buChar char="-"/>
            </a:pPr>
            <a:r>
              <a:rPr lang="fr-FR" sz="14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Réalisation collective puis individuelle de croquis </a:t>
            </a:r>
            <a:r>
              <a:rPr lang="fr-FR" sz="11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a:t>
            </a:r>
            <a:endParaRPr lang="fr-FR" sz="900" dirty="0" smtClean="0">
              <a:solidFill>
                <a:schemeClr val="accent2">
                  <a:lumMod val="50000"/>
                </a:schemeClr>
              </a:solidFill>
              <a:sym typeface="Wingdings" panose="05000000000000000000" pitchFamily="2" charset="2"/>
            </a:endParaRPr>
          </a:p>
          <a:p>
            <a:pPr>
              <a:spcBef>
                <a:spcPts val="100"/>
              </a:spcBef>
              <a:spcAft>
                <a:spcPts val="100"/>
              </a:spcAft>
            </a:pPr>
            <a:r>
              <a:rPr lang="fr-FR" sz="8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105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12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Rendre visible la manipulation ou procédure</a:t>
            </a:r>
          </a:p>
          <a:p>
            <a:pPr>
              <a:spcBef>
                <a:spcPts val="100"/>
              </a:spcBef>
              <a:spcAft>
                <a:spcPts val="100"/>
              </a:spcAft>
            </a:pPr>
            <a:r>
              <a:rPr lang="fr-FR" sz="12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sz="12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clarifier sa pensée</a:t>
            </a:r>
          </a:p>
          <a:p>
            <a:pPr>
              <a:spcBef>
                <a:spcPts val="100"/>
              </a:spcBef>
              <a:spcAft>
                <a:spcPts val="100"/>
              </a:spcAft>
            </a:pPr>
            <a:r>
              <a:rPr lang="fr-FR" sz="12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 passage du concret à l’abstrait</a:t>
            </a:r>
          </a:p>
          <a:p>
            <a:pPr>
              <a:spcBef>
                <a:spcPts val="100"/>
              </a:spcBef>
              <a:spcAft>
                <a:spcPts val="100"/>
              </a:spcAft>
            </a:pPr>
            <a:r>
              <a:rPr lang="fr-FR" sz="1200"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	 vérification du degré de compréhension de l’élève</a:t>
            </a:r>
            <a:endParaRPr lang="fr-FR" sz="1200" b="1" dirty="0">
              <a:solidFill>
                <a:srgbClr val="990000"/>
              </a:solidFill>
              <a:latin typeface="Calibri" panose="020F0502020204030204" pitchFamily="34" charset="0"/>
              <a:cs typeface="Calibri" panose="020F0502020204030204" pitchFamily="34" charset="0"/>
              <a:sym typeface="Wingdings" panose="05000000000000000000" pitchFamily="2" charset="2"/>
            </a:endParaRPr>
          </a:p>
          <a:p>
            <a:pPr marL="285750" indent="-285750">
              <a:spcBef>
                <a:spcPts val="100"/>
              </a:spcBef>
              <a:spcAft>
                <a:spcPts val="100"/>
              </a:spcAft>
              <a:buFontTx/>
              <a:buChar char="-"/>
            </a:pPr>
            <a:endParaRPr lang="fr-FR" sz="1050" b="1" dirty="0">
              <a:solidFill>
                <a:srgbClr val="990000"/>
              </a:solidFill>
              <a:latin typeface="Calibri" panose="020F0502020204030204" pitchFamily="34" charset="0"/>
              <a:cs typeface="Calibri" panose="020F0502020204030204" pitchFamily="34" charset="0"/>
            </a:endParaRPr>
          </a:p>
        </p:txBody>
      </p:sp>
      <p:pic>
        <p:nvPicPr>
          <p:cNvPr id="12" name="Imag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32239" y="2137839"/>
            <a:ext cx="1572503" cy="21980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Image 4"/>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r="3228"/>
          <a:stretch/>
        </p:blipFill>
        <p:spPr>
          <a:xfrm>
            <a:off x="5087436" y="4540413"/>
            <a:ext cx="3598132" cy="19181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 5"/>
          <p:cNvPicPr>
            <a:picLocks noChangeAspect="1"/>
          </p:cNvPicPr>
          <p:nvPr/>
        </p:nvPicPr>
        <p:blipFill rotWithShape="1">
          <a:blip r:embed="rId7" cstate="email">
            <a:extLst>
              <a:ext uri="{28A0092B-C50C-407E-A947-70E740481C1C}">
                <a14:useLocalDpi xmlns:a14="http://schemas.microsoft.com/office/drawing/2010/main"/>
              </a:ext>
            </a:extLst>
          </a:blip>
          <a:srcRect r="15949"/>
          <a:stretch/>
        </p:blipFill>
        <p:spPr>
          <a:xfrm>
            <a:off x="4565576" y="5030876"/>
            <a:ext cx="423664" cy="552640"/>
          </a:xfrm>
          <a:prstGeom prst="rect">
            <a:avLst/>
          </a:prstGeom>
        </p:spPr>
      </p:pic>
    </p:spTree>
    <p:extLst>
      <p:ext uri="{BB962C8B-B14F-4D97-AF65-F5344CB8AC3E}">
        <p14:creationId xmlns:p14="http://schemas.microsoft.com/office/powerpoint/2010/main" val="381653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33</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276060" y="908720"/>
            <a:ext cx="8760436" cy="528021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endParaRPr lang="fr-FR" sz="100" b="1" dirty="0">
              <a:solidFill>
                <a:srgbClr val="C00000"/>
              </a:solidFill>
              <a:latin typeface="+mn-lt"/>
            </a:endParaRPr>
          </a:p>
          <a:p>
            <a:pPr>
              <a:spcAft>
                <a:spcPts val="600"/>
              </a:spcAft>
            </a:pPr>
            <a:endParaRPr lang="fr-FR" sz="1800" b="1" dirty="0" smtClean="0">
              <a:solidFill>
                <a:srgbClr val="C00000"/>
              </a:solidFill>
              <a:latin typeface="+mn-lt"/>
            </a:endParaRPr>
          </a:p>
          <a:p>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13" name="Rectangle 12"/>
          <p:cNvSpPr/>
          <p:nvPr/>
        </p:nvSpPr>
        <p:spPr>
          <a:xfrm>
            <a:off x="395536" y="163398"/>
            <a:ext cx="6984776" cy="584775"/>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6</a:t>
            </a:r>
            <a:r>
              <a:rPr lang="fr-FR" sz="3200" b="1" dirty="0" smtClean="0">
                <a:solidFill>
                  <a:schemeClr val="accent2">
                    <a:lumMod val="75000"/>
                  </a:schemeClr>
                </a:solidFill>
                <a:latin typeface="Calibri" panose="020F0502020204030204" pitchFamily="34" charset="0"/>
                <a:cs typeface="Calibri" panose="020F0502020204030204" pitchFamily="34" charset="0"/>
              </a:rPr>
              <a:t>. </a:t>
            </a:r>
            <a:r>
              <a:rPr lang="fr-FR" sz="2800" b="1" dirty="0">
                <a:solidFill>
                  <a:schemeClr val="accent2">
                    <a:lumMod val="75000"/>
                  </a:schemeClr>
                </a:solidFill>
                <a:latin typeface="Calibri" pitchFamily="34" charset="0"/>
              </a:rPr>
              <a:t>Exemples </a:t>
            </a:r>
            <a:r>
              <a:rPr lang="fr-FR" sz="2800" b="1" dirty="0" smtClean="0">
                <a:solidFill>
                  <a:schemeClr val="accent2">
                    <a:lumMod val="75000"/>
                  </a:schemeClr>
                </a:solidFill>
                <a:latin typeface="Calibri" pitchFamily="34" charset="0"/>
              </a:rPr>
              <a:t>d’organisation </a:t>
            </a:r>
            <a:r>
              <a:rPr lang="fr-FR" sz="2800" b="1" dirty="0">
                <a:solidFill>
                  <a:schemeClr val="accent2">
                    <a:lumMod val="75000"/>
                  </a:schemeClr>
                </a:solidFill>
                <a:latin typeface="Calibri" pitchFamily="34" charset="0"/>
              </a:rPr>
              <a:t>: </a:t>
            </a:r>
            <a:r>
              <a:rPr lang="fr-FR" sz="2800" b="1" dirty="0" smtClean="0">
                <a:solidFill>
                  <a:srgbClr val="990000"/>
                </a:solidFill>
                <a:latin typeface="Calibri" pitchFamily="34" charset="0"/>
              </a:rPr>
              <a:t>en cycles 3 et 4</a:t>
            </a:r>
            <a:endParaRPr lang="fr-FR" sz="2800" b="1" dirty="0">
              <a:solidFill>
                <a:srgbClr val="990000"/>
              </a:solidFill>
              <a:latin typeface="Calibri" pitchFamily="34" charset="0"/>
            </a:endParaRPr>
          </a:p>
        </p:txBody>
      </p:sp>
      <p:sp>
        <p:nvSpPr>
          <p:cNvPr id="2" name="Rectangle 1"/>
          <p:cNvSpPr/>
          <p:nvPr/>
        </p:nvSpPr>
        <p:spPr>
          <a:xfrm>
            <a:off x="395536" y="807673"/>
            <a:ext cx="8454534" cy="1785104"/>
          </a:xfrm>
          <a:prstGeom prst="rect">
            <a:avLst/>
          </a:prstGeom>
        </p:spPr>
        <p:txBody>
          <a:bodyPr wrap="square">
            <a:spAutoFit/>
          </a:bodyPr>
          <a:lstStyle/>
          <a:p>
            <a:pPr marL="342900" indent="-342900">
              <a:spcBef>
                <a:spcPts val="600"/>
              </a:spcBef>
              <a:buFont typeface="Wingdings" panose="05000000000000000000" pitchFamily="2" charset="2"/>
              <a:buChar char="à"/>
            </a:pPr>
            <a:r>
              <a:rPr lang="fr-FR" sz="2000" b="1" u="sng" dirty="0" smtClean="0">
                <a:solidFill>
                  <a:schemeClr val="accent2">
                    <a:lumMod val="50000"/>
                  </a:schemeClr>
                </a:solidFill>
                <a:latin typeface="Calibri" panose="020F0502020204030204" pitchFamily="34" charset="0"/>
                <a:cs typeface="Calibri" panose="020F0502020204030204" pitchFamily="34" charset="0"/>
              </a:rPr>
              <a:t>Référence:</a:t>
            </a:r>
            <a:r>
              <a:rPr lang="fr-FR" sz="2000" b="1" dirty="0" smtClean="0">
                <a:solidFill>
                  <a:schemeClr val="accent2">
                    <a:lumMod val="50000"/>
                  </a:schemeClr>
                </a:solidFill>
                <a:latin typeface="Calibri" panose="020F0502020204030204" pitchFamily="34" charset="0"/>
                <a:cs typeface="Calibri" panose="020F0502020204030204" pitchFamily="34" charset="0"/>
              </a:rPr>
              <a:t>  </a:t>
            </a:r>
            <a:r>
              <a:rPr lang="fr-FR" sz="1600" b="1" dirty="0" smtClean="0">
                <a:solidFill>
                  <a:srgbClr val="990000"/>
                </a:solidFill>
                <a:latin typeface="Calibri" panose="020F0502020204030204" pitchFamily="34" charset="0"/>
                <a:cs typeface="Calibri" panose="020F0502020204030204" pitchFamily="34" charset="0"/>
              </a:rPr>
              <a:t>(</a:t>
            </a:r>
            <a:r>
              <a:rPr lang="fr-FR" sz="1600" b="1" dirty="0" err="1" smtClean="0">
                <a:solidFill>
                  <a:srgbClr val="990000"/>
                </a:solidFill>
                <a:latin typeface="Calibri" panose="020F0502020204030204" pitchFamily="34" charset="0"/>
                <a:cs typeface="Calibri" panose="020F0502020204030204" pitchFamily="34" charset="0"/>
              </a:rPr>
              <a:t>Chevallard</a:t>
            </a:r>
            <a:r>
              <a:rPr lang="fr-FR" sz="1600" b="1" dirty="0" smtClean="0">
                <a:solidFill>
                  <a:srgbClr val="990000"/>
                </a:solidFill>
                <a:latin typeface="Calibri" panose="020F0502020204030204" pitchFamily="34" charset="0"/>
                <a:cs typeface="Calibri" panose="020F0502020204030204" pitchFamily="34" charset="0"/>
              </a:rPr>
              <a:t>, Bosch, 2002)</a:t>
            </a:r>
            <a:endParaRPr lang="fr-FR" sz="2000" b="1" dirty="0">
              <a:solidFill>
                <a:srgbClr val="990000"/>
              </a:solidFill>
              <a:latin typeface="Calibri" panose="020F0502020204030204" pitchFamily="34" charset="0"/>
              <a:cs typeface="Calibri" panose="020F0502020204030204" pitchFamily="34" charset="0"/>
            </a:endParaRPr>
          </a:p>
          <a:p>
            <a:pPr algn="just"/>
            <a:r>
              <a:rPr lang="fr-FR" i="1" dirty="0" smtClean="0">
                <a:solidFill>
                  <a:srgbClr val="990000"/>
                </a:solidFill>
                <a:latin typeface="Calibri" panose="020F0502020204030204" pitchFamily="34" charset="0"/>
                <a:cs typeface="Calibri" panose="020F0502020204030204" pitchFamily="34" charset="0"/>
              </a:rPr>
              <a:t>« L’oubli </a:t>
            </a:r>
            <a:r>
              <a:rPr lang="fr-FR" i="1" dirty="0">
                <a:solidFill>
                  <a:srgbClr val="990000"/>
                </a:solidFill>
                <a:latin typeface="Calibri" panose="020F0502020204030204" pitchFamily="34" charset="0"/>
                <a:cs typeface="Calibri" panose="020F0502020204030204" pitchFamily="34" charset="0"/>
              </a:rPr>
              <a:t>de la notion de grandeur ferme les mathématiques sur elles mêmes. En sens inverse, l’exploration de l’univers des grandeurs constitue le point de </a:t>
            </a:r>
            <a:r>
              <a:rPr lang="fr-FR" i="1" dirty="0" smtClean="0">
                <a:solidFill>
                  <a:srgbClr val="990000"/>
                </a:solidFill>
                <a:latin typeface="Calibri" panose="020F0502020204030204" pitchFamily="34" charset="0"/>
                <a:cs typeface="Calibri" panose="020F0502020204030204" pitchFamily="34" charset="0"/>
              </a:rPr>
              <a:t>départ </a:t>
            </a:r>
            <a:r>
              <a:rPr lang="fr-FR" i="1" dirty="0">
                <a:solidFill>
                  <a:srgbClr val="990000"/>
                </a:solidFill>
                <a:latin typeface="Calibri" panose="020F0502020204030204" pitchFamily="34" charset="0"/>
                <a:cs typeface="Calibri" panose="020F0502020204030204" pitchFamily="34" charset="0"/>
              </a:rPr>
              <a:t>de l’exploration </a:t>
            </a:r>
            <a:r>
              <a:rPr lang="fr-FR" i="1" dirty="0" smtClean="0">
                <a:solidFill>
                  <a:srgbClr val="990000"/>
                </a:solidFill>
                <a:latin typeface="Calibri" panose="020F0502020204030204" pitchFamily="34" charset="0"/>
                <a:cs typeface="Calibri" panose="020F0502020204030204" pitchFamily="34" charset="0"/>
              </a:rPr>
              <a:t>mathématique </a:t>
            </a:r>
            <a:r>
              <a:rPr lang="fr-FR" i="1" dirty="0">
                <a:solidFill>
                  <a:srgbClr val="990000"/>
                </a:solidFill>
                <a:latin typeface="Calibri" panose="020F0502020204030204" pitchFamily="34" charset="0"/>
                <a:cs typeface="Calibri" panose="020F0502020204030204" pitchFamily="34" charset="0"/>
              </a:rPr>
              <a:t>de la </a:t>
            </a:r>
            <a:r>
              <a:rPr lang="fr-FR" i="1" dirty="0" smtClean="0">
                <a:solidFill>
                  <a:srgbClr val="990000"/>
                </a:solidFill>
                <a:latin typeface="Calibri" panose="020F0502020204030204" pitchFamily="34" charset="0"/>
                <a:cs typeface="Calibri" panose="020F0502020204030204" pitchFamily="34" charset="0"/>
              </a:rPr>
              <a:t>diversité </a:t>
            </a:r>
            <a:r>
              <a:rPr lang="fr-FR" i="1" dirty="0">
                <a:solidFill>
                  <a:srgbClr val="990000"/>
                </a:solidFill>
                <a:latin typeface="Calibri" panose="020F0502020204030204" pitchFamily="34" charset="0"/>
                <a:cs typeface="Calibri" panose="020F0502020204030204" pitchFamily="34" charset="0"/>
              </a:rPr>
              <a:t>du monde. L’introduction </a:t>
            </a:r>
            <a:r>
              <a:rPr lang="fr-FR" i="1" dirty="0" smtClean="0">
                <a:solidFill>
                  <a:srgbClr val="990000"/>
                </a:solidFill>
                <a:latin typeface="Calibri" panose="020F0502020204030204" pitchFamily="34" charset="0"/>
                <a:cs typeface="Calibri" panose="020F0502020204030204" pitchFamily="34" charset="0"/>
              </a:rPr>
              <a:t>mathématique </a:t>
            </a:r>
            <a:r>
              <a:rPr lang="fr-FR" i="1" dirty="0">
                <a:solidFill>
                  <a:srgbClr val="990000"/>
                </a:solidFill>
                <a:latin typeface="Calibri" panose="020F0502020204030204" pitchFamily="34" charset="0"/>
                <a:cs typeface="Calibri" panose="020F0502020204030204" pitchFamily="34" charset="0"/>
              </a:rPr>
              <a:t>au monde qui nous entoure suppose donc prise de contact et familiarisation avec </a:t>
            </a:r>
            <a:r>
              <a:rPr lang="fr-FR" i="1" dirty="0" smtClean="0">
                <a:solidFill>
                  <a:srgbClr val="990000"/>
                </a:solidFill>
                <a:latin typeface="Calibri" panose="020F0502020204030204" pitchFamily="34" charset="0"/>
                <a:cs typeface="Calibri" panose="020F0502020204030204" pitchFamily="34" charset="0"/>
              </a:rPr>
              <a:t>l’univers des </a:t>
            </a:r>
            <a:r>
              <a:rPr lang="fr-FR" i="1" dirty="0">
                <a:solidFill>
                  <a:srgbClr val="990000"/>
                </a:solidFill>
                <a:latin typeface="Calibri" panose="020F0502020204030204" pitchFamily="34" charset="0"/>
                <a:cs typeface="Calibri" panose="020F0502020204030204" pitchFamily="34" charset="0"/>
              </a:rPr>
              <a:t>grandeurs</a:t>
            </a:r>
            <a:r>
              <a:rPr lang="fr-FR" i="1" dirty="0" smtClean="0">
                <a:solidFill>
                  <a:srgbClr val="990000"/>
                </a:solidFill>
                <a:latin typeface="Calibri" panose="020F0502020204030204" pitchFamily="34" charset="0"/>
                <a:cs typeface="Calibri" panose="020F0502020204030204" pitchFamily="34" charset="0"/>
              </a:rPr>
              <a:t>. »</a:t>
            </a:r>
            <a:endParaRPr lang="fr-FR" i="1" dirty="0">
              <a:solidFill>
                <a:srgbClr val="990000"/>
              </a:solidFill>
              <a:latin typeface="Calibri" panose="020F0502020204030204" pitchFamily="34" charset="0"/>
              <a:cs typeface="Calibri" panose="020F0502020204030204" pitchFamily="34" charset="0"/>
            </a:endParaRPr>
          </a:p>
        </p:txBody>
      </p:sp>
      <p:sp>
        <p:nvSpPr>
          <p:cNvPr id="17" name="Rectangle 16"/>
          <p:cNvSpPr/>
          <p:nvPr/>
        </p:nvSpPr>
        <p:spPr>
          <a:xfrm>
            <a:off x="374904" y="2578257"/>
            <a:ext cx="8454534" cy="784830"/>
          </a:xfrm>
          <a:prstGeom prst="rect">
            <a:avLst/>
          </a:prstGeom>
        </p:spPr>
        <p:txBody>
          <a:bodyPr wrap="square">
            <a:spAutoFit/>
          </a:bodyPr>
          <a:lstStyle/>
          <a:p>
            <a:pPr marL="342900" indent="-342900">
              <a:spcBef>
                <a:spcPts val="600"/>
              </a:spcBef>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Entrée par les grandeurs</a:t>
            </a:r>
          </a:p>
          <a:p>
            <a:pPr marL="342900" indent="-342900">
              <a:spcBef>
                <a:spcPts val="600"/>
              </a:spcBef>
              <a:buFont typeface="Wingdings" panose="05000000000000000000" pitchFamily="2" charset="2"/>
              <a:buChar char="à"/>
            </a:pPr>
            <a:r>
              <a:rPr lang="fr-FR" sz="2000" b="1" dirty="0" smtClean="0">
                <a:solidFill>
                  <a:schemeClr val="accent2">
                    <a:lumMod val="50000"/>
                  </a:schemeClr>
                </a:solidFill>
                <a:latin typeface="Calibri" panose="020F0502020204030204" pitchFamily="34" charset="0"/>
                <a:cs typeface="Calibri" panose="020F0502020204030204" pitchFamily="34" charset="0"/>
              </a:rPr>
              <a:t>Organisation de l’enseignement autour de grandes questions dès le cycle 3 </a:t>
            </a:r>
            <a:endParaRPr lang="fr-FR" sz="2000" b="1" dirty="0">
              <a:solidFill>
                <a:srgbClr val="990000"/>
              </a:solidFill>
              <a:latin typeface="Calibri" panose="020F0502020204030204" pitchFamily="34" charset="0"/>
              <a:cs typeface="Calibri" panose="020F0502020204030204" pitchFamily="34" charset="0"/>
            </a:endParaRPr>
          </a:p>
        </p:txBody>
      </p:sp>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3419" y="249856"/>
            <a:ext cx="867667" cy="88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 10"/>
          <p:cNvPicPr>
            <a:picLocks noChangeAspect="1"/>
          </p:cNvPicPr>
          <p:nvPr/>
        </p:nvPicPr>
        <p:blipFill rotWithShape="1">
          <a:blip r:embed="rId5" cstate="email">
            <a:extLst>
              <a:ext uri="{28A0092B-C50C-407E-A947-70E740481C1C}">
                <a14:useLocalDpi xmlns:a14="http://schemas.microsoft.com/office/drawing/2010/main"/>
              </a:ext>
            </a:extLst>
          </a:blip>
          <a:srcRect b="44080"/>
          <a:stretch/>
        </p:blipFill>
        <p:spPr>
          <a:xfrm>
            <a:off x="395536" y="3338010"/>
            <a:ext cx="6273696" cy="1718301"/>
          </a:xfrm>
          <a:prstGeom prst="rect">
            <a:avLst/>
          </a:prstGeom>
        </p:spPr>
      </p:pic>
      <p:pic>
        <p:nvPicPr>
          <p:cNvPr id="16" name="Image 15"/>
          <p:cNvPicPr>
            <a:picLocks noChangeAspect="1"/>
          </p:cNvPicPr>
          <p:nvPr/>
        </p:nvPicPr>
        <p:blipFill rotWithShape="1">
          <a:blip r:embed="rId6" cstate="email">
            <a:extLst>
              <a:ext uri="{28A0092B-C50C-407E-A947-70E740481C1C}">
                <a14:useLocalDpi xmlns:a14="http://schemas.microsoft.com/office/drawing/2010/main"/>
              </a:ext>
            </a:extLst>
          </a:blip>
          <a:srcRect t="53305"/>
          <a:stretch/>
        </p:blipFill>
        <p:spPr>
          <a:xfrm>
            <a:off x="358508" y="3445349"/>
            <a:ext cx="7137275" cy="1632332"/>
          </a:xfrm>
          <a:prstGeom prst="rect">
            <a:avLst/>
          </a:prstGeom>
        </p:spPr>
      </p:pic>
      <p:sp>
        <p:nvSpPr>
          <p:cNvPr id="18" name="Rectangle 17"/>
          <p:cNvSpPr/>
          <p:nvPr/>
        </p:nvSpPr>
        <p:spPr>
          <a:xfrm>
            <a:off x="2699792" y="5137181"/>
            <a:ext cx="6237966" cy="1354217"/>
          </a:xfrm>
          <a:prstGeom prst="rect">
            <a:avLst/>
          </a:prstGeom>
        </p:spPr>
        <p:txBody>
          <a:bodyPr wrap="square">
            <a:spAutoFit/>
          </a:bodyPr>
          <a:lstStyle/>
          <a:p>
            <a:pPr>
              <a:spcBef>
                <a:spcPts val="600"/>
              </a:spcBef>
            </a:pPr>
            <a:r>
              <a:rPr lang="fr-FR" sz="2000" b="1" dirty="0" smtClean="0">
                <a:solidFill>
                  <a:schemeClr val="accent2">
                    <a:lumMod val="50000"/>
                  </a:schemeClr>
                </a:solidFill>
                <a:latin typeface="Calibri" panose="020F0502020204030204" pitchFamily="34" charset="0"/>
                <a:cs typeface="Calibri" panose="020F0502020204030204" pitchFamily="34" charset="0"/>
              </a:rPr>
              <a:t>      </a:t>
            </a:r>
            <a:r>
              <a:rPr lang="fr-FR" sz="2400" b="1" dirty="0" smtClean="0">
                <a:solidFill>
                  <a:srgbClr val="990000"/>
                </a:solidFill>
                <a:latin typeface="Calibri" panose="020F0502020204030204" pitchFamily="34" charset="0"/>
                <a:cs typeface="Calibri" panose="020F0502020204030204" pitchFamily="34" charset="0"/>
              </a:rPr>
              <a:t>Questionnement  / Résolution de problèmes</a:t>
            </a:r>
          </a:p>
          <a:p>
            <a:pPr marL="342900" indent="-342900">
              <a:spcBef>
                <a:spcPts val="600"/>
              </a:spcBef>
              <a:buFont typeface="Wingdings" panose="05000000000000000000" pitchFamily="2" charset="2"/>
              <a:buChar char="è"/>
            </a:pPr>
            <a:r>
              <a:rPr lang="fr-FR" sz="2400" b="1" dirty="0" smtClean="0">
                <a:solidFill>
                  <a:srgbClr val="990000"/>
                </a:solidFill>
                <a:latin typeface="Calibri" panose="020F0502020204030204" pitchFamily="34" charset="0"/>
                <a:cs typeface="Calibri" panose="020F0502020204030204" pitchFamily="34" charset="0"/>
              </a:rPr>
              <a:t>Manipulation d’outils et instruments </a:t>
            </a:r>
          </a:p>
          <a:p>
            <a:pPr>
              <a:spcBef>
                <a:spcPts val="600"/>
              </a:spcBef>
            </a:pPr>
            <a:r>
              <a:rPr lang="fr-FR" sz="2400" b="1" dirty="0" smtClean="0">
                <a:solidFill>
                  <a:srgbClr val="990000"/>
                </a:solidFill>
                <a:latin typeface="Calibri" panose="020F0502020204030204" pitchFamily="34" charset="0"/>
                <a:cs typeface="Calibri" panose="020F0502020204030204" pitchFamily="34" charset="0"/>
              </a:rPr>
              <a:t>     </a:t>
            </a:r>
            <a:r>
              <a:rPr lang="fr-FR" sz="700" b="1" dirty="0" smtClean="0">
                <a:solidFill>
                  <a:srgbClr val="990000"/>
                </a:solidFill>
                <a:latin typeface="Calibri" panose="020F0502020204030204" pitchFamily="34" charset="0"/>
                <a:cs typeface="Calibri" panose="020F0502020204030204" pitchFamily="34" charset="0"/>
              </a:rPr>
              <a:t> </a:t>
            </a:r>
            <a:r>
              <a:rPr lang="fr-FR" sz="2400" b="1" dirty="0" smtClean="0">
                <a:solidFill>
                  <a:srgbClr val="990000"/>
                </a:solidFill>
                <a:latin typeface="Calibri" panose="020F0502020204030204" pitchFamily="34" charset="0"/>
                <a:cs typeface="Calibri" panose="020F0502020204030204" pitchFamily="34" charset="0"/>
              </a:rPr>
              <a:t>Expérimentation physique</a:t>
            </a:r>
          </a:p>
        </p:txBody>
      </p:sp>
      <p:sp>
        <p:nvSpPr>
          <p:cNvPr id="15" name="ZoneTexte 14"/>
          <p:cNvSpPr txBox="1"/>
          <p:nvPr/>
        </p:nvSpPr>
        <p:spPr>
          <a:xfrm>
            <a:off x="351960" y="5137181"/>
            <a:ext cx="2520280" cy="1231106"/>
          </a:xfrm>
          <a:prstGeom prst="rect">
            <a:avLst/>
          </a:prstGeom>
          <a:noFill/>
        </p:spPr>
        <p:txBody>
          <a:bodyPr wrap="square" rtlCol="0">
            <a:spAutoFit/>
          </a:bodyPr>
          <a:lstStyle/>
          <a:p>
            <a:r>
              <a:rPr lang="fr-FR" sz="2800" b="1" dirty="0" smtClean="0">
                <a:solidFill>
                  <a:schemeClr val="accent2">
                    <a:lumMod val="50000"/>
                  </a:schemeClr>
                </a:solidFill>
                <a:latin typeface="Calibri" panose="020F0502020204030204" pitchFamily="34" charset="0"/>
                <a:cs typeface="Calibri" panose="020F0502020204030204" pitchFamily="34" charset="0"/>
              </a:rPr>
              <a:t>Au </a:t>
            </a:r>
            <a:r>
              <a:rPr lang="fr-FR" sz="2800" b="1" dirty="0">
                <a:solidFill>
                  <a:schemeClr val="accent2">
                    <a:lumMod val="50000"/>
                  </a:schemeClr>
                </a:solidFill>
                <a:latin typeface="Calibri" panose="020F0502020204030204" pitchFamily="34" charset="0"/>
                <a:cs typeface="Calibri" panose="020F0502020204030204" pitchFamily="34" charset="0"/>
              </a:rPr>
              <a:t>centre des apprentissages</a:t>
            </a:r>
          </a:p>
          <a:p>
            <a:endParaRPr lang="fr-FR" dirty="0"/>
          </a:p>
        </p:txBody>
      </p:sp>
    </p:spTree>
    <p:extLst>
      <p:ext uri="{BB962C8B-B14F-4D97-AF65-F5344CB8AC3E}">
        <p14:creationId xmlns:p14="http://schemas.microsoft.com/office/powerpoint/2010/main" val="310935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34</a:t>
            </a:fld>
            <a:endParaRPr lang="fr-FR" dirty="0"/>
          </a:p>
        </p:txBody>
      </p:sp>
      <p:sp>
        <p:nvSpPr>
          <p:cNvPr id="9" name="Espace réservé du contenu 4"/>
          <p:cNvSpPr txBox="1">
            <a:spLocks/>
          </p:cNvSpPr>
          <p:nvPr/>
        </p:nvSpPr>
        <p:spPr>
          <a:xfrm>
            <a:off x="459519" y="1887134"/>
            <a:ext cx="7440013"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276060" y="908720"/>
            <a:ext cx="8760436" cy="528021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endParaRPr lang="fr-FR" sz="100" b="1" dirty="0">
              <a:solidFill>
                <a:srgbClr val="C00000"/>
              </a:solidFill>
              <a:latin typeface="+mn-lt"/>
            </a:endParaRPr>
          </a:p>
          <a:p>
            <a:pPr>
              <a:spcAft>
                <a:spcPts val="600"/>
              </a:spcAft>
            </a:pPr>
            <a:endParaRPr lang="fr-FR" sz="1800" b="1" dirty="0" smtClean="0">
              <a:solidFill>
                <a:srgbClr val="C00000"/>
              </a:solidFill>
              <a:latin typeface="+mn-lt"/>
            </a:endParaRPr>
          </a:p>
          <a:p>
            <a:endParaRPr lang="fr-FR" sz="1400" b="1" dirty="0">
              <a:solidFill>
                <a:srgbClr val="C00000"/>
              </a:solidFill>
            </a:endParaRPr>
          </a:p>
          <a:p>
            <a:pPr>
              <a:spcAft>
                <a:spcPts val="600"/>
              </a:spcAft>
            </a:pPr>
            <a:endParaRPr lang="fr-FR" sz="1800" b="1" dirty="0" smtClean="0">
              <a:solidFill>
                <a:srgbClr val="C00000"/>
              </a:solidFill>
              <a:latin typeface="+mn-lt"/>
            </a:endParaRPr>
          </a:p>
        </p:txBody>
      </p:sp>
      <p:sp>
        <p:nvSpPr>
          <p:cNvPr id="2" name="Rectangle 1"/>
          <p:cNvSpPr/>
          <p:nvPr/>
        </p:nvSpPr>
        <p:spPr>
          <a:xfrm>
            <a:off x="308622" y="757202"/>
            <a:ext cx="8454534" cy="369332"/>
          </a:xfrm>
          <a:prstGeom prst="rect">
            <a:avLst/>
          </a:prstGeom>
        </p:spPr>
        <p:txBody>
          <a:bodyPr wrap="square">
            <a:spAutoFit/>
          </a:bodyPr>
          <a:lstStyle/>
          <a:p>
            <a:pPr marL="342900" indent="-342900">
              <a:spcBef>
                <a:spcPts val="600"/>
              </a:spcBef>
              <a:buFont typeface="Wingdings" panose="05000000000000000000" pitchFamily="2" charset="2"/>
              <a:buChar char="à"/>
            </a:pPr>
            <a:r>
              <a:rPr lang="fr-FR" b="1" u="sng" dirty="0" smtClean="0">
                <a:solidFill>
                  <a:schemeClr val="accent5">
                    <a:lumMod val="50000"/>
                  </a:schemeClr>
                </a:solidFill>
                <a:latin typeface="Calibri" panose="020F0502020204030204" pitchFamily="34" charset="0"/>
                <a:cs typeface="Calibri" panose="020F0502020204030204" pitchFamily="34" charset="0"/>
              </a:rPr>
              <a:t>Exemple :</a:t>
            </a:r>
            <a:r>
              <a:rPr lang="fr-FR" b="1" dirty="0" smtClean="0">
                <a:solidFill>
                  <a:schemeClr val="accent5">
                    <a:lumMod val="50000"/>
                  </a:schemeClr>
                </a:solidFill>
                <a:latin typeface="Calibri" panose="020F0502020204030204" pitchFamily="34" charset="0"/>
                <a:cs typeface="Calibri" panose="020F0502020204030204" pitchFamily="34" charset="0"/>
              </a:rPr>
              <a:t>  Les angles au cycle 3, IREM de Poitiers</a:t>
            </a:r>
            <a:endParaRPr lang="fr-FR" sz="2400" b="1" dirty="0">
              <a:solidFill>
                <a:schemeClr val="accent5">
                  <a:lumMod val="50000"/>
                </a:schemeClr>
              </a:solidFill>
              <a:latin typeface="Calibri" panose="020F0502020204030204" pitchFamily="34" charset="0"/>
              <a:cs typeface="Calibri" panose="020F0502020204030204" pitchFamily="34" charset="0"/>
            </a:endParaRPr>
          </a:p>
        </p:txBody>
      </p:sp>
      <p:sp>
        <p:nvSpPr>
          <p:cNvPr id="17" name="Rectangle 16"/>
          <p:cNvSpPr/>
          <p:nvPr/>
        </p:nvSpPr>
        <p:spPr>
          <a:xfrm>
            <a:off x="308622" y="1168296"/>
            <a:ext cx="8454534" cy="723275"/>
          </a:xfrm>
          <a:prstGeom prst="rect">
            <a:avLst/>
          </a:prstGeom>
        </p:spPr>
        <p:txBody>
          <a:bodyPr wrap="square">
            <a:spAutoFit/>
          </a:bodyPr>
          <a:lstStyle/>
          <a:p>
            <a:pPr marL="342900" indent="-342900">
              <a:spcBef>
                <a:spcPts val="600"/>
              </a:spcBef>
              <a:buFont typeface="Wingdings" panose="05000000000000000000" pitchFamily="2" charset="2"/>
              <a:buChar char="à"/>
            </a:pPr>
            <a:r>
              <a:rPr lang="fr-FR" b="1" dirty="0" smtClean="0">
                <a:solidFill>
                  <a:schemeClr val="accent2">
                    <a:lumMod val="50000"/>
                  </a:schemeClr>
                </a:solidFill>
                <a:latin typeface="Calibri" panose="020F0502020204030204" pitchFamily="34" charset="0"/>
                <a:cs typeface="Calibri" panose="020F0502020204030204" pitchFamily="34" charset="0"/>
              </a:rPr>
              <a:t>Parcours d’étude conçu à partir :     - de l’histoire de la discipline </a:t>
            </a:r>
          </a:p>
          <a:p>
            <a:pPr>
              <a:spcBef>
                <a:spcPts val="600"/>
              </a:spcBef>
            </a:pPr>
            <a:r>
              <a:rPr lang="fr-FR" b="1" dirty="0">
                <a:solidFill>
                  <a:schemeClr val="accent2">
                    <a:lumMod val="50000"/>
                  </a:schemeClr>
                </a:solidFill>
                <a:latin typeface="Calibri" panose="020F0502020204030204" pitchFamily="34" charset="0"/>
                <a:cs typeface="Calibri" panose="020F0502020204030204" pitchFamily="34" charset="0"/>
              </a:rPr>
              <a:t>	</a:t>
            </a:r>
            <a:r>
              <a:rPr lang="fr-FR" b="1" dirty="0" smtClean="0">
                <a:solidFill>
                  <a:schemeClr val="accent2">
                    <a:lumMod val="50000"/>
                  </a:schemeClr>
                </a:solidFill>
                <a:latin typeface="Calibri" panose="020F0502020204030204" pitchFamily="34" charset="0"/>
                <a:cs typeface="Calibri" panose="020F0502020204030204" pitchFamily="34" charset="0"/>
              </a:rPr>
              <a:t>			- des usages dans la vie des hommes</a:t>
            </a:r>
          </a:p>
        </p:txBody>
      </p:sp>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6954" y="183624"/>
            <a:ext cx="867667" cy="88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6847" y="1128187"/>
            <a:ext cx="981887" cy="1389282"/>
          </a:xfrm>
          <a:prstGeom prst="rect">
            <a:avLst/>
          </a:prstGeom>
        </p:spPr>
      </p:pic>
      <p:pic>
        <p:nvPicPr>
          <p:cNvPr id="4" name="Imag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11960" y="2227761"/>
            <a:ext cx="2263365" cy="1463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92334" y="4728981"/>
            <a:ext cx="1783622" cy="169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41369" y="3955804"/>
            <a:ext cx="1688929" cy="726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79062" y="3761731"/>
            <a:ext cx="1410150" cy="13505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 19"/>
          <p:cNvPicPr>
            <a:picLocks noChangeAspect="1"/>
          </p:cNvPicPr>
          <p:nvPr/>
        </p:nvPicPr>
        <p:blipFill rotWithShape="1">
          <a:blip r:embed="rId10" cstate="email">
            <a:extLst>
              <a:ext uri="{28A0092B-C50C-407E-A947-70E740481C1C}">
                <a14:useLocalDpi xmlns:a14="http://schemas.microsoft.com/office/drawing/2010/main"/>
              </a:ext>
            </a:extLst>
          </a:blip>
          <a:srcRect r="48733"/>
          <a:stretch/>
        </p:blipFill>
        <p:spPr>
          <a:xfrm rot="10800000">
            <a:off x="7198729" y="5314665"/>
            <a:ext cx="1216424" cy="100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 2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89854" y="5304610"/>
            <a:ext cx="1036303"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 2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622460" y="3768835"/>
            <a:ext cx="1337408" cy="1259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ZoneTexte 22"/>
          <p:cNvSpPr txBox="1"/>
          <p:nvPr/>
        </p:nvSpPr>
        <p:spPr>
          <a:xfrm>
            <a:off x="5920585" y="5108135"/>
            <a:ext cx="3017173" cy="169277"/>
          </a:xfrm>
          <a:prstGeom prst="rect">
            <a:avLst/>
          </a:prstGeom>
          <a:noFill/>
        </p:spPr>
        <p:txBody>
          <a:bodyPr wrap="none" rtlCol="0">
            <a:spAutoFit/>
          </a:bodyPr>
          <a:lstStyle/>
          <a:p>
            <a:r>
              <a:rPr lang="fr-FR" sz="500" u="sng" dirty="0">
                <a:solidFill>
                  <a:srgbClr val="990000"/>
                </a:solidFill>
              </a:rPr>
              <a:t>https://france3-regions.francetvinfo.fr/grand-est/emissions/un-ete-dans-l-est/neuf-brisach-68-le-joyau-de-vauban.html</a:t>
            </a:r>
          </a:p>
        </p:txBody>
      </p:sp>
      <p:pic>
        <p:nvPicPr>
          <p:cNvPr id="5" name="Image 4"/>
          <p:cNvPicPr>
            <a:picLocks noChangeAspect="1"/>
          </p:cNvPicPr>
          <p:nvPr/>
        </p:nvPicPr>
        <p:blipFill>
          <a:blip r:embed="rId13" cstate="email">
            <a:extLst>
              <a:ext uri="{BEBA8EAE-BF5A-486C-A8C5-ECC9F3942E4B}">
                <a14:imgProps xmlns:a14="http://schemas.microsoft.com/office/drawing/2010/main">
                  <a14:imgLayer r:embed="rId14">
                    <a14:imgEffect>
                      <a14:sharpenSoften amount="25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48692" y="2617837"/>
            <a:ext cx="2532976" cy="10374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Rectangle 23"/>
          <p:cNvSpPr/>
          <p:nvPr/>
        </p:nvSpPr>
        <p:spPr>
          <a:xfrm>
            <a:off x="316504" y="1887134"/>
            <a:ext cx="6559751" cy="2139047"/>
          </a:xfrm>
          <a:prstGeom prst="rect">
            <a:avLst/>
          </a:prstGeom>
        </p:spPr>
        <p:txBody>
          <a:bodyPr wrap="square">
            <a:spAutoFit/>
          </a:bodyPr>
          <a:lstStyle/>
          <a:p>
            <a:pPr marL="342900" indent="-342900">
              <a:spcBef>
                <a:spcPts val="600"/>
              </a:spcBef>
              <a:buFont typeface="Wingdings" panose="05000000000000000000" pitchFamily="2" charset="2"/>
              <a:buChar char="à"/>
            </a:pPr>
            <a:r>
              <a:rPr lang="fr-FR" b="1" dirty="0" smtClean="0">
                <a:solidFill>
                  <a:schemeClr val="accent2">
                    <a:lumMod val="50000"/>
                  </a:schemeClr>
                </a:solidFill>
                <a:latin typeface="Calibri" panose="020F0502020204030204" pitchFamily="34" charset="0"/>
                <a:cs typeface="Calibri" panose="020F0502020204030204" pitchFamily="34" charset="0"/>
              </a:rPr>
              <a:t>Parcours d’étude structuré  </a:t>
            </a:r>
            <a:r>
              <a:rPr lang="fr-FR" b="1" dirty="0">
                <a:solidFill>
                  <a:schemeClr val="accent2">
                    <a:lumMod val="50000"/>
                  </a:schemeClr>
                </a:solidFill>
                <a:latin typeface="Calibri" panose="020F0502020204030204" pitchFamily="34" charset="0"/>
                <a:cs typeface="Calibri" panose="020F0502020204030204" pitchFamily="34" charset="0"/>
              </a:rPr>
              <a:t>autour de 5 grandes questions </a:t>
            </a:r>
            <a:r>
              <a:rPr lang="fr-FR" b="1" dirty="0" smtClean="0">
                <a:solidFill>
                  <a:schemeClr val="accent2">
                    <a:lumMod val="50000"/>
                  </a:schemeClr>
                </a:solidFill>
                <a:latin typeface="Calibri" panose="020F0502020204030204" pitchFamily="34" charset="0"/>
                <a:cs typeface="Calibri" panose="020F0502020204030204" pitchFamily="34" charset="0"/>
              </a:rPr>
              <a:t>:</a:t>
            </a:r>
            <a:endParaRPr lang="fr-FR" b="1" dirty="0">
              <a:solidFill>
                <a:schemeClr val="accent2">
                  <a:lumMod val="50000"/>
                </a:schemeClr>
              </a:solidFill>
              <a:latin typeface="Calibri" panose="020F0502020204030204" pitchFamily="34" charset="0"/>
              <a:cs typeface="Calibri" panose="020F0502020204030204" pitchFamily="34" charset="0"/>
            </a:endParaRPr>
          </a:p>
          <a:p>
            <a:pPr>
              <a:spcBef>
                <a:spcPts val="600"/>
              </a:spcBef>
            </a:pPr>
            <a:r>
              <a:rPr lang="fr-FR" b="1" dirty="0">
                <a:solidFill>
                  <a:srgbClr val="990000"/>
                </a:solidFill>
                <a:latin typeface="Calibri" panose="020F0502020204030204" pitchFamily="34" charset="0"/>
                <a:cs typeface="Calibri" panose="020F0502020204030204" pitchFamily="34" charset="0"/>
              </a:rPr>
              <a:t>1) Comment définir un angle ?</a:t>
            </a:r>
          </a:p>
          <a:p>
            <a:pPr>
              <a:spcBef>
                <a:spcPts val="600"/>
              </a:spcBef>
            </a:pPr>
            <a:r>
              <a:rPr lang="fr-FR" b="1" dirty="0">
                <a:solidFill>
                  <a:srgbClr val="990000"/>
                </a:solidFill>
                <a:latin typeface="Calibri" panose="020F0502020204030204" pitchFamily="34" charset="0"/>
                <a:cs typeface="Calibri" panose="020F0502020204030204" pitchFamily="34" charset="0"/>
              </a:rPr>
              <a:t>2) Comment comparer des angles ?</a:t>
            </a:r>
          </a:p>
          <a:p>
            <a:pPr>
              <a:spcBef>
                <a:spcPts val="600"/>
              </a:spcBef>
            </a:pPr>
            <a:r>
              <a:rPr lang="fr-FR" b="1" dirty="0">
                <a:solidFill>
                  <a:srgbClr val="990000"/>
                </a:solidFill>
                <a:latin typeface="Calibri" panose="020F0502020204030204" pitchFamily="34" charset="0"/>
                <a:cs typeface="Calibri" panose="020F0502020204030204" pitchFamily="34" charset="0"/>
              </a:rPr>
              <a:t>3) Comment ajouter des angles ?</a:t>
            </a:r>
          </a:p>
          <a:p>
            <a:pPr>
              <a:spcBef>
                <a:spcPts val="600"/>
              </a:spcBef>
            </a:pPr>
            <a:r>
              <a:rPr lang="fr-FR" b="1" dirty="0">
                <a:solidFill>
                  <a:srgbClr val="990000"/>
                </a:solidFill>
                <a:latin typeface="Calibri" panose="020F0502020204030204" pitchFamily="34" charset="0"/>
                <a:cs typeface="Calibri" panose="020F0502020204030204" pitchFamily="34" charset="0"/>
              </a:rPr>
              <a:t>4) Comment partager des angles ?</a:t>
            </a:r>
          </a:p>
          <a:p>
            <a:pPr>
              <a:spcBef>
                <a:spcPts val="600"/>
              </a:spcBef>
            </a:pPr>
            <a:r>
              <a:rPr lang="fr-FR" b="1" dirty="0">
                <a:solidFill>
                  <a:srgbClr val="990000"/>
                </a:solidFill>
                <a:latin typeface="Calibri" panose="020F0502020204030204" pitchFamily="34" charset="0"/>
                <a:cs typeface="Calibri" panose="020F0502020204030204" pitchFamily="34" charset="0"/>
              </a:rPr>
              <a:t>5) Comment mesurer des angles ?</a:t>
            </a:r>
          </a:p>
        </p:txBody>
      </p:sp>
      <p:sp>
        <p:nvSpPr>
          <p:cNvPr id="25" name="Rectangle 24"/>
          <p:cNvSpPr/>
          <p:nvPr/>
        </p:nvSpPr>
        <p:spPr>
          <a:xfrm>
            <a:off x="265092" y="4312712"/>
            <a:ext cx="5686174" cy="369332"/>
          </a:xfrm>
          <a:prstGeom prst="rect">
            <a:avLst/>
          </a:prstGeom>
        </p:spPr>
        <p:txBody>
          <a:bodyPr wrap="square">
            <a:spAutoFit/>
          </a:bodyPr>
          <a:lstStyle/>
          <a:p>
            <a:pPr marL="342900" indent="-342900">
              <a:spcBef>
                <a:spcPts val="600"/>
              </a:spcBef>
              <a:buFont typeface="Wingdings" panose="05000000000000000000" pitchFamily="2" charset="2"/>
              <a:buChar char="à"/>
            </a:pPr>
            <a:r>
              <a:rPr lang="fr-FR" b="1" dirty="0" smtClean="0">
                <a:solidFill>
                  <a:schemeClr val="accent2">
                    <a:lumMod val="50000"/>
                  </a:schemeClr>
                </a:solidFill>
                <a:latin typeface="Calibri" panose="020F0502020204030204" pitchFamily="34" charset="0"/>
                <a:cs typeface="Calibri" panose="020F0502020204030204" pitchFamily="34" charset="0"/>
              </a:rPr>
              <a:t>Banque de situations et déroulement</a:t>
            </a:r>
          </a:p>
        </p:txBody>
      </p:sp>
      <p:pic>
        <p:nvPicPr>
          <p:cNvPr id="26" name="Image 25"/>
          <p:cNvPicPr>
            <a:picLocks noChangeAspect="1"/>
          </p:cNvPicPr>
          <p:nvPr/>
        </p:nvPicPr>
        <p:blipFill>
          <a:blip r:embed="rId15" cstate="email">
            <a:extLst>
              <a:ext uri="{BEBA8EAE-BF5A-486C-A8C5-ECC9F3942E4B}">
                <a14:imgProps xmlns:a14="http://schemas.microsoft.com/office/drawing/2010/main">
                  <a14:imgLayer r:embed="rId16">
                    <a14:imgEffect>
                      <a14:sharpenSoften amount="25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2317176" y="4690637"/>
            <a:ext cx="1714516" cy="1273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26"/>
          <p:cNvSpPr/>
          <p:nvPr/>
        </p:nvSpPr>
        <p:spPr>
          <a:xfrm>
            <a:off x="242812" y="5075702"/>
            <a:ext cx="2060629" cy="661720"/>
          </a:xfrm>
          <a:prstGeom prst="rect">
            <a:avLst/>
          </a:prstGeom>
        </p:spPr>
        <p:txBody>
          <a:bodyPr wrap="none">
            <a:spAutoFit/>
          </a:bodyPr>
          <a:lstStyle/>
          <a:p>
            <a:pPr marL="342900" indent="-342900">
              <a:spcBef>
                <a:spcPts val="600"/>
              </a:spcBef>
              <a:buFont typeface="Wingdings" panose="05000000000000000000" pitchFamily="2" charset="2"/>
              <a:buChar char="à"/>
            </a:pPr>
            <a:r>
              <a:rPr lang="fr-FR" b="1" dirty="0" smtClean="0">
                <a:solidFill>
                  <a:schemeClr val="accent2">
                    <a:lumMod val="50000"/>
                  </a:schemeClr>
                </a:solidFill>
                <a:latin typeface="Calibri" panose="020F0502020204030204" pitchFamily="34" charset="0"/>
                <a:cs typeface="Calibri" panose="020F0502020204030204" pitchFamily="34" charset="0"/>
              </a:rPr>
              <a:t>Instruments</a:t>
            </a:r>
          </a:p>
          <a:p>
            <a:pPr>
              <a:spcBef>
                <a:spcPts val="600"/>
              </a:spcBef>
            </a:pPr>
            <a:r>
              <a:rPr lang="fr-FR" sz="1400" b="1" u="sng" dirty="0" smtClean="0">
                <a:solidFill>
                  <a:schemeClr val="accent5">
                    <a:lumMod val="50000"/>
                  </a:schemeClr>
                </a:solidFill>
                <a:latin typeface="Calibri" panose="020F0502020204030204" pitchFamily="34" charset="0"/>
                <a:cs typeface="Calibri" panose="020F0502020204030204" pitchFamily="34" charset="0"/>
              </a:rPr>
              <a:t>Exemple : </a:t>
            </a:r>
            <a:r>
              <a:rPr lang="fr-FR" sz="1400" b="1" dirty="0" smtClean="0">
                <a:solidFill>
                  <a:schemeClr val="accent5">
                    <a:lumMod val="50000"/>
                  </a:schemeClr>
                </a:solidFill>
                <a:latin typeface="Calibri" panose="020F0502020204030204" pitchFamily="34" charset="0"/>
                <a:cs typeface="Calibri" panose="020F0502020204030204" pitchFamily="34" charset="0"/>
              </a:rPr>
              <a:t>fausse-équerre</a:t>
            </a:r>
            <a:endParaRPr lang="fr-FR" sz="1400" b="1" dirty="0">
              <a:solidFill>
                <a:schemeClr val="accent5">
                  <a:lumMod val="50000"/>
                </a:schemeClr>
              </a:solidFill>
              <a:latin typeface="Calibri" panose="020F0502020204030204" pitchFamily="34" charset="0"/>
              <a:cs typeface="Calibri" panose="020F0502020204030204" pitchFamily="34" charset="0"/>
            </a:endParaRPr>
          </a:p>
        </p:txBody>
      </p:sp>
      <p:sp>
        <p:nvSpPr>
          <p:cNvPr id="28" name="Rectangle 27"/>
          <p:cNvSpPr/>
          <p:nvPr/>
        </p:nvSpPr>
        <p:spPr>
          <a:xfrm>
            <a:off x="395536" y="163398"/>
            <a:ext cx="6984776" cy="584775"/>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6</a:t>
            </a:r>
            <a:r>
              <a:rPr lang="fr-FR" sz="3200" b="1" dirty="0" smtClean="0">
                <a:solidFill>
                  <a:schemeClr val="accent2">
                    <a:lumMod val="75000"/>
                  </a:schemeClr>
                </a:solidFill>
                <a:latin typeface="Calibri" panose="020F0502020204030204" pitchFamily="34" charset="0"/>
                <a:cs typeface="Calibri" panose="020F0502020204030204" pitchFamily="34" charset="0"/>
              </a:rPr>
              <a:t>. </a:t>
            </a:r>
            <a:r>
              <a:rPr lang="fr-FR" sz="2800" b="1" dirty="0">
                <a:solidFill>
                  <a:schemeClr val="accent2">
                    <a:lumMod val="75000"/>
                  </a:schemeClr>
                </a:solidFill>
                <a:latin typeface="Calibri" pitchFamily="34" charset="0"/>
              </a:rPr>
              <a:t>Exemples </a:t>
            </a:r>
            <a:r>
              <a:rPr lang="fr-FR" sz="2800" b="1" dirty="0" smtClean="0">
                <a:solidFill>
                  <a:schemeClr val="accent2">
                    <a:lumMod val="75000"/>
                  </a:schemeClr>
                </a:solidFill>
                <a:latin typeface="Calibri" pitchFamily="34" charset="0"/>
              </a:rPr>
              <a:t>d’organisation </a:t>
            </a:r>
            <a:r>
              <a:rPr lang="fr-FR" sz="2800" b="1" dirty="0">
                <a:solidFill>
                  <a:schemeClr val="accent2">
                    <a:lumMod val="75000"/>
                  </a:schemeClr>
                </a:solidFill>
                <a:latin typeface="Calibri" pitchFamily="34" charset="0"/>
              </a:rPr>
              <a:t>: </a:t>
            </a:r>
            <a:r>
              <a:rPr lang="fr-FR" sz="2800" b="1" dirty="0" smtClean="0">
                <a:solidFill>
                  <a:srgbClr val="990000"/>
                </a:solidFill>
                <a:latin typeface="Calibri" pitchFamily="34" charset="0"/>
              </a:rPr>
              <a:t>en cycle 3</a:t>
            </a:r>
            <a:endParaRPr lang="fr-FR" sz="2800" b="1" dirty="0">
              <a:solidFill>
                <a:srgbClr val="990000"/>
              </a:solidFill>
              <a:latin typeface="Calibri" pitchFamily="34" charset="0"/>
            </a:endParaRPr>
          </a:p>
        </p:txBody>
      </p:sp>
      <p:sp>
        <p:nvSpPr>
          <p:cNvPr id="29" name="Rectangle 28"/>
          <p:cNvSpPr/>
          <p:nvPr/>
        </p:nvSpPr>
        <p:spPr>
          <a:xfrm>
            <a:off x="7232612" y="2464584"/>
            <a:ext cx="1734770" cy="200055"/>
          </a:xfrm>
          <a:prstGeom prst="rect">
            <a:avLst/>
          </a:prstGeom>
        </p:spPr>
        <p:txBody>
          <a:bodyPr wrap="none">
            <a:spAutoFit/>
          </a:bodyPr>
          <a:lstStyle/>
          <a:p>
            <a:pPr>
              <a:spcBef>
                <a:spcPts val="600"/>
              </a:spcBef>
            </a:pPr>
            <a:r>
              <a:rPr lang="fr-FR" sz="700" b="1" dirty="0" smtClean="0">
                <a:solidFill>
                  <a:srgbClr val="990000"/>
                </a:solidFill>
                <a:latin typeface="Calibri" panose="020F0502020204030204" pitchFamily="34" charset="0"/>
                <a:cs typeface="Calibri" panose="020F0502020204030204" pitchFamily="34" charset="0"/>
              </a:rPr>
              <a:t>Images extraites de la brochure ci-dessus </a:t>
            </a:r>
            <a:endParaRPr lang="fr-FR" sz="700" b="1" dirty="0">
              <a:solidFill>
                <a:srgbClr val="99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910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89348" y="658630"/>
            <a:ext cx="8208912" cy="1186941"/>
          </a:xfrm>
        </p:spPr>
        <p:txBody>
          <a:bodyPr anchor="t">
            <a:noAutofit/>
          </a:bodyPr>
          <a:lstStyle/>
          <a:p>
            <a:r>
              <a:rPr lang="fr-FR" sz="2400" b="1" dirty="0" smtClean="0">
                <a:solidFill>
                  <a:schemeClr val="accent2">
                    <a:lumMod val="50000"/>
                  </a:schemeClr>
                </a:solidFill>
                <a:latin typeface="Calibri" panose="020F0502020204030204" pitchFamily="34" charset="0"/>
                <a:cs typeface="Calibri" panose="020F0502020204030204" pitchFamily="34" charset="0"/>
              </a:rPr>
              <a:t>Exposition itinérante  « maths et mesure »</a:t>
            </a:r>
            <a:r>
              <a:rPr lang="fr-FR" sz="2800" b="1" dirty="0" smtClean="0">
                <a:solidFill>
                  <a:schemeClr val="accent2">
                    <a:lumMod val="50000"/>
                  </a:schemeClr>
                </a:solidFill>
                <a:latin typeface="Calibri" panose="020F0502020204030204" pitchFamily="34" charset="0"/>
                <a:cs typeface="Calibri" panose="020F0502020204030204" pitchFamily="34" charset="0"/>
              </a:rPr>
              <a:t/>
            </a:r>
            <a:br>
              <a:rPr lang="fr-FR" sz="2800" b="1" dirty="0" smtClean="0">
                <a:solidFill>
                  <a:schemeClr val="accent2">
                    <a:lumMod val="50000"/>
                  </a:schemeClr>
                </a:solidFill>
                <a:latin typeface="Calibri" panose="020F0502020204030204" pitchFamily="34" charset="0"/>
                <a:cs typeface="Calibri" panose="020F0502020204030204" pitchFamily="34" charset="0"/>
              </a:rPr>
            </a:br>
            <a:r>
              <a:rPr lang="fr-FR" sz="900" dirty="0" smtClean="0">
                <a:solidFill>
                  <a:schemeClr val="accent6">
                    <a:lumMod val="50000"/>
                  </a:schemeClr>
                </a:solidFill>
                <a:latin typeface="Calibri" panose="020F0502020204030204" pitchFamily="34" charset="0"/>
                <a:cs typeface="Calibri" panose="020F0502020204030204" pitchFamily="34" charset="0"/>
              </a:rPr>
              <a:t>réalisée par la </a:t>
            </a:r>
            <a:r>
              <a:rPr lang="fr-FR" sz="900" dirty="0">
                <a:solidFill>
                  <a:schemeClr val="accent6">
                    <a:lumMod val="50000"/>
                  </a:schemeClr>
                </a:solidFill>
                <a:latin typeface="Calibri" panose="020F0502020204030204" pitchFamily="34" charset="0"/>
                <a:cs typeface="Calibri" panose="020F0502020204030204" pitchFamily="34" charset="0"/>
              </a:rPr>
              <a:t>régionale Poitou-Charentes de l’APMEP,  </a:t>
            </a:r>
            <a:r>
              <a:rPr lang="fr-FR" sz="900" dirty="0" smtClean="0">
                <a:solidFill>
                  <a:schemeClr val="accent6">
                    <a:lumMod val="50000"/>
                  </a:schemeClr>
                </a:solidFill>
                <a:latin typeface="Calibri" panose="020F0502020204030204" pitchFamily="34" charset="0"/>
                <a:cs typeface="Calibri" panose="020F0502020204030204" pitchFamily="34" charset="0"/>
              </a:rPr>
              <a:t>l’IREM&amp;S</a:t>
            </a:r>
            <a:r>
              <a:rPr lang="fr-FR" sz="900" dirty="0">
                <a:solidFill>
                  <a:schemeClr val="accent6">
                    <a:lumMod val="50000"/>
                  </a:schemeClr>
                </a:solidFill>
                <a:latin typeface="Calibri" panose="020F0502020204030204" pitchFamily="34" charset="0"/>
                <a:cs typeface="Calibri" panose="020F0502020204030204" pitchFamily="34" charset="0"/>
              </a:rPr>
              <a:t>, les conseillers mathématiques </a:t>
            </a:r>
            <a:r>
              <a:rPr lang="fr-FR" sz="900" dirty="0" smtClean="0">
                <a:solidFill>
                  <a:schemeClr val="accent6">
                    <a:lumMod val="50000"/>
                  </a:schemeClr>
                </a:solidFill>
                <a:latin typeface="Calibri" panose="020F0502020204030204" pitchFamily="34" charset="0"/>
                <a:cs typeface="Calibri" panose="020F0502020204030204" pitchFamily="34" charset="0"/>
              </a:rPr>
              <a:t>départementaux</a:t>
            </a:r>
            <a:br>
              <a:rPr lang="fr-FR" sz="900" dirty="0" smtClean="0">
                <a:solidFill>
                  <a:schemeClr val="accent6">
                    <a:lumMod val="50000"/>
                  </a:schemeClr>
                </a:solidFill>
                <a:latin typeface="Calibri" panose="020F0502020204030204" pitchFamily="34" charset="0"/>
                <a:cs typeface="Calibri" panose="020F0502020204030204" pitchFamily="34" charset="0"/>
              </a:rPr>
            </a:br>
            <a:r>
              <a:rPr lang="fr-FR" sz="900" dirty="0" smtClean="0">
                <a:solidFill>
                  <a:schemeClr val="accent6">
                    <a:lumMod val="50000"/>
                  </a:schemeClr>
                </a:solidFill>
                <a:latin typeface="Calibri" panose="020F0502020204030204" pitchFamily="34" charset="0"/>
                <a:cs typeface="Calibri" panose="020F0502020204030204" pitchFamily="34" charset="0"/>
              </a:rPr>
              <a:t> de </a:t>
            </a:r>
            <a:r>
              <a:rPr lang="fr-FR" sz="900" dirty="0">
                <a:solidFill>
                  <a:schemeClr val="accent6">
                    <a:lumMod val="50000"/>
                  </a:schemeClr>
                </a:solidFill>
                <a:latin typeface="Calibri" panose="020F0502020204030204" pitchFamily="34" charset="0"/>
                <a:cs typeface="Calibri" panose="020F0502020204030204" pitchFamily="34" charset="0"/>
              </a:rPr>
              <a:t>la </a:t>
            </a:r>
            <a:r>
              <a:rPr lang="fr-FR" sz="900" dirty="0" smtClean="0">
                <a:solidFill>
                  <a:schemeClr val="accent6">
                    <a:lumMod val="50000"/>
                  </a:schemeClr>
                </a:solidFill>
                <a:latin typeface="Calibri" panose="020F0502020204030204" pitchFamily="34" charset="0"/>
                <a:cs typeface="Calibri" panose="020F0502020204030204" pitchFamily="34" charset="0"/>
              </a:rPr>
              <a:t>Vienne, l’AGEEM </a:t>
            </a:r>
            <a:r>
              <a:rPr lang="fr-FR" sz="900" dirty="0">
                <a:solidFill>
                  <a:schemeClr val="accent6">
                    <a:lumMod val="50000"/>
                  </a:schemeClr>
                </a:solidFill>
                <a:latin typeface="Calibri" panose="020F0502020204030204" pitchFamily="34" charset="0"/>
                <a:cs typeface="Calibri" panose="020F0502020204030204" pitchFamily="34" charset="0"/>
              </a:rPr>
              <a:t>et l’Espace Mendès </a:t>
            </a:r>
            <a:r>
              <a:rPr lang="fr-FR" sz="900" dirty="0" smtClean="0">
                <a:solidFill>
                  <a:schemeClr val="accent6">
                    <a:lumMod val="50000"/>
                  </a:schemeClr>
                </a:solidFill>
                <a:latin typeface="Calibri" panose="020F0502020204030204" pitchFamily="34" charset="0"/>
                <a:cs typeface="Calibri" panose="020F0502020204030204" pitchFamily="34" charset="0"/>
              </a:rPr>
              <a:t>France</a:t>
            </a:r>
            <a:r>
              <a:rPr lang="fr-FR" sz="1050" dirty="0" smtClean="0">
                <a:solidFill>
                  <a:schemeClr val="accent6">
                    <a:lumMod val="50000"/>
                  </a:schemeClr>
                </a:solidFill>
                <a:latin typeface="Calibri" panose="020F0502020204030204" pitchFamily="34" charset="0"/>
                <a:cs typeface="Calibri" panose="020F0502020204030204" pitchFamily="34" charset="0"/>
              </a:rPr>
              <a:t/>
            </a:r>
            <a:br>
              <a:rPr lang="fr-FR" sz="1050" dirty="0" smtClean="0">
                <a:solidFill>
                  <a:schemeClr val="accent6">
                    <a:lumMod val="50000"/>
                  </a:schemeClr>
                </a:solidFill>
                <a:latin typeface="Calibri" panose="020F0502020204030204" pitchFamily="34" charset="0"/>
                <a:cs typeface="Calibri" panose="020F0502020204030204" pitchFamily="34" charset="0"/>
              </a:rPr>
            </a:br>
            <a:r>
              <a:rPr lang="fr-FR" altLang="fr-FR" sz="1050" b="1" dirty="0" smtClean="0">
                <a:solidFill>
                  <a:schemeClr val="accent6">
                    <a:lumMod val="50000"/>
                  </a:schemeClr>
                </a:solidFill>
                <a:latin typeface="Calibri" panose="020F0502020204030204" pitchFamily="34" charset="0"/>
                <a:cs typeface="Calibri" panose="020F0502020204030204" pitchFamily="34" charset="0"/>
              </a:rPr>
              <a:t/>
            </a:r>
            <a:br>
              <a:rPr lang="fr-FR" altLang="fr-FR" sz="1050" b="1" dirty="0" smtClean="0">
                <a:solidFill>
                  <a:schemeClr val="accent6">
                    <a:lumMod val="50000"/>
                  </a:schemeClr>
                </a:solidFill>
                <a:latin typeface="Calibri" panose="020F0502020204030204" pitchFamily="34" charset="0"/>
                <a:cs typeface="Calibri" panose="020F0502020204030204" pitchFamily="34" charset="0"/>
              </a:rPr>
            </a:br>
            <a:r>
              <a:rPr lang="fr-FR" altLang="fr-FR" sz="1400" b="1" u="sng" dirty="0" smtClean="0">
                <a:solidFill>
                  <a:srgbClr val="990000"/>
                </a:solidFill>
                <a:latin typeface="Calibri" panose="020F0502020204030204" pitchFamily="34" charset="0"/>
                <a:cs typeface="Calibri" panose="020F0502020204030204" pitchFamily="34" charset="0"/>
              </a:rPr>
              <a:t>Site de l’exposition</a:t>
            </a:r>
            <a:r>
              <a:rPr lang="fr-FR" altLang="fr-FR" sz="1400" b="1" dirty="0" smtClean="0">
                <a:solidFill>
                  <a:srgbClr val="990000"/>
                </a:solidFill>
                <a:latin typeface="Calibri" panose="020F0502020204030204" pitchFamily="34" charset="0"/>
                <a:cs typeface="Calibri" panose="020F0502020204030204" pitchFamily="34" charset="0"/>
              </a:rPr>
              <a:t>:  </a:t>
            </a:r>
            <a:r>
              <a:rPr lang="fr-FR" sz="800" b="1" u="sng" dirty="0" smtClean="0">
                <a:solidFill>
                  <a:srgbClr val="7030A0"/>
                </a:solidFill>
                <a:latin typeface="Calibri" panose="020F0502020204030204" pitchFamily="34" charset="0"/>
                <a:cs typeface="Calibri" panose="020F0502020204030204" pitchFamily="34" charset="0"/>
              </a:rPr>
              <a:t>https</a:t>
            </a:r>
            <a:r>
              <a:rPr lang="fr-FR" sz="800" b="1" u="sng" dirty="0">
                <a:solidFill>
                  <a:srgbClr val="7030A0"/>
                </a:solidFill>
                <a:latin typeface="Calibri" panose="020F0502020204030204" pitchFamily="34" charset="0"/>
                <a:cs typeface="Calibri" panose="020F0502020204030204" pitchFamily="34" charset="0"/>
              </a:rPr>
              <a:t>://emf.fr/ec3_event/exposition-maths-mesure</a:t>
            </a:r>
            <a:r>
              <a:rPr lang="fr-FR" sz="800" b="1" u="sng" dirty="0" smtClean="0">
                <a:solidFill>
                  <a:srgbClr val="7030A0"/>
                </a:solidFill>
                <a:latin typeface="Calibri" panose="020F0502020204030204" pitchFamily="34" charset="0"/>
                <a:cs typeface="Calibri" panose="020F0502020204030204" pitchFamily="34" charset="0"/>
              </a:rPr>
              <a:t>/</a:t>
            </a:r>
            <a:r>
              <a:rPr lang="fr-FR" sz="800" b="1" dirty="0" smtClean="0">
                <a:solidFill>
                  <a:srgbClr val="7030A0"/>
                </a:solidFill>
                <a:latin typeface="Calibri" panose="020F0502020204030204" pitchFamily="34" charset="0"/>
                <a:cs typeface="Calibri" panose="020F0502020204030204" pitchFamily="34" charset="0"/>
              </a:rPr>
              <a:t>      </a:t>
            </a:r>
            <a:r>
              <a:rPr lang="fr-FR" sz="800" b="1" dirty="0" smtClean="0">
                <a:solidFill>
                  <a:srgbClr val="7030A0"/>
                </a:solidFill>
                <a:latin typeface="Calibri" panose="020F0502020204030204" pitchFamily="34" charset="0"/>
                <a:cs typeface="Calibri" panose="020F0502020204030204" pitchFamily="34" charset="0"/>
                <a:sym typeface="Wingdings" panose="05000000000000000000" pitchFamily="2" charset="2"/>
              </a:rPr>
              <a:t></a:t>
            </a:r>
            <a:r>
              <a:rPr lang="fr-FR" sz="1600" b="1" u="sng" dirty="0" smtClean="0">
                <a:solidFill>
                  <a:schemeClr val="accent6">
                    <a:lumMod val="50000"/>
                  </a:schemeClr>
                </a:solidFill>
                <a:latin typeface="Calibri" panose="020F0502020204030204" pitchFamily="34" charset="0"/>
                <a:cs typeface="Calibri" panose="020F0502020204030204" pitchFamily="34" charset="0"/>
              </a:rPr>
              <a:t/>
            </a:r>
            <a:br>
              <a:rPr lang="fr-FR" sz="1600" b="1" u="sng" dirty="0" smtClean="0">
                <a:solidFill>
                  <a:schemeClr val="accent6">
                    <a:lumMod val="50000"/>
                  </a:schemeClr>
                </a:solidFill>
                <a:latin typeface="Calibri" panose="020F0502020204030204" pitchFamily="34" charset="0"/>
                <a:cs typeface="Calibri" panose="020F0502020204030204" pitchFamily="34" charset="0"/>
              </a:rPr>
            </a:br>
            <a:r>
              <a:rPr lang="fr-FR" sz="1600" b="1" u="sng" dirty="0">
                <a:solidFill>
                  <a:schemeClr val="accent6">
                    <a:lumMod val="50000"/>
                  </a:schemeClr>
                </a:solidFill>
                <a:latin typeface="Calibri" panose="020F0502020204030204" pitchFamily="34" charset="0"/>
                <a:cs typeface="Calibri" panose="020F0502020204030204" pitchFamily="34" charset="0"/>
              </a:rPr>
              <a:t/>
            </a:r>
            <a:br>
              <a:rPr lang="fr-FR" sz="1600" b="1" u="sng" dirty="0">
                <a:solidFill>
                  <a:schemeClr val="accent6">
                    <a:lumMod val="50000"/>
                  </a:schemeClr>
                </a:solidFill>
                <a:latin typeface="Calibri" panose="020F0502020204030204" pitchFamily="34" charset="0"/>
                <a:cs typeface="Calibri" panose="020F0502020204030204" pitchFamily="34" charset="0"/>
              </a:rPr>
            </a:br>
            <a:r>
              <a:rPr lang="fr-FR" sz="1600" b="1" u="sng" dirty="0" smtClean="0">
                <a:solidFill>
                  <a:schemeClr val="accent6">
                    <a:lumMod val="50000"/>
                  </a:schemeClr>
                </a:solidFill>
                <a:latin typeface="Calibri" panose="020F0502020204030204" pitchFamily="34" charset="0"/>
                <a:cs typeface="Calibri" panose="020F0502020204030204" pitchFamily="34" charset="0"/>
              </a:rPr>
              <a:t/>
            </a:r>
            <a:br>
              <a:rPr lang="fr-FR" sz="1600" b="1" u="sng" dirty="0" smtClean="0">
                <a:solidFill>
                  <a:schemeClr val="accent6">
                    <a:lumMod val="50000"/>
                  </a:schemeClr>
                </a:solidFill>
                <a:latin typeface="Calibri" panose="020F0502020204030204" pitchFamily="34" charset="0"/>
                <a:cs typeface="Calibri" panose="020F0502020204030204" pitchFamily="34" charset="0"/>
              </a:rPr>
            </a:br>
            <a:r>
              <a:rPr lang="fr-FR" sz="1600" b="1" u="sng" dirty="0">
                <a:solidFill>
                  <a:schemeClr val="accent6">
                    <a:lumMod val="50000"/>
                  </a:schemeClr>
                </a:solidFill>
                <a:latin typeface="+mn-lt"/>
              </a:rPr>
              <a:t/>
            </a:r>
            <a:br>
              <a:rPr lang="fr-FR" sz="1600" b="1" u="sng" dirty="0">
                <a:solidFill>
                  <a:schemeClr val="accent6">
                    <a:lumMod val="50000"/>
                  </a:schemeClr>
                </a:solidFill>
                <a:latin typeface="+mn-lt"/>
              </a:rPr>
            </a:br>
            <a:r>
              <a:rPr lang="fr-FR" sz="1600" b="1" dirty="0" smtClean="0">
                <a:solidFill>
                  <a:schemeClr val="accent6">
                    <a:lumMod val="50000"/>
                  </a:schemeClr>
                </a:solidFill>
                <a:latin typeface="+mn-lt"/>
              </a:rPr>
              <a:t/>
            </a:r>
            <a:br>
              <a:rPr lang="fr-FR" sz="1600" b="1" dirty="0" smtClean="0">
                <a:solidFill>
                  <a:schemeClr val="accent6">
                    <a:lumMod val="50000"/>
                  </a:schemeClr>
                </a:solidFill>
                <a:latin typeface="+mn-lt"/>
              </a:rPr>
            </a:br>
            <a:endParaRPr lang="fr-FR" sz="1400" dirty="0" smtClean="0">
              <a:solidFill>
                <a:srgbClr val="990000"/>
              </a:solidFill>
              <a:latin typeface="+mn-lt"/>
              <a:cs typeface="Times New Roman" pitchFamily="18"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35</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89348" y="139072"/>
            <a:ext cx="8281842" cy="461665"/>
          </a:xfrm>
          <a:prstGeom prst="rect">
            <a:avLst/>
          </a:prstGeom>
        </p:spPr>
        <p:txBody>
          <a:bodyPr wrap="square">
            <a:spAutoFit/>
          </a:bodyPr>
          <a:lstStyle/>
          <a:p>
            <a:r>
              <a:rPr lang="fr-FR" sz="2400" b="1" dirty="0" smtClean="0">
                <a:solidFill>
                  <a:schemeClr val="accent2">
                    <a:lumMod val="75000"/>
                  </a:schemeClr>
                </a:solidFill>
                <a:latin typeface="Calibri" panose="020F0502020204030204" pitchFamily="34" charset="0"/>
                <a:cs typeface="Calibri" panose="020F0502020204030204" pitchFamily="34" charset="0"/>
              </a:rPr>
              <a:t>7</a:t>
            </a:r>
            <a:r>
              <a:rPr lang="fr-FR" sz="2400" b="1" dirty="0">
                <a:solidFill>
                  <a:schemeClr val="accent2">
                    <a:lumMod val="75000"/>
                  </a:schemeClr>
                </a:solidFill>
                <a:latin typeface="Calibri" panose="020F0502020204030204" pitchFamily="34" charset="0"/>
                <a:cs typeface="Calibri" panose="020F0502020204030204" pitchFamily="34" charset="0"/>
              </a:rPr>
              <a:t>. </a:t>
            </a:r>
            <a:r>
              <a:rPr lang="fr-FR" sz="2400" b="1" dirty="0" smtClean="0">
                <a:solidFill>
                  <a:schemeClr val="accent2">
                    <a:lumMod val="75000"/>
                  </a:schemeClr>
                </a:solidFill>
                <a:latin typeface="Calibri" panose="020F0502020204030204" pitchFamily="34" charset="0"/>
                <a:cs typeface="Calibri" panose="020F0502020204030204" pitchFamily="34" charset="0"/>
              </a:rPr>
              <a:t>Exposition et musée   </a:t>
            </a:r>
            <a:endParaRPr lang="fr-FR" sz="2400" dirty="0">
              <a:latin typeface="Calibri" panose="020F0502020204030204" pitchFamily="34" charset="0"/>
              <a:cs typeface="Calibri" panose="020F0502020204030204" pitchFamily="34" charset="0"/>
            </a:endParaRPr>
          </a:p>
        </p:txBody>
      </p:sp>
      <p:pic>
        <p:nvPicPr>
          <p:cNvPr id="15" name="Imag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0636" y="145906"/>
            <a:ext cx="969387" cy="13504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1"/>
          <p:cNvSpPr>
            <a:spLocks noChangeArrowheads="1"/>
          </p:cNvSpPr>
          <p:nvPr/>
        </p:nvSpPr>
        <p:spPr bwMode="auto">
          <a:xfrm flipH="1">
            <a:off x="658406" y="4089802"/>
            <a:ext cx="49216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u="none" strike="noStrike" cap="none" normalizeH="0" baseline="0" dirty="0" smtClean="0">
              <a:ln>
                <a:noFill/>
              </a:ln>
              <a:solidFill>
                <a:schemeClr val="accent6">
                  <a:lumMod val="50000"/>
                </a:schemeClr>
              </a:solidFill>
              <a:effectLst/>
            </a:endParaRPr>
          </a:p>
        </p:txBody>
      </p:sp>
      <p:pic>
        <p:nvPicPr>
          <p:cNvPr id="33" name="Image 32"/>
          <p:cNvPicPr>
            <a:picLocks noChangeAspect="1"/>
          </p:cNvPicPr>
          <p:nvPr/>
        </p:nvPicPr>
        <p:blipFill rotWithShape="1">
          <a:blip r:embed="rId4" cstate="email">
            <a:extLst>
              <a:ext uri="{28A0092B-C50C-407E-A947-70E740481C1C}">
                <a14:useLocalDpi xmlns:a14="http://schemas.microsoft.com/office/drawing/2010/main"/>
              </a:ext>
            </a:extLst>
          </a:blip>
          <a:srcRect r="16725"/>
          <a:stretch/>
        </p:blipFill>
        <p:spPr>
          <a:xfrm>
            <a:off x="5606825" y="1429426"/>
            <a:ext cx="3419822" cy="2243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pic>
        <p:nvPicPr>
          <p:cNvPr id="34" name="Image 33" descr="logo-IREM"/>
          <p:cNvPicPr/>
          <p:nvPr/>
        </p:nvPicPr>
        <p:blipFill>
          <a:blip r:embed="rId5"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pic>
        <p:nvPicPr>
          <p:cNvPr id="3" name="Image 2"/>
          <p:cNvPicPr>
            <a:picLocks noChangeAspect="1"/>
          </p:cNvPicPr>
          <p:nvPr/>
        </p:nvPicPr>
        <p:blipFill>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898358" y="3094749"/>
            <a:ext cx="7177469" cy="3068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79856" y="101145"/>
            <a:ext cx="2657350" cy="37018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ZoneTexte 7"/>
          <p:cNvSpPr txBox="1"/>
          <p:nvPr/>
        </p:nvSpPr>
        <p:spPr>
          <a:xfrm>
            <a:off x="381798" y="2478535"/>
            <a:ext cx="9145016" cy="984885"/>
          </a:xfrm>
          <a:prstGeom prst="rect">
            <a:avLst/>
          </a:prstGeom>
          <a:noFill/>
        </p:spPr>
        <p:txBody>
          <a:bodyPr wrap="square" rtlCol="0">
            <a:spAutoFit/>
          </a:bodyPr>
          <a:lstStyle/>
          <a:p>
            <a:r>
              <a:rPr lang="fr-FR" sz="1400" b="1" u="sng" dirty="0" err="1" smtClean="0">
                <a:solidFill>
                  <a:srgbClr val="990000"/>
                </a:solidFill>
                <a:latin typeface="Calibri" panose="020F0502020204030204" pitchFamily="34" charset="0"/>
                <a:cs typeface="Calibri" panose="020F0502020204030204" pitchFamily="34" charset="0"/>
              </a:rPr>
              <a:t>Padlet</a:t>
            </a:r>
            <a:r>
              <a:rPr lang="fr-FR" sz="1400" b="1" u="sng" dirty="0" smtClean="0">
                <a:solidFill>
                  <a:srgbClr val="990000"/>
                </a:solidFill>
                <a:latin typeface="Calibri" panose="020F0502020204030204" pitchFamily="34" charset="0"/>
                <a:cs typeface="Calibri" panose="020F0502020204030204" pitchFamily="34" charset="0"/>
              </a:rPr>
              <a:t> </a:t>
            </a:r>
            <a:r>
              <a:rPr lang="fr-FR" sz="1400" b="1" u="sng" dirty="0">
                <a:solidFill>
                  <a:srgbClr val="990000"/>
                </a:solidFill>
                <a:latin typeface="Calibri" panose="020F0502020204030204" pitchFamily="34" charset="0"/>
                <a:cs typeface="Calibri" panose="020F0502020204030204" pitchFamily="34" charset="0"/>
              </a:rPr>
              <a:t>et dossier pédagogique :</a:t>
            </a:r>
            <a:r>
              <a:rPr lang="fr-FR" sz="1400" b="1" u="sng" dirty="0">
                <a:solidFill>
                  <a:schemeClr val="accent6">
                    <a:lumMod val="50000"/>
                  </a:schemeClr>
                </a:solidFill>
                <a:latin typeface="Calibri" panose="020F0502020204030204" pitchFamily="34" charset="0"/>
                <a:cs typeface="Calibri" panose="020F0502020204030204" pitchFamily="34" charset="0"/>
              </a:rPr>
              <a:t/>
            </a:r>
            <a:br>
              <a:rPr lang="fr-FR" sz="1400" b="1" u="sng" dirty="0">
                <a:solidFill>
                  <a:schemeClr val="accent6">
                    <a:lumMod val="50000"/>
                  </a:schemeClr>
                </a:solidFill>
                <a:latin typeface="Calibri" panose="020F0502020204030204" pitchFamily="34" charset="0"/>
                <a:cs typeface="Calibri" panose="020F0502020204030204" pitchFamily="34" charset="0"/>
              </a:rPr>
            </a:br>
            <a:r>
              <a:rPr lang="fr-FR" sz="800" b="1" u="sng" dirty="0">
                <a:solidFill>
                  <a:srgbClr val="7030A0"/>
                </a:solidFill>
                <a:latin typeface="Calibri" panose="020F0502020204030204" pitchFamily="34" charset="0"/>
                <a:cs typeface="Calibri" panose="020F0502020204030204" pitchFamily="34" charset="0"/>
              </a:rPr>
              <a:t>https://padlet.com/groupemaths/MMEMF86</a:t>
            </a:r>
            <a:br>
              <a:rPr lang="fr-FR" sz="800" b="1" u="sng" dirty="0">
                <a:solidFill>
                  <a:srgbClr val="7030A0"/>
                </a:solidFill>
                <a:latin typeface="Calibri" panose="020F0502020204030204" pitchFamily="34" charset="0"/>
                <a:cs typeface="Calibri" panose="020F0502020204030204" pitchFamily="34" charset="0"/>
              </a:rPr>
            </a:br>
            <a:r>
              <a:rPr lang="fr-FR" sz="800" b="1" u="sng" dirty="0">
                <a:solidFill>
                  <a:srgbClr val="7030A0"/>
                </a:solidFill>
                <a:latin typeface="Calibri" panose="020F0502020204030204" pitchFamily="34" charset="0"/>
                <a:cs typeface="Calibri" panose="020F0502020204030204" pitchFamily="34" charset="0"/>
              </a:rPr>
              <a:t>https://emf.fr/wp-content/uploads/2019/12/EMF-Dossier-p%C3%A9dagogique-Maths-et-mesure-janvier-2020.pdf</a:t>
            </a:r>
            <a:r>
              <a:rPr lang="fr-FR" sz="1400" b="1" u="sng" dirty="0">
                <a:solidFill>
                  <a:srgbClr val="990000"/>
                </a:solidFill>
                <a:latin typeface="Calibri" panose="020F0502020204030204" pitchFamily="34" charset="0"/>
                <a:cs typeface="Calibri" panose="020F0502020204030204" pitchFamily="34" charset="0"/>
              </a:rPr>
              <a:t/>
            </a:r>
            <a:br>
              <a:rPr lang="fr-FR" sz="1400" b="1" u="sng" dirty="0">
                <a:solidFill>
                  <a:srgbClr val="990000"/>
                </a:solidFill>
                <a:latin typeface="Calibri" panose="020F0502020204030204" pitchFamily="34" charset="0"/>
                <a:cs typeface="Calibri" panose="020F0502020204030204" pitchFamily="34" charset="0"/>
              </a:rPr>
            </a:br>
            <a:r>
              <a:rPr lang="fr-FR" sz="1400" b="1" u="sng" dirty="0">
                <a:solidFill>
                  <a:srgbClr val="990000"/>
                </a:solidFill>
                <a:latin typeface="Calibri" panose="020F0502020204030204" pitchFamily="34" charset="0"/>
                <a:cs typeface="Calibri" panose="020F0502020204030204" pitchFamily="34" charset="0"/>
              </a:rPr>
              <a:t/>
            </a:r>
            <a:br>
              <a:rPr lang="fr-FR" sz="1400" b="1" u="sng" dirty="0">
                <a:solidFill>
                  <a:srgbClr val="990000"/>
                </a:solidFill>
                <a:latin typeface="Calibri" panose="020F0502020204030204" pitchFamily="34" charset="0"/>
                <a:cs typeface="Calibri" panose="020F0502020204030204" pitchFamily="34" charset="0"/>
              </a:rPr>
            </a:br>
            <a:endParaRPr lang="fr-FR" sz="1400" b="1" u="sng" dirty="0" smtClean="0">
              <a:solidFill>
                <a:srgbClr val="990000"/>
              </a:solidFill>
              <a:latin typeface="Calibri" panose="020F0502020204030204" pitchFamily="34" charset="0"/>
              <a:cs typeface="Calibri" panose="020F0502020204030204" pitchFamily="34" charset="0"/>
            </a:endParaRPr>
          </a:p>
        </p:txBody>
      </p:sp>
      <p:sp>
        <p:nvSpPr>
          <p:cNvPr id="10" name="ZoneTexte 9"/>
          <p:cNvSpPr txBox="1"/>
          <p:nvPr/>
        </p:nvSpPr>
        <p:spPr>
          <a:xfrm>
            <a:off x="389348" y="1946901"/>
            <a:ext cx="6696744" cy="430887"/>
          </a:xfrm>
          <a:prstGeom prst="rect">
            <a:avLst/>
          </a:prstGeom>
          <a:noFill/>
        </p:spPr>
        <p:txBody>
          <a:bodyPr wrap="square" rtlCol="0">
            <a:spAutoFit/>
          </a:bodyPr>
          <a:lstStyle/>
          <a:p>
            <a:r>
              <a:rPr lang="fr-FR" sz="1400" b="1" u="sng" dirty="0" smtClean="0">
                <a:solidFill>
                  <a:srgbClr val="990000"/>
                </a:solidFill>
                <a:latin typeface="Calibri" panose="020F0502020204030204" pitchFamily="34" charset="0"/>
                <a:cs typeface="Calibri" panose="020F0502020204030204" pitchFamily="34" charset="0"/>
              </a:rPr>
              <a:t>Aides et compléments à </a:t>
            </a:r>
            <a:r>
              <a:rPr lang="fr-FR" sz="1400" b="1" u="sng" dirty="0">
                <a:solidFill>
                  <a:srgbClr val="990000"/>
                </a:solidFill>
                <a:latin typeface="Calibri" panose="020F0502020204030204" pitchFamily="34" charset="0"/>
                <a:cs typeface="Calibri" panose="020F0502020204030204" pitchFamily="34" charset="0"/>
              </a:rPr>
              <a:t>la visite de l’IREM de Poitiers</a:t>
            </a:r>
            <a:r>
              <a:rPr lang="fr-FR" sz="800" b="1" u="sng" dirty="0">
                <a:solidFill>
                  <a:schemeClr val="accent6">
                    <a:lumMod val="50000"/>
                  </a:schemeClr>
                </a:solidFill>
                <a:latin typeface="Calibri" panose="020F0502020204030204" pitchFamily="34" charset="0"/>
                <a:cs typeface="Calibri" panose="020F0502020204030204" pitchFamily="34" charset="0"/>
              </a:rPr>
              <a:t/>
            </a:r>
            <a:br>
              <a:rPr lang="fr-FR" sz="800" b="1" u="sng" dirty="0">
                <a:solidFill>
                  <a:schemeClr val="accent6">
                    <a:lumMod val="50000"/>
                  </a:schemeClr>
                </a:solidFill>
                <a:latin typeface="Calibri" panose="020F0502020204030204" pitchFamily="34" charset="0"/>
                <a:cs typeface="Calibri" panose="020F0502020204030204" pitchFamily="34" charset="0"/>
              </a:rPr>
            </a:br>
            <a:r>
              <a:rPr lang="fr-FR" sz="800" b="1" u="sng" dirty="0">
                <a:solidFill>
                  <a:srgbClr val="7030A0"/>
                </a:solidFill>
                <a:latin typeface="Calibri" panose="020F0502020204030204" pitchFamily="34" charset="0"/>
                <a:cs typeface="Calibri" panose="020F0502020204030204" pitchFamily="34" charset="0"/>
              </a:rPr>
              <a:t>https://</a:t>
            </a:r>
            <a:r>
              <a:rPr lang="fr-FR" sz="800" b="1" u="sng" dirty="0" smtClean="0">
                <a:solidFill>
                  <a:srgbClr val="7030A0"/>
                </a:solidFill>
                <a:latin typeface="Calibri" panose="020F0502020204030204" pitchFamily="34" charset="0"/>
                <a:cs typeface="Calibri" panose="020F0502020204030204" pitchFamily="34" charset="0"/>
              </a:rPr>
              <a:t>irem.univ-poitiers.fr/portail/index.php?option=com_content&amp;view=article&amp;id=208&amp;catid=42&amp;Itemid=55</a:t>
            </a:r>
            <a:endParaRPr lang="fr-FR" dirty="0"/>
          </a:p>
        </p:txBody>
      </p:sp>
      <p:pic>
        <p:nvPicPr>
          <p:cNvPr id="12" name="Imag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76895" y="1484600"/>
            <a:ext cx="3255938" cy="2072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394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05471" y="600737"/>
            <a:ext cx="8208912" cy="5495680"/>
          </a:xfrm>
        </p:spPr>
        <p:txBody>
          <a:bodyPr anchor="t">
            <a:noAutofit/>
          </a:bodyPr>
          <a:lstStyle/>
          <a:p>
            <a:pPr>
              <a:lnSpc>
                <a:spcPct val="114000"/>
              </a:lnSpc>
            </a:pPr>
            <a:r>
              <a:rPr lang="fr-FR" sz="1800" b="1" dirty="0" smtClean="0">
                <a:solidFill>
                  <a:schemeClr val="accent2">
                    <a:lumMod val="50000"/>
                  </a:schemeClr>
                </a:solidFill>
                <a:latin typeface="Calibri" panose="020F0502020204030204" pitchFamily="34" charset="0"/>
                <a:cs typeface="Calibri" panose="020F0502020204030204" pitchFamily="34" charset="0"/>
              </a:rPr>
              <a:t>Maison du patrimoine et de la mesure </a:t>
            </a:r>
            <a:r>
              <a:rPr lang="fr-FR" sz="2000" b="1" dirty="0" smtClean="0">
                <a:solidFill>
                  <a:schemeClr val="accent2">
                    <a:lumMod val="50000"/>
                  </a:schemeClr>
                </a:solidFill>
                <a:latin typeface="Calibri" panose="020F0502020204030204" pitchFamily="34" charset="0"/>
                <a:cs typeface="Calibri" panose="020F0502020204030204" pitchFamily="34" charset="0"/>
              </a:rPr>
              <a:t/>
            </a:r>
            <a:br>
              <a:rPr lang="fr-FR" sz="2000" b="1" dirty="0" smtClean="0">
                <a:solidFill>
                  <a:schemeClr val="accent2">
                    <a:lumMod val="50000"/>
                  </a:schemeClr>
                </a:solidFill>
                <a:latin typeface="Calibri" panose="020F0502020204030204" pitchFamily="34" charset="0"/>
                <a:cs typeface="Calibri" panose="020F0502020204030204" pitchFamily="34" charset="0"/>
              </a:rPr>
            </a:br>
            <a:r>
              <a:rPr lang="fr-FR" sz="1400" dirty="0" smtClean="0">
                <a:solidFill>
                  <a:srgbClr val="990000"/>
                </a:solidFill>
                <a:latin typeface="Calibri" panose="020F0502020204030204" pitchFamily="34" charset="0"/>
                <a:cs typeface="Calibri" panose="020F0502020204030204" pitchFamily="34" charset="0"/>
              </a:rPr>
              <a:t>(</a:t>
            </a:r>
            <a:r>
              <a:rPr lang="fr-FR" sz="1400" dirty="0">
                <a:solidFill>
                  <a:srgbClr val="990000"/>
                </a:solidFill>
                <a:latin typeface="Calibri" panose="020F0502020204030204" pitchFamily="34" charset="0"/>
                <a:cs typeface="Calibri" panose="020F0502020204030204" pitchFamily="34" charset="0"/>
              </a:rPr>
              <a:t>Rue du </a:t>
            </a:r>
            <a:r>
              <a:rPr lang="fr-FR" sz="1400" dirty="0" smtClean="0">
                <a:solidFill>
                  <a:srgbClr val="990000"/>
                </a:solidFill>
                <a:latin typeface="Calibri" panose="020F0502020204030204" pitchFamily="34" charset="0"/>
                <a:cs typeface="Calibri" panose="020F0502020204030204" pitchFamily="34" charset="0"/>
              </a:rPr>
              <a:t>Stade, </a:t>
            </a:r>
            <a:r>
              <a:rPr lang="fr-FR" sz="1400" dirty="0">
                <a:solidFill>
                  <a:srgbClr val="990000"/>
                </a:solidFill>
                <a:latin typeface="Calibri" panose="020F0502020204030204" pitchFamily="34" charset="0"/>
                <a:cs typeface="Calibri" panose="020F0502020204030204" pitchFamily="34" charset="0"/>
              </a:rPr>
              <a:t>42350 La </a:t>
            </a:r>
            <a:r>
              <a:rPr lang="fr-FR" sz="1400" dirty="0" err="1" smtClean="0">
                <a:solidFill>
                  <a:srgbClr val="990000"/>
                </a:solidFill>
                <a:latin typeface="Calibri" panose="020F0502020204030204" pitchFamily="34" charset="0"/>
                <a:cs typeface="Calibri" panose="020F0502020204030204" pitchFamily="34" charset="0"/>
              </a:rPr>
              <a:t>Talaudière</a:t>
            </a:r>
            <a:r>
              <a:rPr lang="fr-FR" sz="1400" dirty="0" smtClean="0">
                <a:solidFill>
                  <a:srgbClr val="990000"/>
                </a:solidFill>
                <a:latin typeface="Calibri" panose="020F0502020204030204" pitchFamily="34" charset="0"/>
                <a:cs typeface="Calibri" panose="020F0502020204030204" pitchFamily="34" charset="0"/>
              </a:rPr>
              <a:t>, 04 77 01 06 63</a:t>
            </a:r>
            <a:br>
              <a:rPr lang="fr-FR" sz="1400" dirty="0" smtClean="0">
                <a:solidFill>
                  <a:srgbClr val="990000"/>
                </a:solidFill>
                <a:latin typeface="Calibri" panose="020F0502020204030204" pitchFamily="34" charset="0"/>
                <a:cs typeface="Calibri" panose="020F0502020204030204" pitchFamily="34" charset="0"/>
              </a:rPr>
            </a:br>
            <a:r>
              <a:rPr lang="fr-FR" sz="1400" dirty="0" smtClean="0">
                <a:solidFill>
                  <a:srgbClr val="990000"/>
                </a:solidFill>
                <a:latin typeface="Calibri" panose="020F0502020204030204" pitchFamily="34" charset="0"/>
                <a:cs typeface="Calibri" panose="020F0502020204030204" pitchFamily="34" charset="0"/>
              </a:rPr>
              <a:t>responsable : Karine </a:t>
            </a:r>
            <a:r>
              <a:rPr lang="fr-FR" sz="1400" dirty="0" err="1" smtClean="0">
                <a:solidFill>
                  <a:srgbClr val="990000"/>
                </a:solidFill>
                <a:latin typeface="Calibri" panose="020F0502020204030204" pitchFamily="34" charset="0"/>
                <a:cs typeface="Calibri" panose="020F0502020204030204" pitchFamily="34" charset="0"/>
              </a:rPr>
              <a:t>Pétel</a:t>
            </a:r>
            <a:r>
              <a:rPr lang="fr-FR" sz="1400" dirty="0" smtClean="0">
                <a:solidFill>
                  <a:srgbClr val="990000"/>
                </a:solidFill>
                <a:latin typeface="Calibri" panose="020F0502020204030204" pitchFamily="34" charset="0"/>
                <a:cs typeface="Calibri" panose="020F0502020204030204" pitchFamily="34" charset="0"/>
              </a:rPr>
              <a:t/>
            </a:r>
            <a:br>
              <a:rPr lang="fr-FR" sz="1400" dirty="0" smtClean="0">
                <a:solidFill>
                  <a:srgbClr val="990000"/>
                </a:solidFill>
                <a:latin typeface="Calibri" panose="020F0502020204030204" pitchFamily="34" charset="0"/>
                <a:cs typeface="Calibri" panose="020F0502020204030204" pitchFamily="34" charset="0"/>
              </a:rPr>
            </a:br>
            <a:r>
              <a:rPr lang="fr-FR" sz="1100" dirty="0" smtClean="0">
                <a:solidFill>
                  <a:srgbClr val="990000"/>
                </a:solidFill>
                <a:latin typeface="Calibri" panose="020F0502020204030204" pitchFamily="34" charset="0"/>
                <a:cs typeface="Calibri" panose="020F0502020204030204" pitchFamily="34" charset="0"/>
              </a:rPr>
              <a:t>programmes et jours, horaires de visite</a:t>
            </a:r>
            <a:r>
              <a:rPr lang="fr-FR" sz="1400" dirty="0" smtClean="0">
                <a:solidFill>
                  <a:schemeClr val="accent6">
                    <a:lumMod val="50000"/>
                  </a:schemeClr>
                </a:solidFill>
                <a:latin typeface="Calibri" panose="020F0502020204030204" pitchFamily="34" charset="0"/>
                <a:cs typeface="Calibri" panose="020F0502020204030204" pitchFamily="34" charset="0"/>
              </a:rPr>
              <a:t/>
            </a:r>
            <a:br>
              <a:rPr lang="fr-FR" sz="1400" dirty="0" smtClean="0">
                <a:solidFill>
                  <a:schemeClr val="accent6">
                    <a:lumMod val="50000"/>
                  </a:schemeClr>
                </a:solidFill>
                <a:latin typeface="Calibri" panose="020F0502020204030204" pitchFamily="34" charset="0"/>
                <a:cs typeface="Calibri" panose="020F0502020204030204" pitchFamily="34" charset="0"/>
              </a:rPr>
            </a:br>
            <a:r>
              <a:rPr lang="fr-FR" sz="1050" u="sng" dirty="0" smtClean="0">
                <a:solidFill>
                  <a:srgbClr val="7030A0"/>
                </a:solidFill>
                <a:latin typeface="Calibri" panose="020F0502020204030204" pitchFamily="34" charset="0"/>
                <a:cs typeface="Calibri" panose="020F0502020204030204" pitchFamily="34" charset="0"/>
              </a:rPr>
              <a:t>https</a:t>
            </a:r>
            <a:r>
              <a:rPr lang="fr-FR" sz="1050" u="sng" dirty="0">
                <a:solidFill>
                  <a:srgbClr val="7030A0"/>
                </a:solidFill>
                <a:latin typeface="Calibri" panose="020F0502020204030204" pitchFamily="34" charset="0"/>
                <a:cs typeface="Calibri" panose="020F0502020204030204" pitchFamily="34" charset="0"/>
              </a:rPr>
              <a:t>://www.mairie-la-talaudiere.fr/musee</a:t>
            </a:r>
            <a:r>
              <a:rPr lang="fr-FR" sz="1050" u="sng" dirty="0" smtClean="0">
                <a:solidFill>
                  <a:srgbClr val="7030A0"/>
                </a:solidFill>
                <a:latin typeface="Calibri" panose="020F0502020204030204" pitchFamily="34" charset="0"/>
                <a:cs typeface="Calibri" panose="020F0502020204030204" pitchFamily="34" charset="0"/>
              </a:rPr>
              <a:t>/</a:t>
            </a:r>
            <a:r>
              <a:rPr lang="fr-FR" sz="1050" u="sng" dirty="0" smtClean="0">
                <a:solidFill>
                  <a:srgbClr val="990000"/>
                </a:solidFill>
                <a:latin typeface="+mn-lt"/>
              </a:rPr>
              <a:t/>
            </a:r>
            <a:br>
              <a:rPr lang="fr-FR" sz="1050" u="sng" dirty="0" smtClean="0">
                <a:solidFill>
                  <a:srgbClr val="990000"/>
                </a:solidFill>
                <a:latin typeface="+mn-lt"/>
              </a:rPr>
            </a:br>
            <a:r>
              <a:rPr lang="fr-FR" sz="1050" u="sng" dirty="0">
                <a:solidFill>
                  <a:srgbClr val="990000"/>
                </a:solidFill>
                <a:latin typeface="+mn-lt"/>
              </a:rPr>
              <a:t/>
            </a:r>
            <a:br>
              <a:rPr lang="fr-FR" sz="1050" u="sng" dirty="0">
                <a:solidFill>
                  <a:srgbClr val="990000"/>
                </a:solidFill>
                <a:latin typeface="+mn-lt"/>
              </a:rPr>
            </a:br>
            <a:r>
              <a:rPr lang="fr-FR" sz="1050" u="sng" dirty="0" smtClean="0">
                <a:solidFill>
                  <a:srgbClr val="990000"/>
                </a:solidFill>
                <a:latin typeface="+mn-lt"/>
              </a:rPr>
              <a:t/>
            </a:r>
            <a:br>
              <a:rPr lang="fr-FR" sz="1050" u="sng" dirty="0" smtClean="0">
                <a:solidFill>
                  <a:srgbClr val="990000"/>
                </a:solidFill>
                <a:latin typeface="+mn-lt"/>
              </a:rPr>
            </a:br>
            <a:r>
              <a:rPr lang="fr-FR" sz="1050" u="sng" dirty="0">
                <a:solidFill>
                  <a:srgbClr val="990000"/>
                </a:solidFill>
                <a:latin typeface="+mn-lt"/>
              </a:rPr>
              <a:t/>
            </a:r>
            <a:br>
              <a:rPr lang="fr-FR" sz="1050" u="sng" dirty="0">
                <a:solidFill>
                  <a:srgbClr val="990000"/>
                </a:solidFill>
                <a:latin typeface="+mn-lt"/>
              </a:rPr>
            </a:br>
            <a:r>
              <a:rPr lang="fr-FR" sz="1050" u="sng" dirty="0" smtClean="0">
                <a:solidFill>
                  <a:srgbClr val="990000"/>
                </a:solidFill>
                <a:latin typeface="+mn-lt"/>
              </a:rPr>
              <a:t/>
            </a:r>
            <a:br>
              <a:rPr lang="fr-FR" sz="1050" u="sng" dirty="0" smtClean="0">
                <a:solidFill>
                  <a:srgbClr val="990000"/>
                </a:solidFill>
                <a:latin typeface="+mn-lt"/>
              </a:rPr>
            </a:br>
            <a:r>
              <a:rPr lang="fr-FR" sz="1600" b="1" u="sng" dirty="0" smtClean="0">
                <a:solidFill>
                  <a:schemeClr val="accent6">
                    <a:lumMod val="50000"/>
                  </a:schemeClr>
                </a:solidFill>
                <a:latin typeface="+mn-lt"/>
              </a:rPr>
              <a:t/>
            </a:r>
            <a:br>
              <a:rPr lang="fr-FR" sz="1600" b="1" u="sng" dirty="0" smtClean="0">
                <a:solidFill>
                  <a:schemeClr val="accent6">
                    <a:lumMod val="50000"/>
                  </a:schemeClr>
                </a:solidFill>
                <a:latin typeface="+mn-lt"/>
              </a:rPr>
            </a:br>
            <a:r>
              <a:rPr lang="fr-FR" sz="1600" b="1" u="sng" dirty="0">
                <a:solidFill>
                  <a:schemeClr val="accent6">
                    <a:lumMod val="50000"/>
                  </a:schemeClr>
                </a:solidFill>
                <a:latin typeface="+mn-lt"/>
              </a:rPr>
              <a:t/>
            </a:r>
            <a:br>
              <a:rPr lang="fr-FR" sz="1600" b="1" u="sng" dirty="0">
                <a:solidFill>
                  <a:schemeClr val="accent6">
                    <a:lumMod val="50000"/>
                  </a:schemeClr>
                </a:solidFill>
                <a:latin typeface="+mn-lt"/>
              </a:rPr>
            </a:br>
            <a:r>
              <a:rPr lang="fr-FR" sz="1600" b="1" dirty="0" smtClean="0">
                <a:solidFill>
                  <a:schemeClr val="accent6">
                    <a:lumMod val="50000"/>
                  </a:schemeClr>
                </a:solidFill>
                <a:latin typeface="+mn-lt"/>
              </a:rPr>
              <a:t/>
            </a:r>
            <a:br>
              <a:rPr lang="fr-FR" sz="1600" b="1" dirty="0" smtClean="0">
                <a:solidFill>
                  <a:schemeClr val="accent6">
                    <a:lumMod val="50000"/>
                  </a:schemeClr>
                </a:solidFill>
                <a:latin typeface="+mn-lt"/>
              </a:rPr>
            </a:br>
            <a:r>
              <a:rPr lang="fr-FR" sz="1400" dirty="0" smtClean="0">
                <a:solidFill>
                  <a:schemeClr val="accent6">
                    <a:lumMod val="50000"/>
                  </a:schemeClr>
                </a:solidFill>
                <a:latin typeface="+mn-lt"/>
              </a:rPr>
              <a:t/>
            </a:r>
            <a:br>
              <a:rPr lang="fr-FR" sz="1400" dirty="0" smtClean="0">
                <a:solidFill>
                  <a:schemeClr val="accent6">
                    <a:lumMod val="50000"/>
                  </a:schemeClr>
                </a:solidFill>
                <a:latin typeface="+mn-lt"/>
              </a:rPr>
            </a:br>
            <a:endParaRPr lang="fr-FR" sz="1400" dirty="0" smtClean="0">
              <a:solidFill>
                <a:srgbClr val="990000"/>
              </a:solidFill>
              <a:latin typeface="+mn-lt"/>
              <a:cs typeface="Times New Roman" pitchFamily="18"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36</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pic>
        <p:nvPicPr>
          <p:cNvPr id="14" name="Imag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022" y="1903153"/>
            <a:ext cx="4095778" cy="1570651"/>
          </a:xfrm>
          <a:prstGeom prst="roundRect">
            <a:avLst>
              <a:gd name="adj" fmla="val 93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1"/>
          <p:cNvSpPr>
            <a:spLocks noChangeArrowheads="1"/>
          </p:cNvSpPr>
          <p:nvPr/>
        </p:nvSpPr>
        <p:spPr bwMode="auto">
          <a:xfrm flipH="1">
            <a:off x="658406" y="4089802"/>
            <a:ext cx="49216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u="none" strike="noStrike" cap="none" normalizeH="0" baseline="0" dirty="0" smtClean="0">
              <a:ln>
                <a:noFill/>
              </a:ln>
              <a:solidFill>
                <a:schemeClr val="accent6">
                  <a:lumMod val="50000"/>
                </a:schemeClr>
              </a:solidFill>
              <a:effectLst/>
            </a:endParaRPr>
          </a:p>
        </p:txBody>
      </p:sp>
      <p:pic>
        <p:nvPicPr>
          <p:cNvPr id="31" name="Image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303" y="3827848"/>
            <a:ext cx="4434051" cy="2028408"/>
          </a:xfrm>
          <a:prstGeom prst="roundRect">
            <a:avLst>
              <a:gd name="adj" fmla="val 878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pic>
        <p:nvPicPr>
          <p:cNvPr id="34" name="Image 33" descr="logo-IREM"/>
          <p:cNvPicPr/>
          <p:nvPr/>
        </p:nvPicPr>
        <p:blipFill>
          <a:blip r:embed="rId5"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pic>
        <p:nvPicPr>
          <p:cNvPr id="5" name="Imag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6589" y="425137"/>
            <a:ext cx="4141169" cy="4770580"/>
          </a:xfrm>
          <a:prstGeom prst="roundRect">
            <a:avLst>
              <a:gd name="adj" fmla="val 134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Image 29"/>
          <p:cNvPicPr>
            <a:picLocks noChangeAspect="1"/>
          </p:cNvPicPr>
          <p:nvPr/>
        </p:nvPicPr>
        <p:blipFill>
          <a:blip r:embed="rId7" cstate="email">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4747267" y="248038"/>
            <a:ext cx="4289456" cy="5719274"/>
          </a:xfrm>
          <a:prstGeom prst="roundRect">
            <a:avLst>
              <a:gd name="adj" fmla="val 528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Image 23"/>
          <p:cNvPicPr>
            <a:picLocks noChangeAspect="1"/>
          </p:cNvPicPr>
          <p:nvPr/>
        </p:nvPicPr>
        <p:blipFill rotWithShape="1">
          <a:blip r:embed="rId9" cstate="email">
            <a:extLst>
              <a:ext uri="{28A0092B-C50C-407E-A947-70E740481C1C}">
                <a14:useLocalDpi xmlns:a14="http://schemas.microsoft.com/office/drawing/2010/main"/>
              </a:ext>
            </a:extLst>
          </a:blip>
          <a:srcRect b="8706"/>
          <a:stretch/>
        </p:blipFill>
        <p:spPr>
          <a:xfrm>
            <a:off x="222742" y="3792060"/>
            <a:ext cx="4524525" cy="2064196"/>
          </a:xfrm>
          <a:prstGeom prst="roundRect">
            <a:avLst>
              <a:gd name="adj" fmla="val 1080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35"/>
          <p:cNvSpPr/>
          <p:nvPr/>
        </p:nvSpPr>
        <p:spPr>
          <a:xfrm>
            <a:off x="389348" y="139072"/>
            <a:ext cx="8281842" cy="461665"/>
          </a:xfrm>
          <a:prstGeom prst="rect">
            <a:avLst/>
          </a:prstGeom>
        </p:spPr>
        <p:txBody>
          <a:bodyPr wrap="square">
            <a:spAutoFit/>
          </a:bodyPr>
          <a:lstStyle/>
          <a:p>
            <a:r>
              <a:rPr lang="fr-FR" sz="2400" b="1" dirty="0" smtClean="0">
                <a:solidFill>
                  <a:schemeClr val="accent2">
                    <a:lumMod val="75000"/>
                  </a:schemeClr>
                </a:solidFill>
                <a:latin typeface="Calibri" panose="020F0502020204030204" pitchFamily="34" charset="0"/>
                <a:cs typeface="Calibri" panose="020F0502020204030204" pitchFamily="34" charset="0"/>
              </a:rPr>
              <a:t>7</a:t>
            </a:r>
            <a:r>
              <a:rPr lang="fr-FR" sz="2400" b="1" dirty="0">
                <a:solidFill>
                  <a:schemeClr val="accent2">
                    <a:lumMod val="75000"/>
                  </a:schemeClr>
                </a:solidFill>
                <a:latin typeface="Calibri" panose="020F0502020204030204" pitchFamily="34" charset="0"/>
                <a:cs typeface="Calibri" panose="020F0502020204030204" pitchFamily="34" charset="0"/>
              </a:rPr>
              <a:t>. </a:t>
            </a:r>
            <a:r>
              <a:rPr lang="fr-FR" sz="2400" b="1" dirty="0" smtClean="0">
                <a:solidFill>
                  <a:schemeClr val="accent2">
                    <a:lumMod val="75000"/>
                  </a:schemeClr>
                </a:solidFill>
                <a:latin typeface="Calibri" panose="020F0502020204030204" pitchFamily="34" charset="0"/>
                <a:cs typeface="Calibri" panose="020F0502020204030204" pitchFamily="34" charset="0"/>
              </a:rPr>
              <a:t>Exposition et musée   </a:t>
            </a:r>
            <a:endParaRPr lang="fr-F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427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07024" y="27766"/>
            <a:ext cx="8712968" cy="508918"/>
          </a:xfrm>
        </p:spPr>
        <p:txBody>
          <a:bodyPr>
            <a:noAutofit/>
          </a:bodyPr>
          <a:lstStyle/>
          <a:p>
            <a:pPr lvl="0">
              <a:spcAft>
                <a:spcPts val="1200"/>
              </a:spcAft>
              <a:defRPr/>
            </a:pPr>
            <a:r>
              <a:rPr lang="fr-FR" sz="2000" b="1" dirty="0" smtClean="0">
                <a:solidFill>
                  <a:schemeClr val="accent2">
                    <a:lumMod val="75000"/>
                  </a:schemeClr>
                </a:solidFill>
                <a:latin typeface="Calibri" pitchFamily="34" charset="0"/>
              </a:rPr>
              <a:t>Bibliographie</a:t>
            </a: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37</a:t>
            </a:fld>
            <a:endParaRPr lang="fr-FR" dirty="0"/>
          </a:p>
        </p:txBody>
      </p:sp>
      <p:sp>
        <p:nvSpPr>
          <p:cNvPr id="10" name="Espace réservé du pied de page 7"/>
          <p:cNvSpPr txBox="1">
            <a:spLocks/>
          </p:cNvSpPr>
          <p:nvPr/>
        </p:nvSpPr>
        <p:spPr>
          <a:xfrm>
            <a:off x="683568" y="6165304"/>
            <a:ext cx="4305672" cy="457200"/>
          </a:xfrm>
          <a:prstGeom prst="rect">
            <a:avLst/>
          </a:prstGeom>
        </p:spPr>
        <p:txBody>
          <a:bodyPr anchor="ctr" anchorCtr="0"/>
          <a:lstStyle>
            <a:defPPr>
              <a:defRPr lang="fr-FR"/>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13" name="Image 12"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44845"/>
            <a:ext cx="4305672" cy="457200"/>
          </a:xfrm>
        </p:spPr>
        <p:txBody>
          <a:bodyPr/>
          <a:lstStyle/>
          <a:p>
            <a:r>
              <a:rPr lang="fr-FR" dirty="0" smtClean="0"/>
              <a:t>Autour des grandeurs et mesures</a:t>
            </a:r>
            <a:endParaRPr lang="fr-FR" dirty="0"/>
          </a:p>
        </p:txBody>
      </p:sp>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22450" y="-99392"/>
            <a:ext cx="974226" cy="16561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Imag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64954" y="3789040"/>
            <a:ext cx="1038622" cy="14518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Espace réservé du contenu 4"/>
          <p:cNvSpPr>
            <a:spLocks noGrp="1"/>
          </p:cNvSpPr>
          <p:nvPr>
            <p:ph sz="quarter" idx="1"/>
          </p:nvPr>
        </p:nvSpPr>
        <p:spPr>
          <a:xfrm>
            <a:off x="207024" y="556169"/>
            <a:ext cx="8757464" cy="5633671"/>
          </a:xfrm>
        </p:spPr>
        <p:txBody>
          <a:bodyPr>
            <a:normAutofit fontScale="25000" lnSpcReduction="20000"/>
          </a:bodyPr>
          <a:lstStyle/>
          <a:p>
            <a:pPr marL="0" indent="0">
              <a:buNone/>
            </a:pPr>
            <a:r>
              <a:rPr lang="fr-FR" sz="3200" dirty="0">
                <a:solidFill>
                  <a:schemeClr val="accent2">
                    <a:lumMod val="50000"/>
                  </a:schemeClr>
                </a:solidFill>
              </a:rPr>
              <a:t>Ken </a:t>
            </a:r>
            <a:r>
              <a:rPr lang="fr-FR" sz="3200" dirty="0" err="1">
                <a:solidFill>
                  <a:schemeClr val="accent2">
                    <a:lumMod val="50000"/>
                  </a:schemeClr>
                </a:solidFill>
              </a:rPr>
              <a:t>A</a:t>
            </a:r>
            <a:r>
              <a:rPr lang="fr-FR" sz="3200" cap="small" dirty="0" err="1">
                <a:solidFill>
                  <a:schemeClr val="accent2">
                    <a:lumMod val="50000"/>
                  </a:schemeClr>
                </a:solidFill>
              </a:rPr>
              <a:t>lder</a:t>
            </a:r>
            <a:r>
              <a:rPr lang="fr-FR" sz="3200" dirty="0">
                <a:solidFill>
                  <a:schemeClr val="accent2">
                    <a:lumMod val="50000"/>
                  </a:schemeClr>
                </a:solidFill>
              </a:rPr>
              <a:t>  (2005) </a:t>
            </a:r>
            <a:r>
              <a:rPr lang="fr-FR" sz="3200" i="1" dirty="0">
                <a:solidFill>
                  <a:schemeClr val="accent2">
                    <a:lumMod val="50000"/>
                  </a:schemeClr>
                </a:solidFill>
              </a:rPr>
              <a:t>Mesurer le monde, l’incroyable histoire de l’invention du mètre</a:t>
            </a:r>
            <a:r>
              <a:rPr lang="fr-FR" sz="3200" dirty="0">
                <a:solidFill>
                  <a:schemeClr val="accent2">
                    <a:lumMod val="50000"/>
                  </a:schemeClr>
                </a:solidFill>
              </a:rPr>
              <a:t>, Paris, Flammarion, Collection Champs histoire.</a:t>
            </a:r>
          </a:p>
          <a:p>
            <a:pPr marL="0" indent="0">
              <a:spcBef>
                <a:spcPts val="300"/>
              </a:spcBef>
              <a:buNone/>
            </a:pPr>
            <a:r>
              <a:rPr lang="fr-FR" sz="3200" dirty="0" smtClean="0">
                <a:solidFill>
                  <a:schemeClr val="accent2">
                    <a:lumMod val="50000"/>
                  </a:schemeClr>
                </a:solidFill>
              </a:rPr>
              <a:t>APMEP </a:t>
            </a:r>
            <a:r>
              <a:rPr lang="fr-FR" sz="3200" dirty="0">
                <a:solidFill>
                  <a:schemeClr val="accent2">
                    <a:lumMod val="50000"/>
                  </a:schemeClr>
                </a:solidFill>
              </a:rPr>
              <a:t>(1982) </a:t>
            </a:r>
            <a:r>
              <a:rPr lang="fr-FR" sz="3200" i="1" dirty="0">
                <a:solidFill>
                  <a:schemeClr val="accent2">
                    <a:lumMod val="50000"/>
                  </a:schemeClr>
                </a:solidFill>
              </a:rPr>
              <a:t>Grandeur. Mesure</a:t>
            </a:r>
            <a:r>
              <a:rPr lang="fr-FR" sz="3200" dirty="0">
                <a:solidFill>
                  <a:schemeClr val="accent2">
                    <a:lumMod val="50000"/>
                  </a:schemeClr>
                </a:solidFill>
              </a:rPr>
              <a:t>, Mots VI, Brochure 46.</a:t>
            </a:r>
          </a:p>
          <a:p>
            <a:pPr marL="0" indent="0">
              <a:spcBef>
                <a:spcPts val="300"/>
              </a:spcBef>
              <a:buNone/>
            </a:pPr>
            <a:r>
              <a:rPr lang="fr-FR" sz="3200" dirty="0" smtClean="0">
                <a:solidFill>
                  <a:schemeClr val="accent2">
                    <a:lumMod val="50000"/>
                  </a:schemeClr>
                </a:solidFill>
              </a:rPr>
              <a:t>Michèle </a:t>
            </a:r>
            <a:r>
              <a:rPr lang="fr-FR" sz="3200" dirty="0">
                <a:solidFill>
                  <a:schemeClr val="accent2">
                    <a:lumMod val="50000"/>
                  </a:schemeClr>
                </a:solidFill>
              </a:rPr>
              <a:t>A</a:t>
            </a:r>
            <a:r>
              <a:rPr lang="fr-FR" sz="3200" cap="small" dirty="0">
                <a:solidFill>
                  <a:schemeClr val="accent2">
                    <a:lumMod val="50000"/>
                  </a:schemeClr>
                </a:solidFill>
              </a:rPr>
              <a:t>rtaud</a:t>
            </a:r>
            <a:r>
              <a:rPr lang="fr-FR" sz="3200" dirty="0">
                <a:solidFill>
                  <a:schemeClr val="accent2">
                    <a:lumMod val="50000"/>
                  </a:schemeClr>
                </a:solidFill>
              </a:rPr>
              <a:t> (2021) besoins praxéologiques de la position de professeur et leur satisfaction,</a:t>
            </a:r>
            <a:r>
              <a:rPr lang="fr-FR" sz="3200" i="1" dirty="0">
                <a:solidFill>
                  <a:schemeClr val="accent2">
                    <a:lumMod val="50000"/>
                  </a:schemeClr>
                </a:solidFill>
              </a:rPr>
              <a:t> Nouvelles perspectives en didactique : le point de </a:t>
            </a:r>
            <a:r>
              <a:rPr lang="fr-FR" sz="3200" i="1" dirty="0" smtClean="0">
                <a:solidFill>
                  <a:schemeClr val="accent2">
                    <a:lumMod val="50000"/>
                  </a:schemeClr>
                </a:solidFill>
              </a:rPr>
              <a:t>vue</a:t>
            </a:r>
          </a:p>
          <a:p>
            <a:pPr marL="0" indent="0">
              <a:spcBef>
                <a:spcPts val="0"/>
              </a:spcBef>
              <a:buNone/>
            </a:pPr>
            <a:r>
              <a:rPr lang="fr-FR" sz="3200" i="1" dirty="0" smtClean="0">
                <a:solidFill>
                  <a:schemeClr val="accent2">
                    <a:lumMod val="50000"/>
                  </a:schemeClr>
                </a:solidFill>
              </a:rPr>
              <a:t>de </a:t>
            </a:r>
            <a:r>
              <a:rPr lang="fr-FR" sz="3200" i="1" dirty="0">
                <a:solidFill>
                  <a:schemeClr val="accent2">
                    <a:lumMod val="50000"/>
                  </a:schemeClr>
                </a:solidFill>
              </a:rPr>
              <a:t>l’élève, questions </a:t>
            </a:r>
            <a:r>
              <a:rPr lang="fr-FR" sz="3200" i="1" dirty="0" err="1">
                <a:solidFill>
                  <a:schemeClr val="accent2">
                    <a:lumMod val="50000"/>
                  </a:schemeClr>
                </a:solidFill>
              </a:rPr>
              <a:t>curriculaires</a:t>
            </a:r>
            <a:r>
              <a:rPr lang="fr-FR" sz="3200" i="1" dirty="0">
                <a:solidFill>
                  <a:schemeClr val="accent2">
                    <a:lumMod val="50000"/>
                  </a:schemeClr>
                </a:solidFill>
              </a:rPr>
              <a:t>, grandeur et mesure</a:t>
            </a:r>
            <a:r>
              <a:rPr lang="fr-FR" sz="3200" dirty="0">
                <a:solidFill>
                  <a:schemeClr val="accent2">
                    <a:lumMod val="50000"/>
                  </a:schemeClr>
                </a:solidFill>
              </a:rPr>
              <a:t>, 1, La pensée sauvage, 197-226</a:t>
            </a:r>
            <a:r>
              <a:rPr lang="fr-FR" sz="3200" dirty="0" smtClean="0">
                <a:solidFill>
                  <a:schemeClr val="accent2">
                    <a:lumMod val="50000"/>
                  </a:schemeClr>
                </a:solidFill>
              </a:rPr>
              <a:t>.</a:t>
            </a:r>
          </a:p>
          <a:p>
            <a:pPr marL="0" indent="0">
              <a:spcBef>
                <a:spcPts val="0"/>
              </a:spcBef>
              <a:buNone/>
            </a:pPr>
            <a:endParaRPr lang="fr-FR" sz="400" dirty="0">
              <a:solidFill>
                <a:schemeClr val="accent2">
                  <a:lumMod val="50000"/>
                </a:schemeClr>
              </a:solidFill>
            </a:endParaRPr>
          </a:p>
          <a:p>
            <a:pPr marL="0" indent="0">
              <a:buNone/>
            </a:pPr>
            <a:r>
              <a:rPr lang="fr-FR" sz="3200" dirty="0" smtClean="0">
                <a:solidFill>
                  <a:schemeClr val="accent2">
                    <a:lumMod val="50000"/>
                  </a:schemeClr>
                </a:solidFill>
              </a:rPr>
              <a:t>Evelyne </a:t>
            </a:r>
            <a:r>
              <a:rPr lang="fr-FR" sz="3200" dirty="0" err="1">
                <a:solidFill>
                  <a:schemeClr val="accent2">
                    <a:lumMod val="50000"/>
                  </a:schemeClr>
                </a:solidFill>
              </a:rPr>
              <a:t>B</a:t>
            </a:r>
            <a:r>
              <a:rPr lang="fr-FR" sz="3200" cap="small" dirty="0" err="1">
                <a:solidFill>
                  <a:schemeClr val="accent2">
                    <a:lumMod val="50000"/>
                  </a:schemeClr>
                </a:solidFill>
              </a:rPr>
              <a:t>arbin</a:t>
            </a:r>
            <a:r>
              <a:rPr lang="fr-FR" sz="3200" dirty="0">
                <a:solidFill>
                  <a:schemeClr val="accent2">
                    <a:lumMod val="50000"/>
                  </a:schemeClr>
                </a:solidFill>
              </a:rPr>
              <a:t>  (2007) L’arithmétisation des grandeurs, </a:t>
            </a:r>
            <a:r>
              <a:rPr lang="fr-FR" sz="3200" i="1" dirty="0">
                <a:solidFill>
                  <a:schemeClr val="accent2">
                    <a:lumMod val="50000"/>
                  </a:schemeClr>
                </a:solidFill>
              </a:rPr>
              <a:t>Repères – IREM  68,</a:t>
            </a:r>
            <a:r>
              <a:rPr lang="fr-FR" sz="3200" dirty="0">
                <a:solidFill>
                  <a:schemeClr val="accent2">
                    <a:lumMod val="50000"/>
                  </a:schemeClr>
                </a:solidFill>
              </a:rPr>
              <a:t> 5–19.</a:t>
            </a:r>
          </a:p>
          <a:p>
            <a:pPr marL="0" indent="0">
              <a:buNone/>
            </a:pPr>
            <a:r>
              <a:rPr lang="fr-FR" sz="3200" dirty="0" smtClean="0">
                <a:solidFill>
                  <a:schemeClr val="accent2">
                    <a:lumMod val="50000"/>
                  </a:schemeClr>
                </a:solidFill>
              </a:rPr>
              <a:t>François </a:t>
            </a:r>
            <a:r>
              <a:rPr lang="fr-FR" sz="3200" dirty="0">
                <a:solidFill>
                  <a:schemeClr val="accent2">
                    <a:lumMod val="50000"/>
                  </a:schemeClr>
                </a:solidFill>
              </a:rPr>
              <a:t>B</a:t>
            </a:r>
            <a:r>
              <a:rPr lang="fr-FR" sz="3200" cap="small" dirty="0">
                <a:solidFill>
                  <a:schemeClr val="accent2">
                    <a:lumMod val="50000"/>
                  </a:schemeClr>
                </a:solidFill>
              </a:rPr>
              <a:t>oule, M</a:t>
            </a:r>
            <a:r>
              <a:rPr lang="fr-FR" sz="3200" dirty="0">
                <a:solidFill>
                  <a:schemeClr val="accent2">
                    <a:lumMod val="50000"/>
                  </a:schemeClr>
                </a:solidFill>
              </a:rPr>
              <a:t>adeleine</a:t>
            </a:r>
            <a:r>
              <a:rPr lang="fr-FR" sz="3200" cap="small" dirty="0">
                <a:solidFill>
                  <a:schemeClr val="accent2">
                    <a:lumMod val="50000"/>
                  </a:schemeClr>
                </a:solidFill>
              </a:rPr>
              <a:t> Eberhard</a:t>
            </a:r>
            <a:r>
              <a:rPr lang="fr-FR" sz="3200" dirty="0">
                <a:solidFill>
                  <a:schemeClr val="accent2">
                    <a:lumMod val="50000"/>
                  </a:schemeClr>
                </a:solidFill>
              </a:rPr>
              <a:t> (2003) Histoires de mesures et système métrique, </a:t>
            </a:r>
            <a:r>
              <a:rPr lang="fr-FR" sz="3200" i="1" dirty="0">
                <a:solidFill>
                  <a:schemeClr val="accent2">
                    <a:lumMod val="50000"/>
                  </a:schemeClr>
                </a:solidFill>
              </a:rPr>
              <a:t>Grand N  72,</a:t>
            </a:r>
            <a:r>
              <a:rPr lang="fr-FR" sz="3200" dirty="0">
                <a:solidFill>
                  <a:schemeClr val="accent2">
                    <a:lumMod val="50000"/>
                  </a:schemeClr>
                </a:solidFill>
              </a:rPr>
              <a:t> 75–82.</a:t>
            </a:r>
          </a:p>
          <a:p>
            <a:pPr marL="0" indent="0">
              <a:buNone/>
            </a:pPr>
            <a:r>
              <a:rPr lang="fr-FR" sz="3200" dirty="0" smtClean="0">
                <a:solidFill>
                  <a:schemeClr val="accent2">
                    <a:lumMod val="50000"/>
                  </a:schemeClr>
                </a:solidFill>
              </a:rPr>
              <a:t>Christine </a:t>
            </a:r>
            <a:r>
              <a:rPr lang="fr-FR" sz="3200" dirty="0" err="1">
                <a:solidFill>
                  <a:schemeClr val="accent2">
                    <a:lumMod val="50000"/>
                  </a:schemeClr>
                </a:solidFill>
              </a:rPr>
              <a:t>C</a:t>
            </a:r>
            <a:r>
              <a:rPr lang="fr-FR" sz="3200" cap="small" dirty="0" err="1">
                <a:solidFill>
                  <a:schemeClr val="accent2">
                    <a:lumMod val="50000"/>
                  </a:schemeClr>
                </a:solidFill>
              </a:rPr>
              <a:t>hambris</a:t>
            </a:r>
            <a:r>
              <a:rPr lang="fr-FR" sz="3200" dirty="0">
                <a:solidFill>
                  <a:schemeClr val="accent2">
                    <a:lumMod val="50000"/>
                  </a:schemeClr>
                </a:solidFill>
              </a:rPr>
              <a:t> (2008) </a:t>
            </a:r>
            <a:r>
              <a:rPr lang="fr-FR" sz="3200" i="1" dirty="0">
                <a:solidFill>
                  <a:schemeClr val="accent2">
                    <a:lumMod val="50000"/>
                  </a:schemeClr>
                </a:solidFill>
              </a:rPr>
              <a:t>Relations entre les grandeurs et les nombres dans les mathématiques de l’école primaire. Évolution de l’enseignement au cours du 20e siècle. Connaissances des élèves actuels. Mathématiques</a:t>
            </a:r>
            <a:r>
              <a:rPr lang="fr-FR" sz="3200" dirty="0">
                <a:solidFill>
                  <a:schemeClr val="accent2">
                    <a:lumMod val="50000"/>
                  </a:schemeClr>
                </a:solidFill>
              </a:rPr>
              <a:t> [math]. Université Paris-Diderot - Paris VII. Français. tel-00338665</a:t>
            </a:r>
          </a:p>
          <a:p>
            <a:pPr marL="0" indent="0">
              <a:buNone/>
            </a:pPr>
            <a:r>
              <a:rPr lang="fr-FR" sz="3200" dirty="0" smtClean="0">
                <a:solidFill>
                  <a:schemeClr val="accent2">
                    <a:lumMod val="50000"/>
                  </a:schemeClr>
                </a:solidFill>
              </a:rPr>
              <a:t>Françoise </a:t>
            </a:r>
            <a:r>
              <a:rPr lang="fr-FR" sz="3200" dirty="0" err="1">
                <a:solidFill>
                  <a:schemeClr val="accent2">
                    <a:lumMod val="50000"/>
                  </a:schemeClr>
                </a:solidFill>
              </a:rPr>
              <a:t>C</a:t>
            </a:r>
            <a:r>
              <a:rPr lang="fr-FR" sz="3200" cap="small" dirty="0" err="1">
                <a:solidFill>
                  <a:schemeClr val="accent2">
                    <a:lumMod val="50000"/>
                  </a:schemeClr>
                </a:solidFill>
              </a:rPr>
              <a:t>hamontin</a:t>
            </a:r>
            <a:r>
              <a:rPr lang="fr-FR" sz="3200" dirty="0">
                <a:solidFill>
                  <a:schemeClr val="accent2">
                    <a:lumMod val="50000"/>
                  </a:schemeClr>
                </a:solidFill>
              </a:rPr>
              <a:t> ; Bernard C</a:t>
            </a:r>
            <a:r>
              <a:rPr lang="fr-FR" sz="3200" cap="small" dirty="0">
                <a:solidFill>
                  <a:schemeClr val="accent2">
                    <a:lumMod val="50000"/>
                  </a:schemeClr>
                </a:solidFill>
              </a:rPr>
              <a:t>azier</a:t>
            </a:r>
            <a:r>
              <a:rPr lang="fr-FR" sz="3200" dirty="0">
                <a:solidFill>
                  <a:schemeClr val="accent2">
                    <a:lumMod val="50000"/>
                  </a:schemeClr>
                </a:solidFill>
              </a:rPr>
              <a:t>. </a:t>
            </a:r>
            <a:r>
              <a:rPr lang="fr-FR" sz="3200" dirty="0" err="1">
                <a:solidFill>
                  <a:schemeClr val="accent2">
                    <a:lumMod val="50000"/>
                  </a:schemeClr>
                </a:solidFill>
              </a:rPr>
              <a:t>Collab</a:t>
            </a:r>
            <a:r>
              <a:rPr lang="fr-FR" sz="3200" dirty="0">
                <a:solidFill>
                  <a:schemeClr val="accent2">
                    <a:lumMod val="50000"/>
                  </a:schemeClr>
                </a:solidFill>
              </a:rPr>
              <a:t>. ; Marc P</a:t>
            </a:r>
            <a:r>
              <a:rPr lang="fr-FR" sz="3200" cap="small" dirty="0">
                <a:solidFill>
                  <a:schemeClr val="accent2">
                    <a:lumMod val="50000"/>
                  </a:schemeClr>
                </a:solidFill>
              </a:rPr>
              <a:t>icot</a:t>
            </a:r>
            <a:r>
              <a:rPr lang="fr-FR" sz="3200" dirty="0">
                <a:solidFill>
                  <a:schemeClr val="accent2">
                    <a:lumMod val="50000"/>
                  </a:schemeClr>
                </a:solidFill>
              </a:rPr>
              <a:t>. </a:t>
            </a:r>
            <a:r>
              <a:rPr lang="fr-FR" sz="3200" dirty="0" err="1">
                <a:solidFill>
                  <a:schemeClr val="accent2">
                    <a:lumMod val="50000"/>
                  </a:schemeClr>
                </a:solidFill>
              </a:rPr>
              <a:t>Collab</a:t>
            </a:r>
            <a:r>
              <a:rPr lang="fr-FR" sz="3200" dirty="0">
                <a:solidFill>
                  <a:schemeClr val="accent2">
                    <a:lumMod val="50000"/>
                  </a:schemeClr>
                </a:solidFill>
              </a:rPr>
              <a:t>. (2001) Des aires sans mesure à la mesure des aires. </a:t>
            </a:r>
            <a:r>
              <a:rPr lang="fr-FR" sz="3200" i="1" dirty="0">
                <a:solidFill>
                  <a:schemeClr val="accent2">
                    <a:lumMod val="50000"/>
                  </a:schemeClr>
                </a:solidFill>
              </a:rPr>
              <a:t>Repères-IREM 44</a:t>
            </a:r>
            <a:r>
              <a:rPr lang="fr-FR" sz="3200" dirty="0">
                <a:solidFill>
                  <a:schemeClr val="accent2">
                    <a:lumMod val="50000"/>
                  </a:schemeClr>
                </a:solidFill>
              </a:rPr>
              <a:t>, 33-62. </a:t>
            </a:r>
            <a:endParaRPr lang="fr-FR" sz="3200" dirty="0" smtClean="0">
              <a:solidFill>
                <a:schemeClr val="accent2">
                  <a:lumMod val="50000"/>
                </a:schemeClr>
              </a:solidFill>
            </a:endParaRPr>
          </a:p>
          <a:p>
            <a:pPr marL="0" indent="0">
              <a:buNone/>
            </a:pPr>
            <a:r>
              <a:rPr lang="fr-FR" sz="3200" dirty="0">
                <a:solidFill>
                  <a:schemeClr val="accent2">
                    <a:lumMod val="50000"/>
                  </a:schemeClr>
                </a:solidFill>
              </a:rPr>
              <a:t>Christine </a:t>
            </a:r>
            <a:r>
              <a:rPr lang="fr-FR" sz="3200" dirty="0" err="1">
                <a:solidFill>
                  <a:schemeClr val="accent2">
                    <a:lumMod val="50000"/>
                  </a:schemeClr>
                </a:solidFill>
              </a:rPr>
              <a:t>C</a:t>
            </a:r>
            <a:r>
              <a:rPr lang="fr-FR" sz="3200" cap="small" dirty="0" err="1">
                <a:solidFill>
                  <a:schemeClr val="accent2">
                    <a:lumMod val="50000"/>
                  </a:schemeClr>
                </a:solidFill>
              </a:rPr>
              <a:t>hambris</a:t>
            </a:r>
            <a:r>
              <a:rPr lang="fr-FR" sz="3200" cap="small" dirty="0">
                <a:solidFill>
                  <a:schemeClr val="accent2">
                    <a:lumMod val="50000"/>
                  </a:schemeClr>
                </a:solidFill>
              </a:rPr>
              <a:t> </a:t>
            </a:r>
            <a:r>
              <a:rPr lang="fr-FR" sz="3200" dirty="0">
                <a:solidFill>
                  <a:schemeClr val="accent2">
                    <a:lumMod val="50000"/>
                  </a:schemeClr>
                </a:solidFill>
              </a:rPr>
              <a:t>(2012)  </a:t>
            </a:r>
            <a:r>
              <a:rPr lang="fr-FR" sz="3200" dirty="0" smtClean="0">
                <a:solidFill>
                  <a:schemeClr val="accent2">
                    <a:lumMod val="50000"/>
                  </a:schemeClr>
                </a:solidFill>
              </a:rPr>
              <a:t>Consolider la maîtrise de la numération et des grandeurs à l’entrée au collège, Le système métrique peut-il être utile ? </a:t>
            </a:r>
            <a:r>
              <a:rPr lang="fr-FR" sz="3200" i="1" dirty="0">
                <a:solidFill>
                  <a:schemeClr val="accent2">
                    <a:lumMod val="50000"/>
                  </a:schemeClr>
                </a:solidFill>
              </a:rPr>
              <a:t>Petit x </a:t>
            </a:r>
            <a:r>
              <a:rPr lang="fr-FR" sz="3200" i="1" dirty="0" smtClean="0">
                <a:solidFill>
                  <a:schemeClr val="accent2">
                    <a:lumMod val="50000"/>
                  </a:schemeClr>
                </a:solidFill>
              </a:rPr>
              <a:t>89</a:t>
            </a:r>
            <a:r>
              <a:rPr lang="fr-FR" sz="3200" dirty="0" smtClean="0">
                <a:solidFill>
                  <a:schemeClr val="accent2">
                    <a:lumMod val="50000"/>
                  </a:schemeClr>
                </a:solidFill>
              </a:rPr>
              <a:t>, 5-32.</a:t>
            </a:r>
            <a:endParaRPr lang="fr-FR" sz="3200" dirty="0">
              <a:solidFill>
                <a:schemeClr val="accent2">
                  <a:lumMod val="50000"/>
                </a:schemeClr>
              </a:solidFill>
            </a:endParaRPr>
          </a:p>
          <a:p>
            <a:pPr marL="0" indent="0">
              <a:buNone/>
            </a:pPr>
            <a:r>
              <a:rPr lang="fr-FR" sz="3200" dirty="0" smtClean="0">
                <a:solidFill>
                  <a:schemeClr val="accent2">
                    <a:lumMod val="50000"/>
                  </a:schemeClr>
                </a:solidFill>
              </a:rPr>
              <a:t>Christine </a:t>
            </a:r>
            <a:r>
              <a:rPr lang="fr-FR" sz="3200" dirty="0" err="1">
                <a:solidFill>
                  <a:schemeClr val="accent2">
                    <a:lumMod val="50000"/>
                  </a:schemeClr>
                </a:solidFill>
              </a:rPr>
              <a:t>C</a:t>
            </a:r>
            <a:r>
              <a:rPr lang="fr-FR" sz="3200" cap="small" dirty="0" err="1">
                <a:solidFill>
                  <a:schemeClr val="accent2">
                    <a:lumMod val="50000"/>
                  </a:schemeClr>
                </a:solidFill>
              </a:rPr>
              <a:t>hambris</a:t>
            </a:r>
            <a:r>
              <a:rPr lang="fr-FR" sz="3200" cap="small" dirty="0">
                <a:solidFill>
                  <a:schemeClr val="accent2">
                    <a:lumMod val="50000"/>
                  </a:schemeClr>
                </a:solidFill>
              </a:rPr>
              <a:t> </a:t>
            </a:r>
            <a:r>
              <a:rPr lang="fr-FR" sz="3200" dirty="0">
                <a:solidFill>
                  <a:schemeClr val="accent2">
                    <a:lumMod val="50000"/>
                  </a:schemeClr>
                </a:solidFill>
              </a:rPr>
              <a:t>(2012)  Quelques réflexions sur l’enseignement des nombres et grandeurs au long de la scolarité obligatoire,</a:t>
            </a:r>
            <a:r>
              <a:rPr lang="fr-FR" sz="2400" dirty="0">
                <a:solidFill>
                  <a:schemeClr val="accent2">
                    <a:lumMod val="50000"/>
                  </a:schemeClr>
                </a:solidFill>
              </a:rPr>
              <a:t> </a:t>
            </a:r>
            <a:r>
              <a:rPr lang="fr-FR" sz="3200" i="1" dirty="0" smtClean="0">
                <a:solidFill>
                  <a:schemeClr val="accent2">
                    <a:lumMod val="50000"/>
                  </a:schemeClr>
                </a:solidFill>
              </a:rPr>
              <a:t>Educ Math</a:t>
            </a:r>
            <a:r>
              <a:rPr lang="fr-FR" sz="3200" dirty="0" smtClean="0">
                <a:solidFill>
                  <a:schemeClr val="accent2">
                    <a:lumMod val="50000"/>
                  </a:schemeClr>
                </a:solidFill>
              </a:rPr>
              <a:t>, en </a:t>
            </a:r>
            <a:r>
              <a:rPr lang="fr-FR" sz="3200" dirty="0">
                <a:solidFill>
                  <a:schemeClr val="accent2">
                    <a:lumMod val="50000"/>
                  </a:schemeClr>
                </a:solidFill>
              </a:rPr>
              <a:t>ligne, dernière consultation le 10/02/2022.</a:t>
            </a:r>
            <a:endParaRPr lang="fr-FR" sz="2400" dirty="0">
              <a:solidFill>
                <a:schemeClr val="accent2">
                  <a:lumMod val="50000"/>
                </a:schemeClr>
              </a:solidFill>
            </a:endParaRPr>
          </a:p>
          <a:p>
            <a:pPr marL="0" indent="0">
              <a:spcBef>
                <a:spcPts val="0"/>
              </a:spcBef>
              <a:buNone/>
            </a:pPr>
            <a:r>
              <a:rPr lang="fr-FR" sz="3200" u="sng" dirty="0">
                <a:solidFill>
                  <a:srgbClr val="7030A0"/>
                </a:solidFill>
              </a:rPr>
              <a:t>http://educmath.ens-lyon.fr/Educmath/dossier-manifestations/conference-nationale/contributions/conference-nationale--chambris</a:t>
            </a:r>
            <a:endParaRPr lang="fr-FR" sz="3200" dirty="0">
              <a:solidFill>
                <a:schemeClr val="accent2">
                  <a:lumMod val="50000"/>
                </a:schemeClr>
              </a:solidFill>
            </a:endParaRPr>
          </a:p>
          <a:p>
            <a:pPr marL="0" indent="0">
              <a:buNone/>
            </a:pPr>
            <a:r>
              <a:rPr lang="fr-FR" sz="3200" dirty="0" smtClean="0">
                <a:solidFill>
                  <a:schemeClr val="accent2">
                    <a:lumMod val="50000"/>
                  </a:schemeClr>
                </a:solidFill>
              </a:rPr>
              <a:t>Christine </a:t>
            </a:r>
            <a:r>
              <a:rPr lang="fr-FR" sz="3200" dirty="0" err="1">
                <a:solidFill>
                  <a:schemeClr val="accent2">
                    <a:lumMod val="50000"/>
                  </a:schemeClr>
                </a:solidFill>
              </a:rPr>
              <a:t>C</a:t>
            </a:r>
            <a:r>
              <a:rPr lang="fr-FR" sz="3200" cap="small" dirty="0" err="1">
                <a:solidFill>
                  <a:schemeClr val="accent2">
                    <a:lumMod val="50000"/>
                  </a:schemeClr>
                </a:solidFill>
              </a:rPr>
              <a:t>hambris</a:t>
            </a:r>
            <a:r>
              <a:rPr lang="fr-FR" sz="3200" dirty="0">
                <a:solidFill>
                  <a:schemeClr val="accent2">
                    <a:lumMod val="50000"/>
                  </a:schemeClr>
                </a:solidFill>
              </a:rPr>
              <a:t> (</a:t>
            </a:r>
            <a:r>
              <a:rPr lang="fr-FR" sz="3200" dirty="0" smtClean="0">
                <a:solidFill>
                  <a:schemeClr val="accent2">
                    <a:lumMod val="50000"/>
                  </a:schemeClr>
                </a:solidFill>
              </a:rPr>
              <a:t>2021) Raisons </a:t>
            </a:r>
            <a:r>
              <a:rPr lang="fr-FR" sz="3200" dirty="0">
                <a:solidFill>
                  <a:schemeClr val="accent2">
                    <a:lumMod val="50000"/>
                  </a:schemeClr>
                </a:solidFill>
              </a:rPr>
              <a:t>d’être des grandeurs – le cas de l’arithmétique à l’école élémentaire,</a:t>
            </a:r>
            <a:r>
              <a:rPr lang="fr-FR" sz="3200" i="1" dirty="0">
                <a:solidFill>
                  <a:schemeClr val="accent2">
                    <a:lumMod val="50000"/>
                  </a:schemeClr>
                </a:solidFill>
              </a:rPr>
              <a:t> Nouvelles perspectives en didactique : le point de vue de l’élève, questions </a:t>
            </a:r>
            <a:r>
              <a:rPr lang="fr-FR" sz="3200" i="1" dirty="0" err="1">
                <a:solidFill>
                  <a:schemeClr val="accent2">
                    <a:lumMod val="50000"/>
                  </a:schemeClr>
                </a:solidFill>
              </a:rPr>
              <a:t>curriculaires</a:t>
            </a:r>
            <a:r>
              <a:rPr lang="fr-FR" sz="3200" i="1" dirty="0">
                <a:solidFill>
                  <a:schemeClr val="accent2">
                    <a:lumMod val="50000"/>
                  </a:schemeClr>
                </a:solidFill>
              </a:rPr>
              <a:t>, grandeur et mesure</a:t>
            </a:r>
            <a:r>
              <a:rPr lang="fr-FR" sz="3200" dirty="0">
                <a:solidFill>
                  <a:schemeClr val="accent2">
                    <a:lumMod val="50000"/>
                  </a:schemeClr>
                </a:solidFill>
              </a:rPr>
              <a:t>, 1, La pensée sauvage</a:t>
            </a:r>
            <a:r>
              <a:rPr lang="fr-FR" sz="2400" dirty="0">
                <a:solidFill>
                  <a:schemeClr val="accent2">
                    <a:lumMod val="50000"/>
                  </a:schemeClr>
                </a:solidFill>
              </a:rPr>
              <a:t>, </a:t>
            </a:r>
            <a:r>
              <a:rPr lang="fr-FR" sz="2800" dirty="0">
                <a:solidFill>
                  <a:schemeClr val="accent2">
                    <a:lumMod val="50000"/>
                  </a:schemeClr>
                </a:solidFill>
              </a:rPr>
              <a:t>170-195</a:t>
            </a:r>
            <a:r>
              <a:rPr lang="fr-FR" sz="2800" dirty="0" smtClean="0">
                <a:solidFill>
                  <a:schemeClr val="accent2">
                    <a:lumMod val="50000"/>
                  </a:schemeClr>
                </a:solidFill>
              </a:rPr>
              <a:t>.</a:t>
            </a:r>
            <a:endParaRPr lang="fr-FR" sz="3200" dirty="0" smtClean="0">
              <a:solidFill>
                <a:schemeClr val="accent2">
                  <a:lumMod val="50000"/>
                </a:schemeClr>
              </a:solidFill>
            </a:endParaRPr>
          </a:p>
          <a:p>
            <a:pPr marL="0" indent="0">
              <a:buNone/>
            </a:pPr>
            <a:r>
              <a:rPr lang="fr-FR" sz="3200" dirty="0" smtClean="0">
                <a:solidFill>
                  <a:schemeClr val="accent2">
                    <a:lumMod val="50000"/>
                  </a:schemeClr>
                </a:solidFill>
              </a:rPr>
              <a:t>Yves </a:t>
            </a:r>
            <a:r>
              <a:rPr lang="fr-FR" sz="3200" dirty="0" err="1" smtClean="0">
                <a:solidFill>
                  <a:schemeClr val="accent2">
                    <a:lumMod val="50000"/>
                  </a:schemeClr>
                </a:solidFill>
              </a:rPr>
              <a:t>C</a:t>
            </a:r>
            <a:r>
              <a:rPr lang="fr-FR" sz="3200" cap="small" dirty="0" err="1" smtClean="0">
                <a:solidFill>
                  <a:schemeClr val="accent2">
                    <a:lumMod val="50000"/>
                  </a:schemeClr>
                </a:solidFill>
              </a:rPr>
              <a:t>hevallard</a:t>
            </a:r>
            <a:r>
              <a:rPr lang="fr-FR" sz="3200" cap="small" dirty="0" smtClean="0">
                <a:solidFill>
                  <a:schemeClr val="accent2">
                    <a:lumMod val="50000"/>
                  </a:schemeClr>
                </a:solidFill>
              </a:rPr>
              <a:t>, M</a:t>
            </a:r>
            <a:r>
              <a:rPr lang="fr-FR" sz="3200" dirty="0" smtClean="0">
                <a:solidFill>
                  <a:schemeClr val="accent2">
                    <a:lumMod val="50000"/>
                  </a:schemeClr>
                </a:solidFill>
              </a:rPr>
              <a:t>arianna</a:t>
            </a:r>
            <a:r>
              <a:rPr lang="fr-FR" sz="3200" cap="small" dirty="0" smtClean="0">
                <a:solidFill>
                  <a:schemeClr val="accent2">
                    <a:lumMod val="50000"/>
                  </a:schemeClr>
                </a:solidFill>
              </a:rPr>
              <a:t> Bosch (2001 </a:t>
            </a:r>
            <a:r>
              <a:rPr lang="fr-FR" sz="3200" dirty="0" smtClean="0">
                <a:solidFill>
                  <a:schemeClr val="accent2">
                    <a:lumMod val="50000"/>
                  </a:schemeClr>
                </a:solidFill>
              </a:rPr>
              <a:t>et</a:t>
            </a:r>
            <a:r>
              <a:rPr lang="fr-FR" sz="3200" cap="small" dirty="0" smtClean="0">
                <a:solidFill>
                  <a:schemeClr val="accent2">
                    <a:lumMod val="50000"/>
                  </a:schemeClr>
                </a:solidFill>
              </a:rPr>
              <a:t> 2002) L</a:t>
            </a:r>
            <a:r>
              <a:rPr lang="fr-FR" sz="3200" dirty="0" smtClean="0">
                <a:solidFill>
                  <a:schemeClr val="accent2">
                    <a:lumMod val="50000"/>
                  </a:schemeClr>
                </a:solidFill>
              </a:rPr>
              <a:t>es grandeurs mathématiques au collège, partie I, une </a:t>
            </a:r>
            <a:r>
              <a:rPr lang="fr-FR" sz="3200" dirty="0" err="1" smtClean="0">
                <a:solidFill>
                  <a:schemeClr val="accent2">
                    <a:lumMod val="50000"/>
                  </a:schemeClr>
                </a:solidFill>
              </a:rPr>
              <a:t>atlantide</a:t>
            </a:r>
            <a:r>
              <a:rPr lang="fr-FR" sz="3200" dirty="0" smtClean="0">
                <a:solidFill>
                  <a:schemeClr val="accent2">
                    <a:lumMod val="50000"/>
                  </a:schemeClr>
                </a:solidFill>
              </a:rPr>
              <a:t> oubliée et partie II, mathématisations, </a:t>
            </a:r>
            <a:r>
              <a:rPr lang="fr-FR" sz="3200" i="1" dirty="0">
                <a:solidFill>
                  <a:schemeClr val="accent2">
                    <a:lumMod val="50000"/>
                  </a:schemeClr>
                </a:solidFill>
              </a:rPr>
              <a:t>Petit x </a:t>
            </a:r>
            <a:r>
              <a:rPr lang="fr-FR" sz="3200" dirty="0" smtClean="0">
                <a:solidFill>
                  <a:schemeClr val="accent2">
                    <a:lumMod val="50000"/>
                  </a:schemeClr>
                </a:solidFill>
              </a:rPr>
              <a:t>55, 5-32 et </a:t>
            </a:r>
            <a:r>
              <a:rPr lang="fr-FR" sz="3200" i="1" dirty="0" smtClean="0">
                <a:solidFill>
                  <a:schemeClr val="accent2">
                    <a:lumMod val="50000"/>
                  </a:schemeClr>
                </a:solidFill>
              </a:rPr>
              <a:t>Petit x </a:t>
            </a:r>
            <a:r>
              <a:rPr lang="fr-FR" sz="3200" dirty="0" smtClean="0">
                <a:solidFill>
                  <a:schemeClr val="accent2">
                    <a:lumMod val="50000"/>
                  </a:schemeClr>
                </a:solidFill>
              </a:rPr>
              <a:t>59, 43-76</a:t>
            </a:r>
          </a:p>
          <a:p>
            <a:pPr marL="0" indent="0">
              <a:buNone/>
            </a:pPr>
            <a:r>
              <a:rPr lang="fr-FR" sz="3200" dirty="0" smtClean="0">
                <a:solidFill>
                  <a:schemeClr val="accent2">
                    <a:lumMod val="50000"/>
                  </a:schemeClr>
                </a:solidFill>
              </a:rPr>
              <a:t>Renaud </a:t>
            </a:r>
            <a:r>
              <a:rPr lang="fr-FR" sz="3200" dirty="0">
                <a:solidFill>
                  <a:schemeClr val="accent2">
                    <a:lumMod val="50000"/>
                  </a:schemeClr>
                </a:solidFill>
              </a:rPr>
              <a:t>d’</a:t>
            </a:r>
            <a:r>
              <a:rPr lang="fr-FR" sz="3200" dirty="0" err="1">
                <a:solidFill>
                  <a:schemeClr val="accent2">
                    <a:lumMod val="50000"/>
                  </a:schemeClr>
                </a:solidFill>
              </a:rPr>
              <a:t>E</a:t>
            </a:r>
            <a:r>
              <a:rPr lang="fr-FR" sz="3200" cap="small" dirty="0" err="1">
                <a:solidFill>
                  <a:schemeClr val="accent2">
                    <a:lumMod val="50000"/>
                  </a:schemeClr>
                </a:solidFill>
              </a:rPr>
              <a:t>nfert</a:t>
            </a:r>
            <a:r>
              <a:rPr lang="fr-FR" sz="3200" dirty="0">
                <a:solidFill>
                  <a:schemeClr val="accent2">
                    <a:lumMod val="50000"/>
                  </a:schemeClr>
                </a:solidFill>
              </a:rPr>
              <a:t> (2003a) </a:t>
            </a:r>
            <a:r>
              <a:rPr lang="fr-FR" sz="3200" i="1" dirty="0">
                <a:solidFill>
                  <a:schemeClr val="accent2">
                    <a:lumMod val="50000"/>
                  </a:schemeClr>
                </a:solidFill>
              </a:rPr>
              <a:t>L’enseignement mathématiques à l’école primaire de la </a:t>
            </a:r>
            <a:r>
              <a:rPr lang="fr-FR" sz="3200" i="1" dirty="0" smtClean="0">
                <a:solidFill>
                  <a:schemeClr val="accent2">
                    <a:lumMod val="50000"/>
                  </a:schemeClr>
                </a:solidFill>
              </a:rPr>
              <a:t>révolution à </a:t>
            </a:r>
            <a:r>
              <a:rPr lang="fr-FR" sz="3200" i="1" dirty="0">
                <a:solidFill>
                  <a:schemeClr val="accent2">
                    <a:lumMod val="50000"/>
                  </a:schemeClr>
                </a:solidFill>
              </a:rPr>
              <a:t>nos jours, Textes officiels, tome 1 : 1791-1914</a:t>
            </a:r>
            <a:r>
              <a:rPr lang="fr-FR" sz="3200" dirty="0">
                <a:solidFill>
                  <a:schemeClr val="accent2">
                    <a:lumMod val="50000"/>
                  </a:schemeClr>
                </a:solidFill>
              </a:rPr>
              <a:t>, Paris, INRP</a:t>
            </a:r>
            <a:r>
              <a:rPr lang="fr-FR" sz="3200" dirty="0" smtClean="0">
                <a:solidFill>
                  <a:schemeClr val="accent2">
                    <a:lumMod val="50000"/>
                  </a:schemeClr>
                </a:solidFill>
              </a:rPr>
              <a:t>.</a:t>
            </a:r>
          </a:p>
          <a:p>
            <a:pPr marL="0" indent="0">
              <a:spcAft>
                <a:spcPts val="300"/>
              </a:spcAft>
              <a:buNone/>
            </a:pPr>
            <a:r>
              <a:rPr lang="fr-FR" sz="3200" dirty="0">
                <a:solidFill>
                  <a:schemeClr val="accent2">
                    <a:lumMod val="50000"/>
                  </a:schemeClr>
                </a:solidFill>
              </a:rPr>
              <a:t>Mathieu G</a:t>
            </a:r>
            <a:r>
              <a:rPr lang="fr-FR" sz="3200" cap="small" dirty="0">
                <a:solidFill>
                  <a:schemeClr val="accent2">
                    <a:lumMod val="50000"/>
                  </a:schemeClr>
                </a:solidFill>
              </a:rPr>
              <a:t>aud </a:t>
            </a:r>
            <a:r>
              <a:rPr lang="fr-FR" sz="3200" dirty="0" smtClean="0">
                <a:solidFill>
                  <a:schemeClr val="accent2">
                    <a:lumMod val="50000"/>
                  </a:schemeClr>
                </a:solidFill>
              </a:rPr>
              <a:t>(</a:t>
            </a:r>
            <a:r>
              <a:rPr lang="fr-FR" sz="3200" dirty="0">
                <a:solidFill>
                  <a:schemeClr val="accent2">
                    <a:lumMod val="50000"/>
                  </a:schemeClr>
                </a:solidFill>
              </a:rPr>
              <a:t>2017) </a:t>
            </a:r>
            <a:r>
              <a:rPr lang="fr-FR" sz="3200" dirty="0" smtClean="0">
                <a:solidFill>
                  <a:schemeClr val="accent2">
                    <a:lumMod val="50000"/>
                  </a:schemeClr>
                </a:solidFill>
              </a:rPr>
              <a:t>Grandeurs et géométrie. </a:t>
            </a:r>
            <a:r>
              <a:rPr lang="fr-FR" sz="3200" i="1" dirty="0">
                <a:solidFill>
                  <a:schemeClr val="accent2">
                    <a:lumMod val="50000"/>
                  </a:schemeClr>
                </a:solidFill>
              </a:rPr>
              <a:t>Mathématiques en Cycle 3. Actes du Colloque du Plan National de Formation, Poitiers.</a:t>
            </a:r>
            <a:r>
              <a:rPr lang="fr-FR" sz="3200" dirty="0">
                <a:solidFill>
                  <a:schemeClr val="accent2">
                    <a:lumMod val="50000"/>
                  </a:schemeClr>
                </a:solidFill>
              </a:rPr>
              <a:t> IREM de Poitiers.</a:t>
            </a:r>
          </a:p>
          <a:p>
            <a:pPr marL="0" indent="0">
              <a:spcBef>
                <a:spcPts val="0"/>
              </a:spcBef>
              <a:spcAft>
                <a:spcPts val="300"/>
              </a:spcAft>
              <a:buNone/>
            </a:pPr>
            <a:r>
              <a:rPr lang="fr-FR" sz="3200" dirty="0" smtClean="0">
                <a:solidFill>
                  <a:schemeClr val="accent2">
                    <a:lumMod val="50000"/>
                  </a:schemeClr>
                </a:solidFill>
              </a:rPr>
              <a:t>Mathieu </a:t>
            </a:r>
            <a:r>
              <a:rPr lang="fr-FR" sz="3200" dirty="0">
                <a:solidFill>
                  <a:schemeClr val="accent2">
                    <a:lumMod val="50000"/>
                  </a:schemeClr>
                </a:solidFill>
              </a:rPr>
              <a:t>G</a:t>
            </a:r>
            <a:r>
              <a:rPr lang="fr-FR" sz="3200" cap="small" dirty="0">
                <a:solidFill>
                  <a:schemeClr val="accent2">
                    <a:lumMod val="50000"/>
                  </a:schemeClr>
                </a:solidFill>
              </a:rPr>
              <a:t>aud </a:t>
            </a:r>
            <a:r>
              <a:rPr lang="fr-FR" sz="3200" dirty="0">
                <a:solidFill>
                  <a:schemeClr val="accent2">
                    <a:lumMod val="50000"/>
                  </a:schemeClr>
                </a:solidFill>
              </a:rPr>
              <a:t>et Cyril </a:t>
            </a:r>
            <a:r>
              <a:rPr lang="fr-FR" sz="3200" dirty="0" err="1">
                <a:solidFill>
                  <a:schemeClr val="accent2">
                    <a:lumMod val="50000"/>
                  </a:schemeClr>
                </a:solidFill>
              </a:rPr>
              <a:t>R</a:t>
            </a:r>
            <a:r>
              <a:rPr lang="fr-FR" sz="3200" cap="small" dirty="0" err="1">
                <a:solidFill>
                  <a:schemeClr val="accent2">
                    <a:lumMod val="50000"/>
                  </a:schemeClr>
                </a:solidFill>
              </a:rPr>
              <a:t>edondo</a:t>
            </a:r>
            <a:r>
              <a:rPr lang="fr-FR" sz="3200" dirty="0">
                <a:solidFill>
                  <a:schemeClr val="accent2">
                    <a:lumMod val="50000"/>
                  </a:schemeClr>
                </a:solidFill>
              </a:rPr>
              <a:t> (2017) Mise en œuvre d’une organisation mathématique dans le cycle 3 pour le REP + la Rochelle Ouest. </a:t>
            </a:r>
            <a:r>
              <a:rPr lang="fr-FR" sz="3200" i="1" dirty="0">
                <a:solidFill>
                  <a:schemeClr val="accent2">
                    <a:lumMod val="50000"/>
                  </a:schemeClr>
                </a:solidFill>
              </a:rPr>
              <a:t>Mathématiques en Cycle 3. Actes du Colloque du Plan National de Formation, </a:t>
            </a:r>
            <a:r>
              <a:rPr lang="fr-FR" sz="3200" i="1" dirty="0" smtClean="0">
                <a:solidFill>
                  <a:schemeClr val="accent2">
                    <a:lumMod val="50000"/>
                  </a:schemeClr>
                </a:solidFill>
              </a:rPr>
              <a:t>Poitiers</a:t>
            </a:r>
            <a:r>
              <a:rPr lang="fr-FR" sz="3200" i="1" dirty="0">
                <a:solidFill>
                  <a:schemeClr val="accent2">
                    <a:lumMod val="50000"/>
                  </a:schemeClr>
                </a:solidFill>
              </a:rPr>
              <a:t>.</a:t>
            </a:r>
            <a:r>
              <a:rPr lang="fr-FR" sz="3200" dirty="0">
                <a:solidFill>
                  <a:schemeClr val="accent2">
                    <a:lumMod val="50000"/>
                  </a:schemeClr>
                </a:solidFill>
              </a:rPr>
              <a:t> IREM de Poitiers</a:t>
            </a:r>
            <a:r>
              <a:rPr lang="fr-FR" sz="3200" dirty="0" smtClean="0">
                <a:solidFill>
                  <a:schemeClr val="accent2">
                    <a:lumMod val="50000"/>
                  </a:schemeClr>
                </a:solidFill>
              </a:rPr>
              <a:t>.</a:t>
            </a:r>
          </a:p>
          <a:p>
            <a:pPr marL="0" indent="0">
              <a:spcBef>
                <a:spcPts val="0"/>
              </a:spcBef>
              <a:buNone/>
            </a:pPr>
            <a:r>
              <a:rPr lang="fr-FR" sz="3200" dirty="0" smtClean="0">
                <a:solidFill>
                  <a:schemeClr val="accent2">
                    <a:lumMod val="50000"/>
                  </a:schemeClr>
                </a:solidFill>
              </a:rPr>
              <a:t>Compléments sur la démarche décrite dans l’article ci-dessus : site du CARDIE de Poitiers </a:t>
            </a:r>
          </a:p>
          <a:p>
            <a:pPr marL="0" indent="0">
              <a:spcBef>
                <a:spcPts val="0"/>
              </a:spcBef>
              <a:spcAft>
                <a:spcPts val="600"/>
              </a:spcAft>
              <a:buNone/>
            </a:pPr>
            <a:r>
              <a:rPr lang="fr-FR" sz="3200" u="sng" dirty="0">
                <a:solidFill>
                  <a:srgbClr val="7030A0"/>
                </a:solidFill>
              </a:rPr>
              <a:t>https://</a:t>
            </a:r>
            <a:r>
              <a:rPr lang="fr-FR" sz="3200" u="sng" dirty="0" smtClean="0">
                <a:solidFill>
                  <a:srgbClr val="7030A0"/>
                </a:solidFill>
              </a:rPr>
              <a:t>ww2.ac-poitiers.fr/cardie/spip.php?article346</a:t>
            </a:r>
            <a:endParaRPr lang="fr-FR" sz="3200" dirty="0">
              <a:solidFill>
                <a:schemeClr val="accent2">
                  <a:lumMod val="50000"/>
                </a:schemeClr>
              </a:solidFill>
            </a:endParaRPr>
          </a:p>
          <a:p>
            <a:pPr marL="0" indent="0">
              <a:spcBef>
                <a:spcPts val="0"/>
              </a:spcBef>
              <a:buNone/>
            </a:pPr>
            <a:r>
              <a:rPr lang="fr-FR" sz="3200" dirty="0">
                <a:solidFill>
                  <a:schemeClr val="accent2">
                    <a:lumMod val="50000"/>
                  </a:schemeClr>
                </a:solidFill>
              </a:rPr>
              <a:t>Denis G</a:t>
            </a:r>
            <a:r>
              <a:rPr lang="fr-FR" sz="3200" cap="small" dirty="0">
                <a:solidFill>
                  <a:schemeClr val="accent2">
                    <a:lumMod val="50000"/>
                  </a:schemeClr>
                </a:solidFill>
              </a:rPr>
              <a:t>uedj </a:t>
            </a:r>
            <a:r>
              <a:rPr lang="fr-FR" sz="3200" dirty="0">
                <a:solidFill>
                  <a:schemeClr val="accent2">
                    <a:lumMod val="50000"/>
                  </a:schemeClr>
                </a:solidFill>
              </a:rPr>
              <a:t>(2000) </a:t>
            </a:r>
            <a:r>
              <a:rPr lang="fr-FR" sz="3200" i="1" dirty="0">
                <a:solidFill>
                  <a:schemeClr val="accent2">
                    <a:lumMod val="50000"/>
                  </a:schemeClr>
                </a:solidFill>
              </a:rPr>
              <a:t>Le mètre du monde, </a:t>
            </a:r>
            <a:r>
              <a:rPr lang="fr-FR" sz="3200" dirty="0">
                <a:solidFill>
                  <a:schemeClr val="accent2">
                    <a:lumMod val="50000"/>
                  </a:schemeClr>
                </a:solidFill>
              </a:rPr>
              <a:t>Paris, </a:t>
            </a:r>
            <a:r>
              <a:rPr lang="fr-FR" sz="3200" dirty="0" err="1">
                <a:solidFill>
                  <a:schemeClr val="accent2">
                    <a:lumMod val="50000"/>
                  </a:schemeClr>
                </a:solidFill>
              </a:rPr>
              <a:t>Editions</a:t>
            </a:r>
            <a:r>
              <a:rPr lang="fr-FR" sz="3200" dirty="0">
                <a:solidFill>
                  <a:schemeClr val="accent2">
                    <a:lumMod val="50000"/>
                  </a:schemeClr>
                </a:solidFill>
              </a:rPr>
              <a:t> du Seuil, collection Points.</a:t>
            </a:r>
          </a:p>
          <a:p>
            <a:pPr marL="0" indent="0">
              <a:spcBef>
                <a:spcPts val="0"/>
              </a:spcBef>
              <a:spcAft>
                <a:spcPts val="200"/>
              </a:spcAft>
              <a:buNone/>
            </a:pPr>
            <a:r>
              <a:rPr lang="fr-FR" sz="3200" u="sng" dirty="0" smtClean="0">
                <a:solidFill>
                  <a:srgbClr val="7030A0"/>
                </a:solidFill>
              </a:rPr>
              <a:t>https://www.babelio.com/livres/Guedj-Le-metre-du-monde/42128</a:t>
            </a:r>
          </a:p>
          <a:p>
            <a:pPr marL="0" indent="0">
              <a:buNone/>
            </a:pPr>
            <a:r>
              <a:rPr lang="fr-FR" sz="3200" dirty="0" smtClean="0">
                <a:solidFill>
                  <a:schemeClr val="accent2">
                    <a:lumMod val="50000"/>
                  </a:schemeClr>
                </a:solidFill>
              </a:rPr>
              <a:t>G</a:t>
            </a:r>
            <a:r>
              <a:rPr lang="fr-FR" sz="3200" cap="small" dirty="0" smtClean="0">
                <a:solidFill>
                  <a:schemeClr val="accent2">
                    <a:lumMod val="50000"/>
                  </a:schemeClr>
                </a:solidFill>
              </a:rPr>
              <a:t>alion (2000)</a:t>
            </a:r>
            <a:r>
              <a:rPr lang="fr-FR" sz="3200" dirty="0" smtClean="0">
                <a:solidFill>
                  <a:schemeClr val="accent2">
                    <a:lumMod val="50000"/>
                  </a:schemeClr>
                </a:solidFill>
              </a:rPr>
              <a:t> Brins d’histoires des maths, </a:t>
            </a:r>
            <a:r>
              <a:rPr lang="fr-FR" sz="3200" dirty="0">
                <a:solidFill>
                  <a:schemeClr val="accent2">
                    <a:lumMod val="50000"/>
                  </a:schemeClr>
                </a:solidFill>
              </a:rPr>
              <a:t>Série n° </a:t>
            </a:r>
            <a:r>
              <a:rPr lang="fr-FR" sz="3200" dirty="0" smtClean="0">
                <a:solidFill>
                  <a:schemeClr val="accent2">
                    <a:lumMod val="50000"/>
                  </a:schemeClr>
                </a:solidFill>
              </a:rPr>
              <a:t>6, Unités de mesure à travers les âges, Lyon.</a:t>
            </a:r>
          </a:p>
          <a:p>
            <a:pPr marL="0" indent="0">
              <a:spcBef>
                <a:spcPts val="0"/>
              </a:spcBef>
              <a:spcAft>
                <a:spcPts val="200"/>
              </a:spcAft>
              <a:buNone/>
            </a:pPr>
            <a:r>
              <a:rPr lang="fr-FR" sz="3200" u="sng" dirty="0">
                <a:solidFill>
                  <a:srgbClr val="7030A0"/>
                </a:solidFill>
              </a:rPr>
              <a:t>https://www.apmep.fr/GALION-Themes</a:t>
            </a:r>
          </a:p>
          <a:p>
            <a:pPr marL="0" indent="0">
              <a:spcBef>
                <a:spcPts val="300"/>
              </a:spcBef>
              <a:buNone/>
            </a:pPr>
            <a:r>
              <a:rPr lang="fr-FR" sz="3200" cap="all" dirty="0" smtClean="0">
                <a:solidFill>
                  <a:schemeClr val="accent2">
                    <a:lumMod val="50000"/>
                  </a:schemeClr>
                </a:solidFill>
              </a:rPr>
              <a:t>G</a:t>
            </a:r>
            <a:r>
              <a:rPr lang="fr-FR" sz="3200" cap="small" dirty="0" smtClean="0">
                <a:solidFill>
                  <a:schemeClr val="accent2">
                    <a:lumMod val="50000"/>
                  </a:schemeClr>
                </a:solidFill>
              </a:rPr>
              <a:t>roupe </a:t>
            </a:r>
            <a:r>
              <a:rPr lang="fr-FR" sz="3200" cap="small" dirty="0">
                <a:solidFill>
                  <a:schemeClr val="accent2">
                    <a:lumMod val="50000"/>
                  </a:schemeClr>
                </a:solidFill>
              </a:rPr>
              <a:t>école primaire </a:t>
            </a:r>
            <a:r>
              <a:rPr lang="fr-FR" sz="3200" dirty="0">
                <a:solidFill>
                  <a:schemeClr val="accent2">
                    <a:lumMod val="50000"/>
                  </a:schemeClr>
                </a:solidFill>
              </a:rPr>
              <a:t>et Louis </a:t>
            </a:r>
            <a:r>
              <a:rPr lang="fr-FR" sz="3200" dirty="0" err="1">
                <a:solidFill>
                  <a:schemeClr val="accent2">
                    <a:lumMod val="50000"/>
                  </a:schemeClr>
                </a:solidFill>
              </a:rPr>
              <a:t>R</a:t>
            </a:r>
            <a:r>
              <a:rPr lang="fr-FR" sz="3200" cap="small" dirty="0" err="1">
                <a:solidFill>
                  <a:schemeClr val="accent2">
                    <a:lumMod val="50000"/>
                  </a:schemeClr>
                </a:solidFill>
              </a:rPr>
              <a:t>oyé</a:t>
            </a:r>
            <a:r>
              <a:rPr lang="fr-FR" sz="3200" dirty="0">
                <a:solidFill>
                  <a:schemeClr val="accent2">
                    <a:lumMod val="50000"/>
                  </a:schemeClr>
                </a:solidFill>
              </a:rPr>
              <a:t> (2007) Enseigner et apprendre les grandeurs à l’école primaire. </a:t>
            </a:r>
            <a:r>
              <a:rPr lang="fr-FR" sz="3200" i="1" dirty="0">
                <a:solidFill>
                  <a:schemeClr val="accent2">
                    <a:lumMod val="50000"/>
                  </a:schemeClr>
                </a:solidFill>
              </a:rPr>
              <a:t>Repères-IREM 69</a:t>
            </a:r>
            <a:r>
              <a:rPr lang="fr-FR" sz="3200" dirty="0">
                <a:solidFill>
                  <a:schemeClr val="accent2">
                    <a:lumMod val="50000"/>
                  </a:schemeClr>
                </a:solidFill>
              </a:rPr>
              <a:t>, 55-79.</a:t>
            </a:r>
          </a:p>
          <a:p>
            <a:pPr marL="0" indent="0">
              <a:spcBef>
                <a:spcPts val="300"/>
              </a:spcBef>
              <a:buNone/>
            </a:pPr>
            <a:r>
              <a:rPr lang="fr-FR" sz="3200" dirty="0" smtClean="0">
                <a:solidFill>
                  <a:schemeClr val="accent2">
                    <a:lumMod val="50000"/>
                  </a:schemeClr>
                </a:solidFill>
              </a:rPr>
              <a:t>G</a:t>
            </a:r>
            <a:r>
              <a:rPr lang="fr-FR" sz="3200" cap="small" dirty="0" smtClean="0">
                <a:solidFill>
                  <a:schemeClr val="accent2">
                    <a:lumMod val="50000"/>
                  </a:schemeClr>
                </a:solidFill>
              </a:rPr>
              <a:t>roupe </a:t>
            </a:r>
            <a:r>
              <a:rPr lang="fr-FR" sz="3200" cap="small" dirty="0">
                <a:solidFill>
                  <a:schemeClr val="accent2">
                    <a:lumMod val="50000"/>
                  </a:schemeClr>
                </a:solidFill>
              </a:rPr>
              <a:t>collège </a:t>
            </a:r>
            <a:r>
              <a:rPr lang="fr-FR" sz="3200" dirty="0">
                <a:solidFill>
                  <a:schemeClr val="accent2">
                    <a:lumMod val="50000"/>
                  </a:schemeClr>
                </a:solidFill>
              </a:rPr>
              <a:t>(2010) </a:t>
            </a:r>
            <a:r>
              <a:rPr lang="fr-FR" sz="3200" i="1" dirty="0">
                <a:solidFill>
                  <a:schemeClr val="accent2">
                    <a:lumMod val="50000"/>
                  </a:schemeClr>
                </a:solidFill>
              </a:rPr>
              <a:t>Enseigner les mathématiques en sixième à partir des grandeurs : Les LONGUEURS, les AIRES, les VOLUMES, les DURÉES</a:t>
            </a:r>
            <a:r>
              <a:rPr lang="fr-FR" sz="3200" dirty="0">
                <a:solidFill>
                  <a:schemeClr val="accent2">
                    <a:lumMod val="50000"/>
                  </a:schemeClr>
                </a:solidFill>
              </a:rPr>
              <a:t>, Poitiers, IREM de Poitiers.</a:t>
            </a:r>
          </a:p>
          <a:p>
            <a:pPr marL="0" indent="0">
              <a:buNone/>
            </a:pPr>
            <a:r>
              <a:rPr lang="fr-FR" sz="3200" dirty="0" smtClean="0">
                <a:solidFill>
                  <a:schemeClr val="accent2">
                    <a:lumMod val="50000"/>
                  </a:schemeClr>
                </a:solidFill>
              </a:rPr>
              <a:t>Marie </a:t>
            </a:r>
            <a:r>
              <a:rPr lang="fr-FR" sz="3200" dirty="0" err="1" smtClean="0">
                <a:solidFill>
                  <a:schemeClr val="accent2">
                    <a:lumMod val="50000"/>
                  </a:schemeClr>
                </a:solidFill>
              </a:rPr>
              <a:t>J</a:t>
            </a:r>
            <a:r>
              <a:rPr lang="fr-FR" sz="3200" cap="small" dirty="0" err="1" smtClean="0">
                <a:solidFill>
                  <a:schemeClr val="accent2">
                    <a:lumMod val="50000"/>
                  </a:schemeClr>
                </a:solidFill>
              </a:rPr>
              <a:t>ouglet</a:t>
            </a:r>
            <a:r>
              <a:rPr lang="fr-FR" sz="3200" dirty="0" smtClean="0">
                <a:solidFill>
                  <a:schemeClr val="accent2">
                    <a:lumMod val="50000"/>
                  </a:schemeClr>
                </a:solidFill>
              </a:rPr>
              <a:t>, Hélène M</a:t>
            </a:r>
            <a:r>
              <a:rPr lang="fr-FR" sz="3200" cap="small" dirty="0" smtClean="0">
                <a:solidFill>
                  <a:schemeClr val="accent2">
                    <a:lumMod val="50000"/>
                  </a:schemeClr>
                </a:solidFill>
              </a:rPr>
              <a:t>orand</a:t>
            </a:r>
            <a:r>
              <a:rPr lang="fr-FR" sz="3200" dirty="0" smtClean="0">
                <a:solidFill>
                  <a:schemeClr val="accent2">
                    <a:lumMod val="50000"/>
                  </a:schemeClr>
                </a:solidFill>
              </a:rPr>
              <a:t> et Patricia </a:t>
            </a:r>
            <a:r>
              <a:rPr lang="fr-FR" sz="3200" cap="small" dirty="0" err="1" smtClean="0">
                <a:solidFill>
                  <a:schemeClr val="accent2">
                    <a:lumMod val="50000"/>
                  </a:schemeClr>
                </a:solidFill>
              </a:rPr>
              <a:t>Lammertin</a:t>
            </a:r>
            <a:r>
              <a:rPr lang="fr-FR" sz="3200" cap="small" dirty="0" smtClean="0">
                <a:solidFill>
                  <a:schemeClr val="accent2">
                    <a:lumMod val="50000"/>
                  </a:schemeClr>
                </a:solidFill>
              </a:rPr>
              <a:t> (</a:t>
            </a:r>
            <a:r>
              <a:rPr lang="fr-FR" sz="3200" cap="small" dirty="0" err="1" smtClean="0">
                <a:solidFill>
                  <a:schemeClr val="accent2">
                    <a:lumMod val="50000"/>
                  </a:schemeClr>
                </a:solidFill>
              </a:rPr>
              <a:t>dir</a:t>
            </a:r>
            <a:r>
              <a:rPr lang="fr-FR" sz="3200" cap="small" dirty="0" smtClean="0">
                <a:solidFill>
                  <a:schemeClr val="accent2">
                    <a:lumMod val="50000"/>
                  </a:schemeClr>
                </a:solidFill>
              </a:rPr>
              <a:t>) (2010</a:t>
            </a:r>
            <a:r>
              <a:rPr lang="fr-FR" sz="3200" dirty="0" smtClean="0">
                <a:solidFill>
                  <a:schemeClr val="accent2">
                    <a:lumMod val="50000"/>
                  </a:schemeClr>
                </a:solidFill>
              </a:rPr>
              <a:t>),</a:t>
            </a:r>
            <a:r>
              <a:rPr lang="fr-FR" sz="3200" i="1" dirty="0" smtClean="0">
                <a:solidFill>
                  <a:schemeClr val="accent2">
                    <a:lumMod val="50000"/>
                  </a:schemeClr>
                </a:solidFill>
              </a:rPr>
              <a:t>Grandeurs et mesures: Contenance, masse, longueur</a:t>
            </a:r>
            <a:r>
              <a:rPr lang="fr-FR" sz="3200" dirty="0" smtClean="0">
                <a:solidFill>
                  <a:schemeClr val="accent2">
                    <a:lumMod val="50000"/>
                  </a:schemeClr>
                </a:solidFill>
              </a:rPr>
              <a:t>, collection outils pour les cycles, Lille, SCEREN/CRDP Nord.</a:t>
            </a:r>
          </a:p>
          <a:p>
            <a:pPr marL="0" indent="0">
              <a:spcBef>
                <a:spcPts val="0"/>
              </a:spcBef>
              <a:spcAft>
                <a:spcPts val="300"/>
              </a:spcAft>
              <a:buNone/>
            </a:pPr>
            <a:r>
              <a:rPr lang="fr-FR" sz="3200" u="sng" dirty="0">
                <a:solidFill>
                  <a:srgbClr val="7030A0"/>
                </a:solidFill>
              </a:rPr>
              <a:t>https://www.reseau-canope.fr/grandeurs-et-mesures-contenance-masse-longueur-complements</a:t>
            </a:r>
          </a:p>
          <a:p>
            <a:pPr marL="0" indent="0">
              <a:buNone/>
            </a:pPr>
            <a:r>
              <a:rPr lang="fr-FR" sz="3200" dirty="0" smtClean="0">
                <a:solidFill>
                  <a:schemeClr val="accent2">
                    <a:lumMod val="50000"/>
                  </a:schemeClr>
                </a:solidFill>
              </a:rPr>
              <a:t>Annie </a:t>
            </a:r>
            <a:r>
              <a:rPr lang="fr-FR" sz="3200" dirty="0" err="1">
                <a:solidFill>
                  <a:schemeClr val="accent2">
                    <a:lumMod val="50000"/>
                  </a:schemeClr>
                </a:solidFill>
              </a:rPr>
              <a:t>N</a:t>
            </a:r>
            <a:r>
              <a:rPr lang="fr-FR" sz="3200" cap="small" dirty="0" err="1">
                <a:solidFill>
                  <a:schemeClr val="accent2">
                    <a:lumMod val="50000"/>
                  </a:schemeClr>
                </a:solidFill>
              </a:rPr>
              <a:t>oirfalise</a:t>
            </a:r>
            <a:r>
              <a:rPr lang="fr-FR" sz="3200" dirty="0">
                <a:solidFill>
                  <a:schemeClr val="accent2">
                    <a:lumMod val="50000"/>
                  </a:schemeClr>
                </a:solidFill>
              </a:rPr>
              <a:t> et Yves </a:t>
            </a:r>
            <a:r>
              <a:rPr lang="fr-FR" sz="3200" dirty="0" err="1">
                <a:solidFill>
                  <a:schemeClr val="accent2">
                    <a:lumMod val="50000"/>
                  </a:schemeClr>
                </a:solidFill>
              </a:rPr>
              <a:t>M</a:t>
            </a:r>
            <a:r>
              <a:rPr lang="fr-FR" sz="3200" cap="small" dirty="0" err="1">
                <a:solidFill>
                  <a:schemeClr val="accent2">
                    <a:lumMod val="50000"/>
                  </a:schemeClr>
                </a:solidFill>
              </a:rPr>
              <a:t>atheron</a:t>
            </a:r>
            <a:r>
              <a:rPr lang="fr-FR" sz="3200" dirty="0">
                <a:solidFill>
                  <a:schemeClr val="accent2">
                    <a:lumMod val="50000"/>
                  </a:schemeClr>
                </a:solidFill>
              </a:rPr>
              <a:t> (2009), </a:t>
            </a:r>
            <a:r>
              <a:rPr lang="fr-FR" sz="3200" i="1" dirty="0">
                <a:solidFill>
                  <a:schemeClr val="accent2">
                    <a:lumMod val="50000"/>
                  </a:schemeClr>
                </a:solidFill>
              </a:rPr>
              <a:t>Enseigner les mathématiques à l’école primaire, géométrie,  grandeurs et mesures</a:t>
            </a:r>
            <a:r>
              <a:rPr lang="fr-FR" sz="3200" dirty="0">
                <a:solidFill>
                  <a:schemeClr val="accent2">
                    <a:lumMod val="50000"/>
                  </a:schemeClr>
                </a:solidFill>
              </a:rPr>
              <a:t>, Vuibert, </a:t>
            </a:r>
            <a:r>
              <a:rPr lang="fr-FR" sz="3200" dirty="0" smtClean="0">
                <a:solidFill>
                  <a:schemeClr val="accent2">
                    <a:lumMod val="50000"/>
                  </a:schemeClr>
                </a:solidFill>
              </a:rPr>
              <a:t>Paris</a:t>
            </a:r>
          </a:p>
          <a:p>
            <a:pPr marL="0" indent="0">
              <a:buNone/>
            </a:pPr>
            <a:r>
              <a:rPr lang="fr-FR" sz="3200" dirty="0" smtClean="0">
                <a:solidFill>
                  <a:schemeClr val="accent2">
                    <a:lumMod val="50000"/>
                  </a:schemeClr>
                </a:solidFill>
              </a:rPr>
              <a:t>Daniel </a:t>
            </a:r>
            <a:r>
              <a:rPr lang="fr-FR" sz="3200" dirty="0">
                <a:solidFill>
                  <a:schemeClr val="accent2">
                    <a:lumMod val="50000"/>
                  </a:schemeClr>
                </a:solidFill>
              </a:rPr>
              <a:t>P</a:t>
            </a:r>
            <a:r>
              <a:rPr lang="fr-FR" sz="3200" cap="small" dirty="0">
                <a:solidFill>
                  <a:schemeClr val="accent2">
                    <a:lumMod val="50000"/>
                  </a:schemeClr>
                </a:solidFill>
              </a:rPr>
              <a:t>errin</a:t>
            </a:r>
            <a:r>
              <a:rPr lang="fr-FR" sz="3200" dirty="0">
                <a:solidFill>
                  <a:schemeClr val="accent2">
                    <a:lumMod val="50000"/>
                  </a:schemeClr>
                </a:solidFill>
              </a:rPr>
              <a:t> (2005) </a:t>
            </a:r>
            <a:r>
              <a:rPr lang="fr-FR" sz="3200" i="1" dirty="0">
                <a:solidFill>
                  <a:schemeClr val="accent2">
                    <a:lumMod val="50000"/>
                  </a:schemeClr>
                </a:solidFill>
              </a:rPr>
              <a:t>Mathématiques d’école, nombres, mesures et géométrie</a:t>
            </a:r>
            <a:r>
              <a:rPr lang="fr-FR" sz="3200" dirty="0">
                <a:solidFill>
                  <a:schemeClr val="accent2">
                    <a:lumMod val="50000"/>
                  </a:schemeClr>
                </a:solidFill>
              </a:rPr>
              <a:t>, Paris, Cassini.</a:t>
            </a:r>
          </a:p>
          <a:p>
            <a:pPr marL="0" indent="0">
              <a:buNone/>
            </a:pPr>
            <a:r>
              <a:rPr lang="fr-FR" sz="3200" dirty="0" smtClean="0">
                <a:solidFill>
                  <a:schemeClr val="accent2">
                    <a:lumMod val="50000"/>
                  </a:schemeClr>
                </a:solidFill>
              </a:rPr>
              <a:t>Marie-Jeanne </a:t>
            </a:r>
            <a:r>
              <a:rPr lang="fr-FR" sz="3200" dirty="0">
                <a:solidFill>
                  <a:schemeClr val="accent2">
                    <a:lumMod val="50000"/>
                  </a:schemeClr>
                </a:solidFill>
              </a:rPr>
              <a:t>P</a:t>
            </a:r>
            <a:r>
              <a:rPr lang="fr-FR" sz="3200" cap="small" dirty="0">
                <a:solidFill>
                  <a:schemeClr val="accent2">
                    <a:lumMod val="50000"/>
                  </a:schemeClr>
                </a:solidFill>
              </a:rPr>
              <a:t>errin</a:t>
            </a:r>
            <a:r>
              <a:rPr lang="fr-FR" sz="3200" dirty="0">
                <a:solidFill>
                  <a:schemeClr val="accent2">
                    <a:lumMod val="50000"/>
                  </a:schemeClr>
                </a:solidFill>
              </a:rPr>
              <a:t>-</a:t>
            </a:r>
            <a:r>
              <a:rPr lang="fr-FR" sz="3200" dirty="0" err="1">
                <a:solidFill>
                  <a:schemeClr val="accent2">
                    <a:lumMod val="50000"/>
                  </a:schemeClr>
                </a:solidFill>
              </a:rPr>
              <a:t>G</a:t>
            </a:r>
            <a:r>
              <a:rPr lang="fr-FR" sz="3200" cap="small" dirty="0" err="1">
                <a:solidFill>
                  <a:schemeClr val="accent2">
                    <a:lumMod val="50000"/>
                  </a:schemeClr>
                </a:solidFill>
              </a:rPr>
              <a:t>lorian</a:t>
            </a:r>
            <a:r>
              <a:rPr lang="fr-FR" sz="3200" dirty="0">
                <a:solidFill>
                  <a:schemeClr val="accent2">
                    <a:lumMod val="50000"/>
                  </a:schemeClr>
                </a:solidFill>
              </a:rPr>
              <a:t> (</a:t>
            </a:r>
            <a:r>
              <a:rPr lang="fr-FR" sz="3200" dirty="0" smtClean="0">
                <a:solidFill>
                  <a:schemeClr val="accent2">
                    <a:lumMod val="50000"/>
                  </a:schemeClr>
                </a:solidFill>
              </a:rPr>
              <a:t>1999</a:t>
            </a:r>
            <a:r>
              <a:rPr lang="fr-FR" sz="3200" dirty="0">
                <a:solidFill>
                  <a:schemeClr val="accent2">
                    <a:lumMod val="50000"/>
                  </a:schemeClr>
                </a:solidFill>
              </a:rPr>
              <a:t>) L’aire et la mesure, </a:t>
            </a:r>
            <a:r>
              <a:rPr lang="fr-FR" sz="3200" i="1" dirty="0">
                <a:solidFill>
                  <a:schemeClr val="accent2">
                    <a:lumMod val="50000"/>
                  </a:schemeClr>
                </a:solidFill>
              </a:rPr>
              <a:t>Petit x 24</a:t>
            </a:r>
            <a:r>
              <a:rPr lang="fr-FR" sz="3200" dirty="0">
                <a:solidFill>
                  <a:schemeClr val="accent2">
                    <a:lumMod val="50000"/>
                  </a:schemeClr>
                </a:solidFill>
              </a:rPr>
              <a:t>, 5–36</a:t>
            </a:r>
            <a:r>
              <a:rPr lang="fr-FR" sz="3200" dirty="0" smtClean="0">
                <a:solidFill>
                  <a:schemeClr val="accent2">
                    <a:lumMod val="50000"/>
                  </a:schemeClr>
                </a:solidFill>
              </a:rPr>
              <a:t>.</a:t>
            </a:r>
          </a:p>
          <a:p>
            <a:pPr marL="0" indent="0">
              <a:buNone/>
            </a:pPr>
            <a:r>
              <a:rPr lang="fr-FR" sz="3200" dirty="0">
                <a:solidFill>
                  <a:schemeClr val="accent2">
                    <a:lumMod val="50000"/>
                  </a:schemeClr>
                </a:solidFill>
              </a:rPr>
              <a:t>Marie-Jeanne P</a:t>
            </a:r>
            <a:r>
              <a:rPr lang="fr-FR" sz="3200" cap="small" dirty="0">
                <a:solidFill>
                  <a:schemeClr val="accent2">
                    <a:lumMod val="50000"/>
                  </a:schemeClr>
                </a:solidFill>
              </a:rPr>
              <a:t>errin</a:t>
            </a:r>
            <a:r>
              <a:rPr lang="fr-FR" sz="3200" dirty="0">
                <a:solidFill>
                  <a:schemeClr val="accent2">
                    <a:lumMod val="50000"/>
                  </a:schemeClr>
                </a:solidFill>
              </a:rPr>
              <a:t>-</a:t>
            </a:r>
            <a:r>
              <a:rPr lang="fr-FR" sz="3200" dirty="0" err="1">
                <a:solidFill>
                  <a:schemeClr val="accent2">
                    <a:lumMod val="50000"/>
                  </a:schemeClr>
                </a:solidFill>
              </a:rPr>
              <a:t>G</a:t>
            </a:r>
            <a:r>
              <a:rPr lang="fr-FR" sz="3200" cap="small" dirty="0" err="1">
                <a:solidFill>
                  <a:schemeClr val="accent2">
                    <a:lumMod val="50000"/>
                  </a:schemeClr>
                </a:solidFill>
              </a:rPr>
              <a:t>lorian</a:t>
            </a:r>
            <a:r>
              <a:rPr lang="fr-FR" sz="3200" dirty="0">
                <a:solidFill>
                  <a:schemeClr val="accent2">
                    <a:lumMod val="50000"/>
                  </a:schemeClr>
                </a:solidFill>
              </a:rPr>
              <a:t> </a:t>
            </a:r>
            <a:r>
              <a:rPr lang="fr-FR" sz="3200" dirty="0" smtClean="0">
                <a:solidFill>
                  <a:schemeClr val="accent2">
                    <a:lumMod val="50000"/>
                  </a:schemeClr>
                </a:solidFill>
              </a:rPr>
              <a:t>(2012) </a:t>
            </a:r>
            <a:r>
              <a:rPr lang="fr-FR" sz="3200" dirty="0">
                <a:solidFill>
                  <a:schemeClr val="accent2">
                    <a:lumMod val="50000"/>
                  </a:schemeClr>
                </a:solidFill>
              </a:rPr>
              <a:t>Quelques réflexions sur l'enseignement des nombres et grandeurs au long de la scolarité </a:t>
            </a:r>
            <a:r>
              <a:rPr lang="fr-FR" sz="3200" dirty="0" smtClean="0">
                <a:solidFill>
                  <a:schemeClr val="accent2">
                    <a:lumMod val="50000"/>
                  </a:schemeClr>
                </a:solidFill>
              </a:rPr>
              <a:t>obligatoire, </a:t>
            </a:r>
            <a:r>
              <a:rPr lang="fr-FR" sz="3200" i="1" dirty="0">
                <a:solidFill>
                  <a:schemeClr val="accent2">
                    <a:lumMod val="50000"/>
                  </a:schemeClr>
                </a:solidFill>
              </a:rPr>
              <a:t>Educ Math</a:t>
            </a:r>
            <a:r>
              <a:rPr lang="fr-FR" sz="3200" dirty="0">
                <a:solidFill>
                  <a:schemeClr val="accent2">
                    <a:lumMod val="50000"/>
                  </a:schemeClr>
                </a:solidFill>
              </a:rPr>
              <a:t>, en ligne, dernière consultation le </a:t>
            </a:r>
            <a:r>
              <a:rPr lang="fr-FR" sz="3200" dirty="0" smtClean="0">
                <a:solidFill>
                  <a:schemeClr val="accent2">
                    <a:lumMod val="50000"/>
                  </a:schemeClr>
                </a:solidFill>
              </a:rPr>
              <a:t>16/02/2022</a:t>
            </a:r>
            <a:r>
              <a:rPr lang="fr-FR" sz="3200" dirty="0">
                <a:solidFill>
                  <a:schemeClr val="accent2">
                    <a:lumMod val="50000"/>
                  </a:schemeClr>
                </a:solidFill>
              </a:rPr>
              <a:t>.</a:t>
            </a:r>
          </a:p>
          <a:p>
            <a:pPr marL="0" indent="0">
              <a:spcBef>
                <a:spcPts val="0"/>
              </a:spcBef>
              <a:buNone/>
            </a:pPr>
            <a:r>
              <a:rPr lang="fr-FR" sz="3200" u="sng" dirty="0" smtClean="0">
                <a:solidFill>
                  <a:srgbClr val="7030A0"/>
                </a:solidFill>
              </a:rPr>
              <a:t>http</a:t>
            </a:r>
            <a:r>
              <a:rPr lang="fr-FR" sz="3200" u="sng" dirty="0">
                <a:solidFill>
                  <a:srgbClr val="7030A0"/>
                </a:solidFill>
              </a:rPr>
              <a:t>://educmath.ens-lyon.fr/Educmath/dossier-manifestations/conference-nationale/contributions/conference-nationale--perrin-glorian</a:t>
            </a:r>
          </a:p>
          <a:p>
            <a:pPr marL="0" indent="0">
              <a:buNone/>
            </a:pPr>
            <a:r>
              <a:rPr lang="fr-FR" sz="3200" dirty="0" smtClean="0">
                <a:solidFill>
                  <a:schemeClr val="accent2">
                    <a:lumMod val="50000"/>
                  </a:schemeClr>
                </a:solidFill>
              </a:rPr>
              <a:t>André  </a:t>
            </a:r>
            <a:r>
              <a:rPr lang="fr-FR" sz="3200" dirty="0" err="1" smtClean="0">
                <a:solidFill>
                  <a:schemeClr val="accent2">
                    <a:lumMod val="50000"/>
                  </a:schemeClr>
                </a:solidFill>
              </a:rPr>
              <a:t>P</a:t>
            </a:r>
            <a:r>
              <a:rPr lang="fr-FR" sz="3200" cap="small" dirty="0" err="1" smtClean="0">
                <a:solidFill>
                  <a:schemeClr val="accent2">
                    <a:lumMod val="50000"/>
                  </a:schemeClr>
                </a:solidFill>
              </a:rPr>
              <a:t>ressiat</a:t>
            </a:r>
            <a:r>
              <a:rPr lang="fr-FR" sz="3200" dirty="0" smtClean="0">
                <a:solidFill>
                  <a:schemeClr val="accent2">
                    <a:lumMod val="50000"/>
                  </a:schemeClr>
                </a:solidFill>
              </a:rPr>
              <a:t> </a:t>
            </a:r>
            <a:r>
              <a:rPr lang="fr-FR" sz="3200" dirty="0">
                <a:solidFill>
                  <a:schemeClr val="accent2">
                    <a:lumMod val="50000"/>
                  </a:schemeClr>
                </a:solidFill>
              </a:rPr>
              <a:t>(2009)  La place des grandeurs dans la construction des mathématiques. APMEP, </a:t>
            </a:r>
            <a:r>
              <a:rPr lang="fr-FR" sz="3200" i="1" dirty="0">
                <a:solidFill>
                  <a:schemeClr val="accent2">
                    <a:lumMod val="50000"/>
                  </a:schemeClr>
                </a:solidFill>
              </a:rPr>
              <a:t>Bulletin APMEP </a:t>
            </a:r>
            <a:r>
              <a:rPr lang="fr-FR" sz="3200" dirty="0">
                <a:solidFill>
                  <a:schemeClr val="accent2">
                    <a:lumMod val="50000"/>
                  </a:schemeClr>
                </a:solidFill>
              </a:rPr>
              <a:t>483, APMEP, Paris.</a:t>
            </a:r>
          </a:p>
          <a:p>
            <a:pPr marL="0" indent="0">
              <a:buNone/>
            </a:pPr>
            <a:r>
              <a:rPr lang="fr-FR" sz="3200" dirty="0" smtClean="0">
                <a:solidFill>
                  <a:schemeClr val="accent2">
                    <a:lumMod val="50000"/>
                  </a:schemeClr>
                </a:solidFill>
              </a:rPr>
              <a:t>Nicolas </a:t>
            </a:r>
            <a:r>
              <a:rPr lang="fr-FR" sz="3200" dirty="0" err="1">
                <a:solidFill>
                  <a:schemeClr val="accent2">
                    <a:lumMod val="50000"/>
                  </a:schemeClr>
                </a:solidFill>
              </a:rPr>
              <a:t>R</a:t>
            </a:r>
            <a:r>
              <a:rPr lang="fr-FR" sz="3200" cap="small" dirty="0" err="1">
                <a:solidFill>
                  <a:schemeClr val="accent2">
                    <a:lumMod val="50000"/>
                  </a:schemeClr>
                </a:solidFill>
              </a:rPr>
              <a:t>ouche</a:t>
            </a:r>
            <a:r>
              <a:rPr lang="fr-FR" sz="3200" dirty="0">
                <a:solidFill>
                  <a:schemeClr val="accent2">
                    <a:lumMod val="50000"/>
                  </a:schemeClr>
                </a:solidFill>
              </a:rPr>
              <a:t> (1994) « Qu’est-ce qu’une grandeur ? Analyse d’un seuil épistémologique, </a:t>
            </a:r>
            <a:r>
              <a:rPr lang="fr-FR" sz="3200" i="1" dirty="0">
                <a:solidFill>
                  <a:schemeClr val="accent2">
                    <a:lumMod val="50000"/>
                  </a:schemeClr>
                </a:solidFill>
              </a:rPr>
              <a:t>Repères IREM </a:t>
            </a:r>
            <a:r>
              <a:rPr lang="fr-FR" sz="3200" dirty="0">
                <a:solidFill>
                  <a:schemeClr val="accent2">
                    <a:lumMod val="50000"/>
                  </a:schemeClr>
                </a:solidFill>
              </a:rPr>
              <a:t>15, 25-35.</a:t>
            </a:r>
          </a:p>
          <a:p>
            <a:pPr marL="0" indent="0">
              <a:buNone/>
            </a:pPr>
            <a:r>
              <a:rPr lang="fr-FR" sz="3200" dirty="0" smtClean="0">
                <a:solidFill>
                  <a:schemeClr val="accent2">
                    <a:lumMod val="50000"/>
                  </a:schemeClr>
                </a:solidFill>
              </a:rPr>
              <a:t>Nicolas </a:t>
            </a:r>
            <a:r>
              <a:rPr lang="fr-FR" sz="3200" dirty="0" err="1">
                <a:solidFill>
                  <a:schemeClr val="accent2">
                    <a:lumMod val="50000"/>
                  </a:schemeClr>
                </a:solidFill>
              </a:rPr>
              <a:t>R</a:t>
            </a:r>
            <a:r>
              <a:rPr lang="fr-FR" sz="3200" cap="small" dirty="0" err="1">
                <a:solidFill>
                  <a:schemeClr val="accent2">
                    <a:lumMod val="50000"/>
                  </a:schemeClr>
                </a:solidFill>
              </a:rPr>
              <a:t>ouche</a:t>
            </a:r>
            <a:r>
              <a:rPr lang="fr-FR" sz="3200" dirty="0">
                <a:solidFill>
                  <a:schemeClr val="accent2">
                    <a:lumMod val="50000"/>
                  </a:schemeClr>
                </a:solidFill>
              </a:rPr>
              <a:t> </a:t>
            </a:r>
            <a:r>
              <a:rPr lang="fr-FR" sz="3200" dirty="0" smtClean="0">
                <a:solidFill>
                  <a:schemeClr val="accent2">
                    <a:lumMod val="50000"/>
                  </a:schemeClr>
                </a:solidFill>
              </a:rPr>
              <a:t>(</a:t>
            </a:r>
            <a:r>
              <a:rPr lang="fr-FR" sz="3200" dirty="0" err="1" smtClean="0">
                <a:solidFill>
                  <a:schemeClr val="accent2">
                    <a:lumMod val="50000"/>
                  </a:schemeClr>
                </a:solidFill>
              </a:rPr>
              <a:t>dir</a:t>
            </a:r>
            <a:r>
              <a:rPr lang="fr-FR" sz="3200" dirty="0" smtClean="0">
                <a:solidFill>
                  <a:schemeClr val="accent2">
                    <a:lumMod val="50000"/>
                  </a:schemeClr>
                </a:solidFill>
              </a:rPr>
              <a:t>) (2006)  </a:t>
            </a:r>
            <a:r>
              <a:rPr lang="fr-FR" sz="3200" i="1" dirty="0">
                <a:solidFill>
                  <a:schemeClr val="accent2">
                    <a:lumMod val="50000"/>
                  </a:schemeClr>
                </a:solidFill>
              </a:rPr>
              <a:t>Du quotidien aux mathématiques, </a:t>
            </a:r>
            <a:r>
              <a:rPr lang="fr-FR" sz="3200" i="1" dirty="0" smtClean="0">
                <a:solidFill>
                  <a:schemeClr val="accent2">
                    <a:lumMod val="50000"/>
                  </a:schemeClr>
                </a:solidFill>
              </a:rPr>
              <a:t>Nombres, grandeurs, proportions</a:t>
            </a:r>
            <a:r>
              <a:rPr lang="fr-FR" sz="3200" dirty="0" smtClean="0">
                <a:solidFill>
                  <a:schemeClr val="accent2">
                    <a:lumMod val="50000"/>
                  </a:schemeClr>
                </a:solidFill>
              </a:rPr>
              <a:t>, </a:t>
            </a:r>
            <a:r>
              <a:rPr lang="fr-FR" sz="3200" dirty="0">
                <a:solidFill>
                  <a:schemeClr val="accent2">
                    <a:lumMod val="50000"/>
                  </a:schemeClr>
                </a:solidFill>
              </a:rPr>
              <a:t>Paris, Ellipses</a:t>
            </a:r>
            <a:r>
              <a:rPr lang="fr-FR" sz="3600" dirty="0" smtClean="0">
                <a:solidFill>
                  <a:schemeClr val="accent2">
                    <a:lumMod val="50000"/>
                  </a:schemeClr>
                </a:solidFill>
              </a:rPr>
              <a:t>.</a:t>
            </a:r>
          </a:p>
          <a:p>
            <a:pPr marL="0" indent="0">
              <a:buNone/>
            </a:pPr>
            <a:r>
              <a:rPr lang="fr-FR" sz="3200" dirty="0" smtClean="0">
                <a:solidFill>
                  <a:schemeClr val="accent2">
                    <a:lumMod val="50000"/>
                  </a:schemeClr>
                </a:solidFill>
              </a:rPr>
              <a:t>Franck S</a:t>
            </a:r>
            <a:r>
              <a:rPr lang="fr-FR" sz="3200" cap="small" dirty="0" smtClean="0">
                <a:solidFill>
                  <a:schemeClr val="accent2">
                    <a:lumMod val="50000"/>
                  </a:schemeClr>
                </a:solidFill>
              </a:rPr>
              <a:t>alles (2012) PISA, </a:t>
            </a:r>
            <a:r>
              <a:rPr lang="fr-FR" sz="3200" i="1" dirty="0">
                <a:solidFill>
                  <a:schemeClr val="accent2">
                    <a:lumMod val="50000"/>
                  </a:schemeClr>
                </a:solidFill>
              </a:rPr>
              <a:t>Bulletin </a:t>
            </a:r>
            <a:r>
              <a:rPr lang="fr-FR" sz="3200" i="1" dirty="0" smtClean="0">
                <a:solidFill>
                  <a:schemeClr val="accent2">
                    <a:lumMod val="50000"/>
                  </a:schemeClr>
                </a:solidFill>
              </a:rPr>
              <a:t>APMEP 497</a:t>
            </a:r>
            <a:r>
              <a:rPr lang="fr-FR" sz="3200" dirty="0" smtClean="0">
                <a:solidFill>
                  <a:schemeClr val="accent2">
                    <a:lumMod val="50000"/>
                  </a:schemeClr>
                </a:solidFill>
              </a:rPr>
              <a:t>, APMEP, Paris</a:t>
            </a:r>
            <a:endParaRPr lang="fr-FR" sz="3200" cap="small" dirty="0">
              <a:solidFill>
                <a:schemeClr val="accent2">
                  <a:lumMod val="50000"/>
                </a:schemeClr>
              </a:solidFill>
            </a:endParaRPr>
          </a:p>
          <a:p>
            <a:pPr algn="just">
              <a:spcBef>
                <a:spcPts val="0"/>
              </a:spcBef>
              <a:buSzPct val="120000"/>
              <a:buNone/>
              <a:defRPr/>
            </a:pPr>
            <a:endParaRPr lang="fr-FR" sz="1200" dirty="0">
              <a:latin typeface="Calibri" pitchFamily="34" charset="0"/>
            </a:endParaRPr>
          </a:p>
        </p:txBody>
      </p:sp>
    </p:spTree>
    <p:extLst>
      <p:ext uri="{BB962C8B-B14F-4D97-AF65-F5344CB8AC3E}">
        <p14:creationId xmlns:p14="http://schemas.microsoft.com/office/powerpoint/2010/main" val="16471888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07024" y="27766"/>
            <a:ext cx="8712968" cy="508918"/>
          </a:xfrm>
        </p:spPr>
        <p:txBody>
          <a:bodyPr>
            <a:noAutofit/>
          </a:bodyPr>
          <a:lstStyle/>
          <a:p>
            <a:pPr lvl="0">
              <a:spcAft>
                <a:spcPts val="1200"/>
              </a:spcAft>
              <a:defRPr/>
            </a:pPr>
            <a:r>
              <a:rPr lang="fr-FR" sz="2000" b="1" dirty="0" smtClean="0">
                <a:solidFill>
                  <a:schemeClr val="accent2">
                    <a:lumMod val="75000"/>
                  </a:schemeClr>
                </a:solidFill>
                <a:latin typeface="Calibri" pitchFamily="34" charset="0"/>
              </a:rPr>
              <a:t>Documentation officielle</a:t>
            </a: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38</a:t>
            </a:fld>
            <a:endParaRPr lang="fr-FR" dirty="0"/>
          </a:p>
        </p:txBody>
      </p:sp>
      <p:sp>
        <p:nvSpPr>
          <p:cNvPr id="17" name="Espace réservé du contenu 4"/>
          <p:cNvSpPr>
            <a:spLocks noGrp="1"/>
          </p:cNvSpPr>
          <p:nvPr>
            <p:ph sz="quarter" idx="1"/>
          </p:nvPr>
        </p:nvSpPr>
        <p:spPr>
          <a:xfrm>
            <a:off x="603504" y="415246"/>
            <a:ext cx="7770080" cy="4214972"/>
          </a:xfrm>
        </p:spPr>
        <p:txBody>
          <a:bodyPr>
            <a:normAutofit fontScale="92500" lnSpcReduction="20000"/>
          </a:bodyPr>
          <a:lstStyle/>
          <a:p>
            <a:pPr algn="just">
              <a:spcBef>
                <a:spcPts val="0"/>
              </a:spcBef>
              <a:buSzPct val="120000"/>
              <a:buNone/>
              <a:defRPr/>
            </a:pPr>
            <a:r>
              <a:rPr lang="fr-FR" sz="1050" b="1" u="sng" dirty="0" smtClean="0">
                <a:solidFill>
                  <a:srgbClr val="990000"/>
                </a:solidFill>
              </a:rPr>
              <a:t>Cycle 2 : </a:t>
            </a:r>
          </a:p>
          <a:p>
            <a:pPr algn="just">
              <a:spcBef>
                <a:spcPts val="0"/>
              </a:spcBef>
              <a:buSzPct val="120000"/>
              <a:buNone/>
              <a:defRPr/>
            </a:pPr>
            <a:r>
              <a:rPr lang="fr-FR" sz="1000" b="1" dirty="0" smtClean="0">
                <a:solidFill>
                  <a:schemeClr val="accent2">
                    <a:lumMod val="50000"/>
                  </a:schemeClr>
                </a:solidFill>
              </a:rPr>
              <a:t>Grandeurs </a:t>
            </a:r>
            <a:r>
              <a:rPr lang="fr-FR" sz="1000" b="1" dirty="0">
                <a:solidFill>
                  <a:schemeClr val="accent2">
                    <a:lumMod val="50000"/>
                  </a:schemeClr>
                </a:solidFill>
              </a:rPr>
              <a:t>et mesures au cycle 2 </a:t>
            </a:r>
            <a:r>
              <a:rPr lang="fr-FR" sz="1000" b="1" dirty="0" smtClean="0">
                <a:solidFill>
                  <a:schemeClr val="accent2">
                    <a:lumMod val="50000"/>
                  </a:schemeClr>
                </a:solidFill>
              </a:rPr>
              <a:t>(2016)</a:t>
            </a:r>
          </a:p>
          <a:p>
            <a:pPr algn="just">
              <a:spcBef>
                <a:spcPts val="0"/>
              </a:spcBef>
              <a:spcAft>
                <a:spcPts val="600"/>
              </a:spcAft>
              <a:buSzPct val="120000"/>
              <a:buNone/>
              <a:defRPr/>
            </a:pPr>
            <a:r>
              <a:rPr lang="fr-FR" sz="1000" u="sng" dirty="0">
                <a:solidFill>
                  <a:srgbClr val="7030A0"/>
                </a:solidFill>
              </a:rPr>
              <a:t>https://eduscol.education.fr/document/15406/download </a:t>
            </a:r>
            <a:endParaRPr lang="fr-FR" sz="1000" u="sng" dirty="0" smtClean="0">
              <a:solidFill>
                <a:srgbClr val="7030A0"/>
              </a:solidFill>
            </a:endParaRPr>
          </a:p>
          <a:p>
            <a:pPr algn="just">
              <a:spcBef>
                <a:spcPts val="0"/>
              </a:spcBef>
              <a:buSzPct val="120000"/>
              <a:buNone/>
              <a:defRPr/>
            </a:pPr>
            <a:r>
              <a:rPr lang="fr-FR" sz="1000" b="1" dirty="0">
                <a:solidFill>
                  <a:schemeClr val="accent2">
                    <a:lumMod val="50000"/>
                  </a:schemeClr>
                </a:solidFill>
              </a:rPr>
              <a:t>Grandeurs et mesures au cycle </a:t>
            </a:r>
            <a:r>
              <a:rPr lang="fr-FR" sz="1000" b="1" dirty="0" smtClean="0">
                <a:solidFill>
                  <a:schemeClr val="accent2">
                    <a:lumMod val="50000"/>
                  </a:schemeClr>
                </a:solidFill>
              </a:rPr>
              <a:t>2, activité masse </a:t>
            </a:r>
            <a:r>
              <a:rPr lang="fr-FR" sz="1000" b="1" dirty="0">
                <a:solidFill>
                  <a:schemeClr val="accent2">
                    <a:lumMod val="50000"/>
                  </a:schemeClr>
                </a:solidFill>
              </a:rPr>
              <a:t>(2016)</a:t>
            </a:r>
          </a:p>
          <a:p>
            <a:pPr algn="just">
              <a:spcBef>
                <a:spcPts val="0"/>
              </a:spcBef>
              <a:spcAft>
                <a:spcPts val="600"/>
              </a:spcAft>
              <a:buSzPct val="120000"/>
              <a:buNone/>
              <a:defRPr/>
            </a:pPr>
            <a:r>
              <a:rPr lang="fr-FR" sz="1000" u="sng" dirty="0" smtClean="0">
                <a:solidFill>
                  <a:srgbClr val="7030A0"/>
                </a:solidFill>
              </a:rPr>
              <a:t>https</a:t>
            </a:r>
            <a:r>
              <a:rPr lang="fr-FR" sz="1000" u="sng" dirty="0">
                <a:solidFill>
                  <a:srgbClr val="7030A0"/>
                </a:solidFill>
              </a:rPr>
              <a:t>://cache.media.eduscol.education.fr/file/Mathematiques/25/8/RA16_C2_MATHS_grandeur_et_mesures_masses_635258.pdf</a:t>
            </a:r>
            <a:endParaRPr lang="fr-FR" sz="1000" u="sng" dirty="0" smtClean="0">
              <a:solidFill>
                <a:srgbClr val="7030A0"/>
              </a:solidFill>
            </a:endParaRPr>
          </a:p>
          <a:p>
            <a:pPr algn="just">
              <a:spcBef>
                <a:spcPts val="0"/>
              </a:spcBef>
              <a:buSzPct val="120000"/>
              <a:buNone/>
              <a:defRPr/>
            </a:pPr>
            <a:r>
              <a:rPr lang="fr-FR" sz="1000" b="1" dirty="0" smtClean="0">
                <a:solidFill>
                  <a:schemeClr val="accent2">
                    <a:lumMod val="50000"/>
                  </a:schemeClr>
                </a:solidFill>
              </a:rPr>
              <a:t>Le </a:t>
            </a:r>
            <a:r>
              <a:rPr lang="fr-FR" sz="1000" b="1" dirty="0">
                <a:solidFill>
                  <a:schemeClr val="accent2">
                    <a:lumMod val="50000"/>
                  </a:schemeClr>
                </a:solidFill>
              </a:rPr>
              <a:t>nombre au cycle 2, partie </a:t>
            </a:r>
            <a:r>
              <a:rPr lang="fr-FR" sz="1000" b="1" dirty="0" smtClean="0">
                <a:solidFill>
                  <a:schemeClr val="accent2">
                    <a:lumMod val="50000"/>
                  </a:schemeClr>
                </a:solidFill>
              </a:rPr>
              <a:t>4, </a:t>
            </a:r>
            <a:r>
              <a:rPr lang="fr-FR" sz="1000" b="1" dirty="0">
                <a:solidFill>
                  <a:schemeClr val="accent2">
                    <a:lumMod val="50000"/>
                  </a:schemeClr>
                </a:solidFill>
              </a:rPr>
              <a:t>Grandeurs et mesures, p. 85 à 96 • SCEREN (2010</a:t>
            </a:r>
            <a:r>
              <a:rPr lang="fr-FR" sz="1000" b="1" dirty="0" smtClean="0">
                <a:solidFill>
                  <a:schemeClr val="accent2">
                    <a:lumMod val="50000"/>
                  </a:schemeClr>
                </a:solidFill>
              </a:rPr>
              <a:t>)</a:t>
            </a:r>
            <a:endParaRPr lang="fr-FR" sz="1000" b="1" dirty="0">
              <a:solidFill>
                <a:schemeClr val="accent2">
                  <a:lumMod val="50000"/>
                </a:schemeClr>
              </a:solidFill>
            </a:endParaRPr>
          </a:p>
          <a:p>
            <a:pPr algn="just">
              <a:spcBef>
                <a:spcPts val="0"/>
              </a:spcBef>
              <a:buSzPct val="120000"/>
              <a:buNone/>
              <a:defRPr/>
            </a:pPr>
            <a:r>
              <a:rPr lang="fr-FR" sz="900" u="sng" dirty="0" smtClean="0">
                <a:solidFill>
                  <a:srgbClr val="7030A0"/>
                </a:solidFill>
              </a:rPr>
              <a:t>media.eduscol.education.fr/file/</a:t>
            </a:r>
            <a:r>
              <a:rPr lang="fr-FR" sz="900" u="sng" dirty="0" err="1" smtClean="0">
                <a:solidFill>
                  <a:srgbClr val="7030A0"/>
                </a:solidFill>
              </a:rPr>
              <a:t>ecole</a:t>
            </a:r>
            <a:r>
              <a:rPr lang="fr-FR" sz="900" u="sng" dirty="0" smtClean="0">
                <a:solidFill>
                  <a:srgbClr val="7030A0"/>
                </a:solidFill>
              </a:rPr>
              <a:t>/00/3/Le_nombre_au_cycle_2_153003.pdf</a:t>
            </a:r>
          </a:p>
          <a:p>
            <a:pPr algn="just">
              <a:spcBef>
                <a:spcPts val="0"/>
              </a:spcBef>
              <a:buSzPct val="120000"/>
              <a:buNone/>
              <a:defRPr/>
            </a:pPr>
            <a:endParaRPr lang="fr-FR" sz="300" u="sng" dirty="0">
              <a:solidFill>
                <a:srgbClr val="7030A0"/>
              </a:solidFill>
            </a:endParaRPr>
          </a:p>
          <a:p>
            <a:pPr algn="just">
              <a:spcBef>
                <a:spcPts val="0"/>
              </a:spcBef>
              <a:buSzPct val="120000"/>
              <a:buNone/>
              <a:defRPr/>
            </a:pPr>
            <a:r>
              <a:rPr lang="fr-FR" sz="1000" b="1" dirty="0">
                <a:solidFill>
                  <a:schemeClr val="accent2">
                    <a:lumMod val="50000"/>
                  </a:schemeClr>
                </a:solidFill>
              </a:rPr>
              <a:t>Le nombre au cycle </a:t>
            </a:r>
            <a:r>
              <a:rPr lang="fr-FR" sz="1000" b="1" dirty="0" smtClean="0">
                <a:solidFill>
                  <a:schemeClr val="accent2">
                    <a:lumMod val="50000"/>
                  </a:schemeClr>
                </a:solidFill>
              </a:rPr>
              <a:t>3, </a:t>
            </a:r>
            <a:r>
              <a:rPr lang="fr-FR" sz="1000" b="1" dirty="0">
                <a:solidFill>
                  <a:schemeClr val="accent2">
                    <a:lumMod val="50000"/>
                  </a:schemeClr>
                </a:solidFill>
              </a:rPr>
              <a:t>partie </a:t>
            </a:r>
            <a:r>
              <a:rPr lang="fr-FR" sz="1000" b="1" dirty="0" smtClean="0">
                <a:solidFill>
                  <a:schemeClr val="accent2">
                    <a:lumMod val="50000"/>
                  </a:schemeClr>
                </a:solidFill>
              </a:rPr>
              <a:t>2, Le système métrique, </a:t>
            </a:r>
            <a:r>
              <a:rPr lang="fr-FR" sz="1000" b="1" dirty="0">
                <a:solidFill>
                  <a:schemeClr val="accent2">
                    <a:lumMod val="50000"/>
                  </a:schemeClr>
                </a:solidFill>
              </a:rPr>
              <a:t>p. </a:t>
            </a:r>
            <a:r>
              <a:rPr lang="fr-FR" sz="1000" b="1" dirty="0" smtClean="0">
                <a:solidFill>
                  <a:schemeClr val="accent2">
                    <a:lumMod val="50000"/>
                  </a:schemeClr>
                </a:solidFill>
              </a:rPr>
              <a:t>13 </a:t>
            </a:r>
            <a:r>
              <a:rPr lang="fr-FR" sz="1000" b="1" dirty="0">
                <a:solidFill>
                  <a:schemeClr val="accent2">
                    <a:lumMod val="50000"/>
                  </a:schemeClr>
                </a:solidFill>
              </a:rPr>
              <a:t>à </a:t>
            </a:r>
            <a:r>
              <a:rPr lang="fr-FR" sz="1000" b="1" dirty="0" smtClean="0">
                <a:solidFill>
                  <a:schemeClr val="accent2">
                    <a:lumMod val="50000"/>
                  </a:schemeClr>
                </a:solidFill>
              </a:rPr>
              <a:t>29 </a:t>
            </a:r>
            <a:r>
              <a:rPr lang="fr-FR" sz="1000" b="1" dirty="0">
                <a:solidFill>
                  <a:schemeClr val="accent2">
                    <a:lumMod val="50000"/>
                  </a:schemeClr>
                </a:solidFill>
              </a:rPr>
              <a:t>• SCEREN (2010)</a:t>
            </a:r>
          </a:p>
          <a:p>
            <a:pPr algn="just">
              <a:spcBef>
                <a:spcPts val="0"/>
              </a:spcBef>
              <a:buSzPct val="120000"/>
              <a:buNone/>
              <a:defRPr/>
            </a:pPr>
            <a:r>
              <a:rPr lang="fr-FR" sz="800" u="sng" dirty="0">
                <a:solidFill>
                  <a:srgbClr val="7030A0"/>
                </a:solidFill>
              </a:rPr>
              <a:t>https://cache.media.eduscol.education.fr/file/Mathematiques/44/9/NombreCycle3_web_VD_227449.pdf</a:t>
            </a:r>
            <a:endParaRPr lang="fr-FR" sz="900" u="sng" dirty="0">
              <a:solidFill>
                <a:srgbClr val="7030A0"/>
              </a:solidFill>
            </a:endParaRPr>
          </a:p>
          <a:p>
            <a:pPr algn="just">
              <a:spcBef>
                <a:spcPts val="0"/>
              </a:spcBef>
              <a:buSzPct val="120000"/>
              <a:buNone/>
              <a:defRPr/>
            </a:pPr>
            <a:endParaRPr lang="fr-FR" sz="900" u="sng" dirty="0" smtClean="0"/>
          </a:p>
          <a:p>
            <a:pPr algn="just">
              <a:spcBef>
                <a:spcPts val="0"/>
              </a:spcBef>
              <a:buSzPct val="120000"/>
              <a:buNone/>
              <a:defRPr/>
            </a:pPr>
            <a:r>
              <a:rPr lang="fr-FR" sz="1050" b="1" u="sng" dirty="0" smtClean="0">
                <a:solidFill>
                  <a:srgbClr val="990000"/>
                </a:solidFill>
              </a:rPr>
              <a:t>Cycles 3 et 4 : </a:t>
            </a:r>
          </a:p>
          <a:p>
            <a:pPr algn="just">
              <a:spcBef>
                <a:spcPts val="300"/>
              </a:spcBef>
              <a:buSzPct val="120000"/>
              <a:buNone/>
              <a:defRPr/>
            </a:pPr>
            <a:r>
              <a:rPr lang="fr-FR" sz="1000" b="1" dirty="0" smtClean="0">
                <a:solidFill>
                  <a:schemeClr val="accent2">
                    <a:lumMod val="50000"/>
                  </a:schemeClr>
                </a:solidFill>
              </a:rPr>
              <a:t>Grandeurs </a:t>
            </a:r>
            <a:r>
              <a:rPr lang="fr-FR" sz="1000" b="1" dirty="0">
                <a:solidFill>
                  <a:schemeClr val="accent2">
                    <a:lumMod val="50000"/>
                  </a:schemeClr>
                </a:solidFill>
              </a:rPr>
              <a:t>et mesures au cycle </a:t>
            </a:r>
            <a:r>
              <a:rPr lang="fr-FR" sz="1000" b="1" dirty="0" smtClean="0">
                <a:solidFill>
                  <a:schemeClr val="accent2">
                    <a:lumMod val="50000"/>
                  </a:schemeClr>
                </a:solidFill>
              </a:rPr>
              <a:t>3 (2016)</a:t>
            </a:r>
          </a:p>
          <a:p>
            <a:pPr algn="just">
              <a:spcBef>
                <a:spcPts val="0"/>
              </a:spcBef>
              <a:buSzPct val="120000"/>
              <a:buNone/>
              <a:defRPr/>
            </a:pPr>
            <a:r>
              <a:rPr lang="fr-FR" sz="1000" u="sng" dirty="0">
                <a:solidFill>
                  <a:srgbClr val="7030A0"/>
                </a:solidFill>
              </a:rPr>
              <a:t>https://</a:t>
            </a:r>
            <a:r>
              <a:rPr lang="fr-FR" sz="1000" u="sng" dirty="0" smtClean="0">
                <a:solidFill>
                  <a:srgbClr val="7030A0"/>
                </a:solidFill>
              </a:rPr>
              <a:t>eduscol.education.fr/document/16513/download</a:t>
            </a:r>
          </a:p>
          <a:p>
            <a:pPr algn="just">
              <a:spcBef>
                <a:spcPts val="0"/>
              </a:spcBef>
              <a:buSzPct val="120000"/>
              <a:buNone/>
              <a:defRPr/>
            </a:pPr>
            <a:endParaRPr lang="fr-FR" sz="300" u="sng" dirty="0" smtClean="0"/>
          </a:p>
          <a:p>
            <a:pPr>
              <a:spcBef>
                <a:spcPts val="300"/>
              </a:spcBef>
              <a:buSzPct val="120000"/>
              <a:buNone/>
              <a:defRPr/>
            </a:pPr>
            <a:r>
              <a:rPr lang="fr-FR" sz="1000" b="1" dirty="0">
                <a:solidFill>
                  <a:schemeClr val="accent2">
                    <a:lumMod val="50000"/>
                  </a:schemeClr>
                </a:solidFill>
              </a:rPr>
              <a:t>Grandeurs et mesures au cycle </a:t>
            </a:r>
            <a:r>
              <a:rPr lang="fr-FR" sz="1000" b="1" dirty="0" smtClean="0">
                <a:solidFill>
                  <a:schemeClr val="accent2">
                    <a:lumMod val="50000"/>
                  </a:schemeClr>
                </a:solidFill>
              </a:rPr>
              <a:t>4 (2016)</a:t>
            </a:r>
          </a:p>
          <a:p>
            <a:pPr>
              <a:spcBef>
                <a:spcPts val="0"/>
              </a:spcBef>
              <a:buSzPct val="120000"/>
              <a:buNone/>
              <a:defRPr/>
            </a:pPr>
            <a:r>
              <a:rPr lang="fr-FR" sz="1000" u="sng" dirty="0" smtClean="0">
                <a:solidFill>
                  <a:srgbClr val="7030A0"/>
                </a:solidFill>
              </a:rPr>
              <a:t>cache.media.eduscol.education.fr/file/</a:t>
            </a:r>
            <a:r>
              <a:rPr lang="fr-FR" sz="1000" u="sng" dirty="0" err="1" smtClean="0">
                <a:solidFill>
                  <a:srgbClr val="7030A0"/>
                </a:solidFill>
              </a:rPr>
              <a:t>Mathematiques</a:t>
            </a:r>
            <a:r>
              <a:rPr lang="fr-FR" sz="1000" u="sng" dirty="0" smtClean="0">
                <a:solidFill>
                  <a:srgbClr val="7030A0"/>
                </a:solidFill>
              </a:rPr>
              <a:t>/44/9/NombreCycle3_web_VD_227449.pdf</a:t>
            </a:r>
          </a:p>
          <a:p>
            <a:pPr algn="just">
              <a:spcBef>
                <a:spcPts val="0"/>
              </a:spcBef>
              <a:buSzPct val="120000"/>
              <a:buNone/>
              <a:defRPr/>
            </a:pPr>
            <a:endParaRPr lang="fr-FR" sz="300" u="sng" dirty="0" smtClean="0"/>
          </a:p>
          <a:p>
            <a:pPr algn="just">
              <a:spcBef>
                <a:spcPts val="0"/>
              </a:spcBef>
              <a:buSzPct val="120000"/>
              <a:buNone/>
              <a:defRPr/>
            </a:pPr>
            <a:endParaRPr lang="fr-FR" sz="200" dirty="0" smtClean="0"/>
          </a:p>
          <a:p>
            <a:pPr algn="just">
              <a:spcBef>
                <a:spcPts val="0"/>
              </a:spcBef>
              <a:buSzPct val="120000"/>
              <a:buNone/>
              <a:defRPr/>
            </a:pPr>
            <a:r>
              <a:rPr lang="fr-FR" sz="1000" b="1" dirty="0">
                <a:solidFill>
                  <a:schemeClr val="accent2">
                    <a:lumMod val="50000"/>
                  </a:schemeClr>
                </a:solidFill>
              </a:rPr>
              <a:t>Grandeurs et mesures à l’école élémentaire, document d’accompagnement des programmes 2002</a:t>
            </a:r>
            <a:r>
              <a:rPr lang="fr-FR" sz="1000" b="1" dirty="0" smtClean="0">
                <a:solidFill>
                  <a:schemeClr val="accent2">
                    <a:lumMod val="50000"/>
                  </a:schemeClr>
                </a:solidFill>
              </a:rPr>
              <a:t>.</a:t>
            </a:r>
          </a:p>
          <a:p>
            <a:pPr algn="just">
              <a:spcBef>
                <a:spcPts val="0"/>
              </a:spcBef>
              <a:spcAft>
                <a:spcPts val="300"/>
              </a:spcAft>
              <a:buSzPct val="120000"/>
              <a:buNone/>
              <a:defRPr/>
            </a:pPr>
            <a:r>
              <a:rPr lang="fr-FR" sz="900" u="sng" dirty="0">
                <a:solidFill>
                  <a:srgbClr val="7030A0"/>
                </a:solidFill>
                <a:cs typeface="Calibri" panose="020F0502020204030204" pitchFamily="34" charset="0"/>
              </a:rPr>
              <a:t>https://</a:t>
            </a:r>
            <a:r>
              <a:rPr lang="fr-FR" sz="900" u="sng" dirty="0" smtClean="0">
                <a:solidFill>
                  <a:srgbClr val="7030A0"/>
                </a:solidFill>
                <a:cs typeface="Calibri" panose="020F0502020204030204" pitchFamily="34" charset="0"/>
              </a:rPr>
              <a:t>www.arpeme.fr/documents/43B13B5B8849DB956CD.pdf</a:t>
            </a:r>
            <a:endParaRPr lang="fr-FR" sz="1000" dirty="0" smtClean="0">
              <a:solidFill>
                <a:schemeClr val="accent2">
                  <a:lumMod val="50000"/>
                </a:schemeClr>
              </a:solidFill>
            </a:endParaRPr>
          </a:p>
          <a:p>
            <a:pPr marL="0" indent="0">
              <a:spcBef>
                <a:spcPts val="0"/>
              </a:spcBef>
              <a:buNone/>
            </a:pPr>
            <a:r>
              <a:rPr lang="fr-FR" sz="1000" b="1" dirty="0">
                <a:solidFill>
                  <a:schemeClr val="accent2">
                    <a:lumMod val="50000"/>
                  </a:schemeClr>
                </a:solidFill>
              </a:rPr>
              <a:t>Ressources pour les </a:t>
            </a:r>
            <a:r>
              <a:rPr lang="fr-FR" sz="1000" b="1" dirty="0" smtClean="0">
                <a:solidFill>
                  <a:schemeClr val="accent2">
                    <a:lumMod val="50000"/>
                  </a:schemeClr>
                </a:solidFill>
              </a:rPr>
              <a:t>classes de </a:t>
            </a:r>
            <a:r>
              <a:rPr lang="fr-FR" sz="1000" b="1" dirty="0">
                <a:solidFill>
                  <a:schemeClr val="accent2">
                    <a:lumMod val="50000"/>
                  </a:schemeClr>
                </a:solidFill>
              </a:rPr>
              <a:t>6e, 5e, 4e, et 3e du collège </a:t>
            </a:r>
            <a:r>
              <a:rPr lang="fr-FR" sz="1000" b="1" dirty="0" smtClean="0">
                <a:solidFill>
                  <a:schemeClr val="accent2">
                    <a:lumMod val="50000"/>
                  </a:schemeClr>
                </a:solidFill>
              </a:rPr>
              <a:t>-</a:t>
            </a:r>
            <a:r>
              <a:rPr lang="fr-FR" sz="1000" b="1" i="1" dirty="0" smtClean="0">
                <a:solidFill>
                  <a:schemeClr val="accent2">
                    <a:lumMod val="50000"/>
                  </a:schemeClr>
                </a:solidFill>
              </a:rPr>
              <a:t>- </a:t>
            </a:r>
            <a:r>
              <a:rPr lang="fr-FR" sz="1000" b="1" i="1" dirty="0">
                <a:solidFill>
                  <a:schemeClr val="accent2">
                    <a:lumMod val="50000"/>
                  </a:schemeClr>
                </a:solidFill>
              </a:rPr>
              <a:t>Grandeurs et mesures au collège </a:t>
            </a:r>
            <a:r>
              <a:rPr lang="fr-FR" sz="1000" b="1" i="1" dirty="0" smtClean="0">
                <a:solidFill>
                  <a:schemeClr val="accent2">
                    <a:lumMod val="50000"/>
                  </a:schemeClr>
                </a:solidFill>
              </a:rPr>
              <a:t>–octobre 2007 </a:t>
            </a:r>
            <a:r>
              <a:rPr lang="fr-FR" sz="1000" u="sng" dirty="0" smtClean="0">
                <a:solidFill>
                  <a:srgbClr val="7030A0"/>
                </a:solidFill>
              </a:rPr>
              <a:t>https://media.eduscol.education.fr/file/Programmes/16/9/doc_acc_clg_grandeurs_109169.pdf</a:t>
            </a:r>
          </a:p>
          <a:p>
            <a:pPr algn="just">
              <a:spcBef>
                <a:spcPts val="0"/>
              </a:spcBef>
              <a:buSzPct val="120000"/>
              <a:buNone/>
              <a:defRPr/>
            </a:pPr>
            <a:endParaRPr lang="fr-FR" sz="500" dirty="0" smtClean="0"/>
          </a:p>
          <a:p>
            <a:pPr algn="just">
              <a:spcBef>
                <a:spcPts val="0"/>
              </a:spcBef>
              <a:buSzPct val="120000"/>
              <a:buNone/>
              <a:defRPr/>
            </a:pPr>
            <a:r>
              <a:rPr lang="fr-FR" sz="1000" b="1" dirty="0" smtClean="0">
                <a:solidFill>
                  <a:schemeClr val="accent2">
                    <a:lumMod val="50000"/>
                  </a:schemeClr>
                </a:solidFill>
              </a:rPr>
              <a:t>Guides </a:t>
            </a:r>
            <a:r>
              <a:rPr lang="fr-FR" sz="1000" b="1" dirty="0">
                <a:solidFill>
                  <a:schemeClr val="accent2">
                    <a:lumMod val="50000"/>
                  </a:schemeClr>
                </a:solidFill>
              </a:rPr>
              <a:t>« Résolution de problèmes » - </a:t>
            </a:r>
            <a:r>
              <a:rPr lang="fr-FR" sz="1000" b="1" dirty="0" smtClean="0">
                <a:solidFill>
                  <a:schemeClr val="accent2">
                    <a:lumMod val="50000"/>
                  </a:schemeClr>
                </a:solidFill>
              </a:rPr>
              <a:t>Cours moyen et Collège</a:t>
            </a:r>
          </a:p>
          <a:p>
            <a:pPr algn="just">
              <a:spcBef>
                <a:spcPts val="0"/>
              </a:spcBef>
              <a:spcAft>
                <a:spcPts val="600"/>
              </a:spcAft>
              <a:buSzPct val="120000"/>
              <a:buNone/>
              <a:defRPr/>
            </a:pPr>
            <a:r>
              <a:rPr lang="fr-FR" sz="600" b="1" u="sng" dirty="0">
                <a:solidFill>
                  <a:srgbClr val="7030A0"/>
                </a:solidFill>
              </a:rPr>
              <a:t>https://eduscol.education.fr/document/32206/download?attachment</a:t>
            </a:r>
            <a:endParaRPr lang="fr-FR" sz="600" b="1" u="sng" dirty="0" smtClean="0">
              <a:solidFill>
                <a:srgbClr val="7030A0"/>
              </a:solidFill>
            </a:endParaRPr>
          </a:p>
          <a:p>
            <a:pPr algn="just">
              <a:spcBef>
                <a:spcPts val="0"/>
              </a:spcBef>
              <a:spcAft>
                <a:spcPts val="600"/>
              </a:spcAft>
              <a:buSzPct val="120000"/>
              <a:buNone/>
              <a:defRPr/>
            </a:pPr>
            <a:r>
              <a:rPr lang="fr-FR" sz="600" b="1" u="sng" dirty="0">
                <a:solidFill>
                  <a:srgbClr val="7030A0"/>
                </a:solidFill>
              </a:rPr>
              <a:t>https://</a:t>
            </a:r>
            <a:r>
              <a:rPr lang="fr-FR" sz="600" b="1" u="sng" dirty="0" smtClean="0">
                <a:solidFill>
                  <a:srgbClr val="7030A0"/>
                </a:solidFill>
              </a:rPr>
              <a:t>eduscol.education.fr/document/13132/download?attachment</a:t>
            </a:r>
          </a:p>
          <a:p>
            <a:pPr algn="just">
              <a:spcBef>
                <a:spcPts val="0"/>
              </a:spcBef>
              <a:buSzPct val="120000"/>
              <a:buNone/>
              <a:defRPr/>
            </a:pPr>
            <a:endParaRPr lang="fr-FR" sz="200" b="1" u="sng" dirty="0">
              <a:solidFill>
                <a:schemeClr val="accent2">
                  <a:lumMod val="50000"/>
                </a:schemeClr>
              </a:solidFill>
            </a:endParaRPr>
          </a:p>
          <a:p>
            <a:pPr algn="just">
              <a:spcBef>
                <a:spcPts val="0"/>
              </a:spcBef>
              <a:buSzPct val="120000"/>
              <a:buNone/>
              <a:defRPr/>
            </a:pPr>
            <a:r>
              <a:rPr lang="fr-FR" sz="1000" b="1" dirty="0">
                <a:solidFill>
                  <a:schemeClr val="accent2">
                    <a:lumMod val="50000"/>
                  </a:schemeClr>
                </a:solidFill>
              </a:rPr>
              <a:t>Utiliser les évaluations au CE1 pour faire progresser les </a:t>
            </a:r>
            <a:r>
              <a:rPr lang="fr-FR" sz="1000" b="1" dirty="0" smtClean="0">
                <a:solidFill>
                  <a:schemeClr val="accent2">
                    <a:lumMod val="50000"/>
                  </a:schemeClr>
                </a:solidFill>
              </a:rPr>
              <a:t>élèves</a:t>
            </a:r>
            <a:endParaRPr lang="fr-FR" sz="1000" b="1" u="sng" dirty="0" smtClean="0">
              <a:solidFill>
                <a:schemeClr val="accent2">
                  <a:lumMod val="50000"/>
                </a:schemeClr>
              </a:solidFill>
            </a:endParaRPr>
          </a:p>
          <a:p>
            <a:pPr algn="just">
              <a:spcBef>
                <a:spcPts val="0"/>
              </a:spcBef>
              <a:buSzPct val="120000"/>
              <a:buNone/>
              <a:defRPr/>
            </a:pPr>
            <a:r>
              <a:rPr lang="fr-FR" sz="900" b="1" u="sng" dirty="0">
                <a:solidFill>
                  <a:srgbClr val="7030A0"/>
                </a:solidFill>
              </a:rPr>
              <a:t>https://eduscol.education.fr/2298/utiliser-les-evaluations-au-ce1-pour-faire-progresser-les-eleves</a:t>
            </a:r>
          </a:p>
          <a:p>
            <a:pPr algn="just">
              <a:spcBef>
                <a:spcPts val="0"/>
              </a:spcBef>
              <a:buSzPct val="120000"/>
              <a:buNone/>
              <a:defRPr/>
            </a:pPr>
            <a:r>
              <a:rPr lang="fr-FR" sz="900" b="1" u="sng" dirty="0" smtClean="0">
                <a:solidFill>
                  <a:srgbClr val="7030A0"/>
                </a:solidFill>
              </a:rPr>
              <a:t>https</a:t>
            </a:r>
            <a:r>
              <a:rPr lang="fr-FR" sz="900" b="1" u="sng" dirty="0">
                <a:solidFill>
                  <a:srgbClr val="7030A0"/>
                </a:solidFill>
              </a:rPr>
              <a:t>://</a:t>
            </a:r>
            <a:r>
              <a:rPr lang="fr-FR" sz="900" b="1" u="sng" dirty="0" smtClean="0">
                <a:solidFill>
                  <a:srgbClr val="7030A0"/>
                </a:solidFill>
              </a:rPr>
              <a:t>education.gouv.fr/evaluations-2021-reperes-cp-ce1-326110</a:t>
            </a:r>
          </a:p>
          <a:p>
            <a:pPr algn="just">
              <a:spcBef>
                <a:spcPts val="600"/>
              </a:spcBef>
              <a:buSzPct val="120000"/>
              <a:buNone/>
              <a:defRPr/>
            </a:pPr>
            <a:r>
              <a:rPr lang="fr-FR" sz="1100" b="1" u="sng" dirty="0" smtClean="0">
                <a:solidFill>
                  <a:srgbClr val="990000"/>
                </a:solidFill>
              </a:rPr>
              <a:t>Lycée:</a:t>
            </a:r>
            <a:r>
              <a:rPr lang="fr-FR" sz="1100" b="1" dirty="0" smtClean="0">
                <a:solidFill>
                  <a:srgbClr val="990000"/>
                </a:solidFill>
              </a:rPr>
              <a:t> </a:t>
            </a:r>
          </a:p>
          <a:p>
            <a:pPr algn="just">
              <a:spcBef>
                <a:spcPts val="0"/>
              </a:spcBef>
              <a:buSzPct val="120000"/>
              <a:buNone/>
              <a:defRPr/>
            </a:pPr>
            <a:r>
              <a:rPr lang="fr-FR" sz="900" b="1" dirty="0" smtClean="0">
                <a:solidFill>
                  <a:schemeClr val="accent2">
                    <a:lumMod val="50000"/>
                  </a:schemeClr>
                </a:solidFill>
              </a:rPr>
              <a:t>programmes et ressources en enseignement scientifique voie générale</a:t>
            </a:r>
          </a:p>
          <a:p>
            <a:pPr marL="0" indent="0">
              <a:spcBef>
                <a:spcPts val="0"/>
              </a:spcBef>
              <a:buNone/>
            </a:pPr>
            <a:r>
              <a:rPr lang="fr-FR" sz="900" dirty="0" smtClean="0">
                <a:solidFill>
                  <a:schemeClr val="accent2">
                    <a:lumMod val="50000"/>
                  </a:schemeClr>
                </a:solidFill>
              </a:rPr>
              <a:t>La forme de la Terre et les mesures de la surface à la Terre</a:t>
            </a:r>
            <a:endParaRPr lang="fr-FR" sz="900" dirty="0">
              <a:solidFill>
                <a:schemeClr val="accent2">
                  <a:lumMod val="50000"/>
                </a:schemeClr>
              </a:solidFill>
            </a:endParaRPr>
          </a:p>
          <a:p>
            <a:pPr algn="just">
              <a:spcBef>
                <a:spcPts val="0"/>
              </a:spcBef>
              <a:buSzPct val="120000"/>
              <a:buNone/>
              <a:defRPr/>
            </a:pPr>
            <a:r>
              <a:rPr lang="fr-FR" sz="900" u="sng" dirty="0" smtClean="0">
                <a:solidFill>
                  <a:srgbClr val="7030A0"/>
                </a:solidFill>
              </a:rPr>
              <a:t>https</a:t>
            </a:r>
            <a:r>
              <a:rPr lang="fr-FR" sz="900" u="sng" dirty="0">
                <a:solidFill>
                  <a:srgbClr val="7030A0"/>
                </a:solidFill>
              </a:rPr>
              <a:t>://</a:t>
            </a:r>
            <a:r>
              <a:rPr lang="fr-FR" sz="900" u="sng" dirty="0" smtClean="0">
                <a:solidFill>
                  <a:srgbClr val="7030A0"/>
                </a:solidFill>
              </a:rPr>
              <a:t>eduscol.education.fr/document/25411/download</a:t>
            </a:r>
          </a:p>
          <a:p>
            <a:pPr algn="just">
              <a:spcBef>
                <a:spcPts val="0"/>
              </a:spcBef>
              <a:buSzPct val="120000"/>
              <a:buNone/>
              <a:defRPr/>
            </a:pPr>
            <a:endParaRPr lang="fr-FR" sz="1200" dirty="0" smtClean="0"/>
          </a:p>
        </p:txBody>
      </p:sp>
      <p:sp>
        <p:nvSpPr>
          <p:cNvPr id="10" name="Espace réservé du pied de page 7"/>
          <p:cNvSpPr txBox="1">
            <a:spLocks/>
          </p:cNvSpPr>
          <p:nvPr/>
        </p:nvSpPr>
        <p:spPr>
          <a:xfrm>
            <a:off x="683568" y="6165304"/>
            <a:ext cx="4305672" cy="457200"/>
          </a:xfrm>
          <a:prstGeom prst="rect">
            <a:avLst/>
          </a:prstGeom>
        </p:spPr>
        <p:txBody>
          <a:bodyPr anchor="ctr" anchorCtr="0"/>
          <a:lstStyle>
            <a:defPPr>
              <a:defRPr lang="fr-FR"/>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13" name="Image 12"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24326" y="6254170"/>
            <a:ext cx="4305672" cy="457200"/>
          </a:xfrm>
        </p:spPr>
        <p:txBody>
          <a:bodyPr/>
          <a:lstStyle/>
          <a:p>
            <a:r>
              <a:rPr lang="fr-FR" dirty="0" smtClean="0"/>
              <a:t>Autour des grandeurs et mesures</a:t>
            </a:r>
            <a:endParaRPr lang="fr-FR" dirty="0"/>
          </a:p>
        </p:txBody>
      </p:sp>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7812" y="3907109"/>
            <a:ext cx="1439243" cy="2010587"/>
          </a:xfrm>
          <a:prstGeom prst="roundRect">
            <a:avLst>
              <a:gd name="adj" fmla="val 12646"/>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Imag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53376" y="401788"/>
            <a:ext cx="1623079" cy="22768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itre 3"/>
          <p:cNvSpPr txBox="1">
            <a:spLocks/>
          </p:cNvSpPr>
          <p:nvPr/>
        </p:nvSpPr>
        <p:spPr>
          <a:xfrm>
            <a:off x="186296" y="4057720"/>
            <a:ext cx="8712968" cy="508918"/>
          </a:xfrm>
          <a:prstGeom prst="rect">
            <a:avLst/>
          </a:prstGeom>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1200"/>
              </a:spcAft>
              <a:defRPr/>
            </a:pPr>
            <a:r>
              <a:rPr lang="fr-FR" sz="2000" b="1" dirty="0" smtClean="0">
                <a:solidFill>
                  <a:schemeClr val="accent2">
                    <a:lumMod val="75000"/>
                  </a:schemeClr>
                </a:solidFill>
                <a:latin typeface="Calibri" pitchFamily="34" charset="0"/>
              </a:rPr>
              <a:t>Documentation académique</a:t>
            </a:r>
          </a:p>
        </p:txBody>
      </p:sp>
      <p:sp>
        <p:nvSpPr>
          <p:cNvPr id="2" name="Rectangle 1"/>
          <p:cNvSpPr/>
          <p:nvPr/>
        </p:nvSpPr>
        <p:spPr>
          <a:xfrm>
            <a:off x="593775" y="4435132"/>
            <a:ext cx="6634850" cy="1915909"/>
          </a:xfrm>
          <a:prstGeom prst="rect">
            <a:avLst/>
          </a:prstGeom>
        </p:spPr>
        <p:txBody>
          <a:bodyPr wrap="square">
            <a:spAutoFit/>
          </a:bodyPr>
          <a:lstStyle/>
          <a:p>
            <a:pPr>
              <a:spcBef>
                <a:spcPts val="300"/>
              </a:spcBef>
            </a:pPr>
            <a:r>
              <a:rPr lang="fr-FR" sz="900" b="1" u="sng" dirty="0" smtClean="0">
                <a:solidFill>
                  <a:srgbClr val="990000"/>
                </a:solidFill>
              </a:rPr>
              <a:t>Documents complémentaires à cette présentation</a:t>
            </a:r>
            <a:endParaRPr lang="fr-FR" sz="900" b="1" u="sng" dirty="0">
              <a:solidFill>
                <a:srgbClr val="990000"/>
              </a:solidFill>
            </a:endParaRPr>
          </a:p>
          <a:p>
            <a:r>
              <a:rPr lang="fr-FR" sz="900" b="1" dirty="0" smtClean="0">
                <a:solidFill>
                  <a:schemeClr val="accent2">
                    <a:lumMod val="50000"/>
                  </a:schemeClr>
                </a:solidFill>
              </a:rPr>
              <a:t>Intervention </a:t>
            </a:r>
            <a:r>
              <a:rPr lang="fr-FR" sz="900" b="1" dirty="0">
                <a:solidFill>
                  <a:schemeClr val="accent2">
                    <a:lumMod val="50000"/>
                  </a:schemeClr>
                </a:solidFill>
              </a:rPr>
              <a:t>grandeur et mesure , circonscription de Pompey, académie de Nancy  </a:t>
            </a:r>
            <a:endParaRPr lang="fr-FR" sz="900" b="1" dirty="0">
              <a:solidFill>
                <a:srgbClr val="990000"/>
              </a:solidFill>
            </a:endParaRPr>
          </a:p>
          <a:p>
            <a:pPr>
              <a:spcAft>
                <a:spcPts val="300"/>
              </a:spcAft>
            </a:pPr>
            <a:r>
              <a:rPr lang="fr-FR" sz="600" b="1" u="sng" dirty="0">
                <a:solidFill>
                  <a:srgbClr val="7030A0"/>
                </a:solidFill>
              </a:rPr>
              <a:t>https://www4.ac-nancy-metz.fr/ia54-circos/ienpompey/sites/ienpompey/IMG/pdf/da_c_marche_grandeur_et_mesure_et_problaA_mes_version_site_pompey.pdf</a:t>
            </a:r>
          </a:p>
          <a:p>
            <a:pPr>
              <a:spcAft>
                <a:spcPts val="300"/>
              </a:spcAft>
            </a:pPr>
            <a:r>
              <a:rPr lang="fr-FR" sz="600" b="1" u="sng" dirty="0">
                <a:solidFill>
                  <a:srgbClr val="7030A0"/>
                </a:solidFill>
              </a:rPr>
              <a:t>https://www4.ac-nancy-metz.fr/ia54-gtd/mathematiques/sites/mathematiques/IMG/pdf/trame_principale.pdf</a:t>
            </a:r>
          </a:p>
          <a:p>
            <a:pPr>
              <a:spcAft>
                <a:spcPts val="600"/>
              </a:spcAft>
            </a:pPr>
            <a:r>
              <a:rPr lang="fr-FR" sz="900" b="1" dirty="0">
                <a:solidFill>
                  <a:schemeClr val="accent2">
                    <a:lumMod val="50000"/>
                  </a:schemeClr>
                </a:solidFill>
              </a:rPr>
              <a:t>Grandeurs et mesures – Le cas des durées- </a:t>
            </a:r>
            <a:r>
              <a:rPr lang="fr-FR" sz="900" b="1" i="1" dirty="0">
                <a:solidFill>
                  <a:schemeClr val="accent2">
                    <a:lumMod val="50000"/>
                  </a:schemeClr>
                </a:solidFill>
              </a:rPr>
              <a:t>DSDEN de l’Ardèche </a:t>
            </a:r>
            <a:r>
              <a:rPr lang="fr-FR" sz="800" b="1" u="sng" dirty="0">
                <a:solidFill>
                  <a:srgbClr val="7030A0"/>
                </a:solidFill>
              </a:rPr>
              <a:t>http</a:t>
            </a:r>
            <a:r>
              <a:rPr lang="fr-FR" sz="700" b="1" u="sng" dirty="0">
                <a:solidFill>
                  <a:srgbClr val="7030A0"/>
                </a:solidFill>
              </a:rPr>
              <a:t>://docplayer.fr/storage/114/210795967/1648247429/0RKpfbfqAvU0xsg4dCcRkg/210795967.pdf</a:t>
            </a:r>
          </a:p>
          <a:p>
            <a:r>
              <a:rPr lang="fr-FR" sz="900" b="1" u="sng" dirty="0">
                <a:solidFill>
                  <a:srgbClr val="990000"/>
                </a:solidFill>
              </a:rPr>
              <a:t>Documents </a:t>
            </a:r>
            <a:r>
              <a:rPr lang="fr-FR" sz="900" b="1" u="sng" dirty="0" smtClean="0">
                <a:solidFill>
                  <a:srgbClr val="990000"/>
                </a:solidFill>
              </a:rPr>
              <a:t>utilisés dans cette présentation</a:t>
            </a:r>
            <a:endParaRPr lang="fr-FR" sz="900" b="1" u="sng" dirty="0">
              <a:solidFill>
                <a:srgbClr val="990000"/>
              </a:solidFill>
            </a:endParaRPr>
          </a:p>
          <a:p>
            <a:r>
              <a:rPr lang="fr-FR" sz="800" b="1" dirty="0" smtClean="0">
                <a:solidFill>
                  <a:schemeClr val="accent2">
                    <a:lumMod val="50000"/>
                  </a:schemeClr>
                </a:solidFill>
              </a:rPr>
              <a:t>Grandeur </a:t>
            </a:r>
            <a:r>
              <a:rPr lang="fr-FR" sz="800" b="1" dirty="0">
                <a:solidFill>
                  <a:schemeClr val="accent2">
                    <a:lumMod val="50000"/>
                  </a:schemeClr>
                </a:solidFill>
              </a:rPr>
              <a:t>et mesure, cycle 2, académie de Dijon</a:t>
            </a:r>
          </a:p>
          <a:p>
            <a:r>
              <a:rPr lang="fr-FR" sz="500" b="1" u="sng" dirty="0">
                <a:solidFill>
                  <a:srgbClr val="7030A0"/>
                </a:solidFill>
              </a:rPr>
              <a:t>https://slideplayer.fr/slide/1151431</a:t>
            </a:r>
            <a:r>
              <a:rPr lang="fr-FR" sz="500" b="1" u="sng" dirty="0" smtClean="0">
                <a:solidFill>
                  <a:srgbClr val="7030A0"/>
                </a:solidFill>
              </a:rPr>
              <a:t>/</a:t>
            </a:r>
          </a:p>
          <a:p>
            <a:pPr>
              <a:spcBef>
                <a:spcPts val="300"/>
              </a:spcBef>
            </a:pPr>
            <a:r>
              <a:rPr lang="fr-FR" sz="800" b="1" dirty="0" smtClean="0">
                <a:solidFill>
                  <a:schemeClr val="accent2">
                    <a:lumMod val="50000"/>
                  </a:schemeClr>
                </a:solidFill>
              </a:rPr>
              <a:t>Intervention grandeur </a:t>
            </a:r>
            <a:r>
              <a:rPr lang="fr-FR" sz="800" b="1" dirty="0">
                <a:solidFill>
                  <a:schemeClr val="accent2">
                    <a:lumMod val="50000"/>
                  </a:schemeClr>
                </a:solidFill>
              </a:rPr>
              <a:t>et </a:t>
            </a:r>
            <a:r>
              <a:rPr lang="fr-FR" sz="800" b="1" dirty="0" smtClean="0">
                <a:solidFill>
                  <a:schemeClr val="accent2">
                    <a:lumMod val="50000"/>
                  </a:schemeClr>
                </a:solidFill>
              </a:rPr>
              <a:t>mesure , école </a:t>
            </a:r>
            <a:r>
              <a:rPr lang="fr-FR" sz="800" b="1" dirty="0" err="1" smtClean="0">
                <a:solidFill>
                  <a:schemeClr val="accent2">
                    <a:lumMod val="50000"/>
                  </a:schemeClr>
                </a:solidFill>
              </a:rPr>
              <a:t>Bonnenfant</a:t>
            </a:r>
            <a:r>
              <a:rPr lang="fr-FR" sz="800" b="1" dirty="0" smtClean="0">
                <a:solidFill>
                  <a:schemeClr val="accent2">
                    <a:lumMod val="50000"/>
                  </a:schemeClr>
                </a:solidFill>
              </a:rPr>
              <a:t>, </a:t>
            </a:r>
            <a:r>
              <a:rPr lang="fr-FR" sz="800" b="1" dirty="0">
                <a:solidFill>
                  <a:schemeClr val="accent2">
                    <a:lumMod val="50000"/>
                  </a:schemeClr>
                </a:solidFill>
              </a:rPr>
              <a:t>Sylvie </a:t>
            </a:r>
            <a:r>
              <a:rPr lang="fr-FR" sz="800" b="1" dirty="0" err="1">
                <a:solidFill>
                  <a:schemeClr val="accent2">
                    <a:lumMod val="50000"/>
                  </a:schemeClr>
                </a:solidFill>
              </a:rPr>
              <a:t>Guffond</a:t>
            </a:r>
            <a:r>
              <a:rPr lang="fr-FR" sz="800" b="1" dirty="0">
                <a:solidFill>
                  <a:schemeClr val="accent2">
                    <a:lumMod val="50000"/>
                  </a:schemeClr>
                </a:solidFill>
              </a:rPr>
              <a:t>, CPC Bonneville </a:t>
            </a:r>
            <a:r>
              <a:rPr lang="fr-FR" sz="800" b="1" dirty="0" smtClean="0">
                <a:solidFill>
                  <a:schemeClr val="accent2">
                    <a:lumMod val="50000"/>
                  </a:schemeClr>
                </a:solidFill>
              </a:rPr>
              <a:t>74</a:t>
            </a:r>
            <a:r>
              <a:rPr lang="fr-FR" sz="800" b="1" dirty="0" smtClean="0">
                <a:solidFill>
                  <a:srgbClr val="990000"/>
                </a:solidFill>
              </a:rPr>
              <a:t> </a:t>
            </a:r>
            <a:endParaRPr lang="fr-FR" sz="800" b="1" dirty="0">
              <a:solidFill>
                <a:srgbClr val="990000"/>
              </a:solidFill>
            </a:endParaRPr>
          </a:p>
          <a:p>
            <a:pPr>
              <a:spcAft>
                <a:spcPts val="300"/>
              </a:spcAft>
            </a:pPr>
            <a:r>
              <a:rPr lang="fr-FR" sz="600" b="1" u="sng" dirty="0">
                <a:solidFill>
                  <a:srgbClr val="7030A0"/>
                </a:solidFill>
              </a:rPr>
              <a:t>https://www.bonnenfant.info/grandeurs-et-mesures</a:t>
            </a:r>
            <a:r>
              <a:rPr lang="fr-FR" sz="600" b="1" u="sng" dirty="0" smtClean="0">
                <a:solidFill>
                  <a:srgbClr val="7030A0"/>
                </a:solidFill>
              </a:rPr>
              <a:t>/</a:t>
            </a:r>
          </a:p>
          <a:p>
            <a:r>
              <a:rPr lang="fr-FR" sz="800" b="1" dirty="0" smtClean="0">
                <a:solidFill>
                  <a:schemeClr val="accent2">
                    <a:lumMod val="50000"/>
                  </a:schemeClr>
                </a:solidFill>
              </a:rPr>
              <a:t>Ressources du plan mathématiques 2018-2022, académie de Martinique</a:t>
            </a:r>
            <a:endParaRPr lang="fr-FR" sz="800" b="1" dirty="0">
              <a:solidFill>
                <a:srgbClr val="990000"/>
              </a:solidFill>
            </a:endParaRPr>
          </a:p>
          <a:p>
            <a:r>
              <a:rPr lang="fr-FR" sz="600" b="1" u="sng" dirty="0" smtClean="0">
                <a:solidFill>
                  <a:srgbClr val="7030A0"/>
                </a:solidFill>
              </a:rPr>
              <a:t>https</a:t>
            </a:r>
            <a:r>
              <a:rPr lang="fr-FR" sz="600" b="1" u="sng" dirty="0">
                <a:solidFill>
                  <a:srgbClr val="7030A0"/>
                </a:solidFill>
              </a:rPr>
              <a:t>://site.ac-martinique.fr/pole-maths/?</a:t>
            </a:r>
            <a:r>
              <a:rPr lang="fr-FR" sz="600" b="1" u="sng" dirty="0" smtClean="0">
                <a:solidFill>
                  <a:srgbClr val="7030A0"/>
                </a:solidFill>
              </a:rPr>
              <a:t>p=3443</a:t>
            </a:r>
          </a:p>
          <a:p>
            <a:r>
              <a:rPr lang="fr-FR" sz="600" b="1" u="sng" dirty="0">
                <a:solidFill>
                  <a:srgbClr val="7030A0"/>
                </a:solidFill>
              </a:rPr>
              <a:t>https://site.ac-martinique.fr/pole-maths/wp-content/uploads/sites/26/2017/02/17-matrice_grandeurs_et_mesures_f%C3%A9v_2017.pdf</a:t>
            </a:r>
          </a:p>
        </p:txBody>
      </p:sp>
    </p:spTree>
    <p:extLst>
      <p:ext uri="{BB962C8B-B14F-4D97-AF65-F5344CB8AC3E}">
        <p14:creationId xmlns:p14="http://schemas.microsoft.com/office/powerpoint/2010/main" val="3444584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36712" y="107339"/>
            <a:ext cx="8712968" cy="508918"/>
          </a:xfrm>
        </p:spPr>
        <p:txBody>
          <a:bodyPr>
            <a:noAutofit/>
          </a:bodyPr>
          <a:lstStyle/>
          <a:p>
            <a:pPr lvl="0">
              <a:spcAft>
                <a:spcPts val="1200"/>
              </a:spcAft>
              <a:defRPr/>
            </a:pPr>
            <a:r>
              <a:rPr lang="fr-FR" sz="2000" b="1" dirty="0" err="1" smtClean="0">
                <a:solidFill>
                  <a:schemeClr val="accent2">
                    <a:lumMod val="75000"/>
                  </a:schemeClr>
                </a:solidFill>
                <a:latin typeface="Calibri" pitchFamily="34" charset="0"/>
              </a:rPr>
              <a:t>Sitographie</a:t>
            </a:r>
            <a:endParaRPr lang="fr-FR" sz="2000" b="1" dirty="0" smtClean="0">
              <a:solidFill>
                <a:schemeClr val="accent2">
                  <a:lumMod val="75000"/>
                </a:schemeClr>
              </a:solidFill>
              <a:latin typeface="Calibri" pitchFamily="34"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39</a:t>
            </a:fld>
            <a:endParaRPr lang="fr-FR" dirty="0"/>
          </a:p>
        </p:txBody>
      </p:sp>
      <p:sp>
        <p:nvSpPr>
          <p:cNvPr id="10" name="Espace réservé du pied de page 7"/>
          <p:cNvSpPr txBox="1">
            <a:spLocks/>
          </p:cNvSpPr>
          <p:nvPr/>
        </p:nvSpPr>
        <p:spPr>
          <a:xfrm>
            <a:off x="683568" y="6165304"/>
            <a:ext cx="4305672" cy="457200"/>
          </a:xfrm>
          <a:prstGeom prst="rect">
            <a:avLst/>
          </a:prstGeom>
        </p:spPr>
        <p:txBody>
          <a:bodyPr anchor="ctr" anchorCtr="0"/>
          <a:lstStyle>
            <a:defPPr>
              <a:defRPr lang="fr-FR"/>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13" name="Image 12"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44845"/>
            <a:ext cx="4305672" cy="457200"/>
          </a:xfrm>
        </p:spPr>
        <p:txBody>
          <a:bodyPr/>
          <a:lstStyle/>
          <a:p>
            <a:r>
              <a:rPr lang="fr-FR" dirty="0" smtClean="0"/>
              <a:t>Autour des grandeurs et mesures</a:t>
            </a:r>
            <a:endParaRPr lang="fr-FR" dirty="0"/>
          </a:p>
        </p:txBody>
      </p:sp>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7113" y="1739808"/>
            <a:ext cx="4173117" cy="11131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Imag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1484" y="260648"/>
            <a:ext cx="3788196" cy="12301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Imag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47172" y="3813491"/>
            <a:ext cx="2653058" cy="24571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Imag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25452" y="2816480"/>
            <a:ext cx="1023730" cy="1696468"/>
          </a:xfrm>
          <a:prstGeom prst="roundRect">
            <a:avLst>
              <a:gd name="adj" fmla="val 13944"/>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6" name="Espace réservé du contenu 4"/>
          <p:cNvSpPr>
            <a:spLocks noGrp="1"/>
          </p:cNvSpPr>
          <p:nvPr>
            <p:ph sz="quarter" idx="1"/>
          </p:nvPr>
        </p:nvSpPr>
        <p:spPr>
          <a:xfrm>
            <a:off x="236712" y="616257"/>
            <a:ext cx="8568952" cy="5843090"/>
          </a:xfrm>
        </p:spPr>
        <p:txBody>
          <a:bodyPr>
            <a:normAutofit fontScale="77500" lnSpcReduction="20000"/>
          </a:bodyPr>
          <a:lstStyle/>
          <a:p>
            <a:pPr marL="0" indent="0">
              <a:buNone/>
            </a:pPr>
            <a:r>
              <a:rPr lang="fr-FR" sz="2100" b="1" u="sng" dirty="0" smtClean="0">
                <a:solidFill>
                  <a:schemeClr val="accent2">
                    <a:lumMod val="75000"/>
                  </a:schemeClr>
                </a:solidFill>
              </a:rPr>
              <a:t>Pédagogie</a:t>
            </a:r>
            <a:r>
              <a:rPr lang="fr-FR" sz="1900" b="1" u="sng" dirty="0" smtClean="0">
                <a:solidFill>
                  <a:schemeClr val="accent2">
                    <a:lumMod val="75000"/>
                  </a:schemeClr>
                </a:solidFill>
              </a:rPr>
              <a:t> : </a:t>
            </a:r>
          </a:p>
          <a:p>
            <a:pPr marL="0" indent="0">
              <a:buNone/>
            </a:pPr>
            <a:r>
              <a:rPr lang="fr-FR" sz="1600" b="1" dirty="0" err="1" smtClean="0">
                <a:solidFill>
                  <a:schemeClr val="accent2">
                    <a:lumMod val="50000"/>
                  </a:schemeClr>
                </a:solidFill>
              </a:rPr>
              <a:t>Canopé</a:t>
            </a:r>
            <a:r>
              <a:rPr lang="fr-FR" sz="1600" b="1" dirty="0" smtClean="0">
                <a:solidFill>
                  <a:schemeClr val="accent2">
                    <a:lumMod val="50000"/>
                  </a:schemeClr>
                </a:solidFill>
              </a:rPr>
              <a:t>-les fondamentaux- grandeurs et mesures</a:t>
            </a:r>
            <a:endParaRPr lang="fr-FR" sz="1600" b="1" u="sng" dirty="0">
              <a:solidFill>
                <a:srgbClr val="7030A0"/>
              </a:solidFill>
            </a:endParaRPr>
          </a:p>
          <a:p>
            <a:pPr marL="0" indent="0">
              <a:buNone/>
            </a:pPr>
            <a:r>
              <a:rPr lang="fr-FR" sz="900" b="1" u="sng" dirty="0">
                <a:solidFill>
                  <a:srgbClr val="7030A0"/>
                </a:solidFill>
              </a:rPr>
              <a:t>https://lesfondamentaux.reseau-canope.fr/video/mathematiques/grandeurs-et-mesures/mesures-de-masse/mesurer-des-masses</a:t>
            </a:r>
          </a:p>
          <a:p>
            <a:pPr marL="0" indent="0">
              <a:spcAft>
                <a:spcPts val="1200"/>
              </a:spcAft>
              <a:buNone/>
            </a:pPr>
            <a:r>
              <a:rPr lang="fr-FR" sz="1200" b="1" u="sng" dirty="0" smtClean="0">
                <a:solidFill>
                  <a:srgbClr val="7030A0"/>
                </a:solidFill>
              </a:rPr>
              <a:t>https://lesfondamentaux.reseau-canope.fr/discipline/mathematiques/grandeurs-et-mesures</a:t>
            </a:r>
          </a:p>
          <a:p>
            <a:pPr marL="0" indent="0">
              <a:spcBef>
                <a:spcPts val="1200"/>
              </a:spcBef>
              <a:spcAft>
                <a:spcPts val="600"/>
              </a:spcAft>
              <a:buNone/>
            </a:pPr>
            <a:r>
              <a:rPr lang="fr-FR" sz="2100" b="1" u="sng" dirty="0" smtClean="0">
                <a:solidFill>
                  <a:schemeClr val="accent2">
                    <a:lumMod val="75000"/>
                  </a:schemeClr>
                </a:solidFill>
              </a:rPr>
              <a:t>Histoire, épistémologie,….</a:t>
            </a:r>
            <a:r>
              <a:rPr lang="fr-FR" sz="1300" b="1" u="sng" dirty="0" smtClean="0">
                <a:solidFill>
                  <a:schemeClr val="accent2">
                    <a:lumMod val="75000"/>
                  </a:schemeClr>
                </a:solidFill>
              </a:rPr>
              <a:t>: </a:t>
            </a:r>
            <a:endParaRPr lang="fr-FR" sz="1300" b="1" u="sng" dirty="0">
              <a:solidFill>
                <a:schemeClr val="accent2">
                  <a:lumMod val="75000"/>
                </a:schemeClr>
              </a:solidFill>
            </a:endParaRPr>
          </a:p>
          <a:p>
            <a:pPr marL="0" indent="0">
              <a:spcBef>
                <a:spcPts val="0"/>
              </a:spcBef>
              <a:buNone/>
            </a:pPr>
            <a:r>
              <a:rPr lang="fr-FR" sz="1600" b="1" dirty="0" smtClean="0">
                <a:solidFill>
                  <a:schemeClr val="accent2">
                    <a:lumMod val="50000"/>
                  </a:schemeClr>
                </a:solidFill>
              </a:rPr>
              <a:t>Site </a:t>
            </a:r>
            <a:r>
              <a:rPr lang="fr-FR" sz="1600" b="1" dirty="0">
                <a:solidFill>
                  <a:schemeClr val="accent2">
                    <a:lumMod val="50000"/>
                  </a:schemeClr>
                </a:solidFill>
              </a:rPr>
              <a:t>du réseau national de la métrologie </a:t>
            </a:r>
            <a:r>
              <a:rPr lang="fr-FR" sz="1600" b="1" dirty="0" smtClean="0">
                <a:solidFill>
                  <a:schemeClr val="accent2">
                    <a:lumMod val="50000"/>
                  </a:schemeClr>
                </a:solidFill>
              </a:rPr>
              <a:t>française</a:t>
            </a:r>
            <a:endParaRPr lang="fr-FR" sz="1600" b="1" u="sng" dirty="0" smtClean="0">
              <a:solidFill>
                <a:srgbClr val="7030A0"/>
              </a:solidFill>
            </a:endParaRPr>
          </a:p>
          <a:p>
            <a:pPr marL="0" indent="0">
              <a:spcBef>
                <a:spcPts val="0"/>
              </a:spcBef>
              <a:buNone/>
            </a:pPr>
            <a:r>
              <a:rPr lang="fr-FR" sz="1400" u="sng" dirty="0" smtClean="0">
                <a:solidFill>
                  <a:srgbClr val="7030A0"/>
                </a:solidFill>
              </a:rPr>
              <a:t>https</a:t>
            </a:r>
            <a:r>
              <a:rPr lang="fr-FR" sz="1400" u="sng" dirty="0">
                <a:solidFill>
                  <a:srgbClr val="7030A0"/>
                </a:solidFill>
              </a:rPr>
              <a:t>://</a:t>
            </a:r>
            <a:r>
              <a:rPr lang="fr-FR" sz="1400" u="sng" dirty="0" smtClean="0">
                <a:solidFill>
                  <a:srgbClr val="7030A0"/>
                </a:solidFill>
              </a:rPr>
              <a:t>metrologie-francaise.lne.fr/fr</a:t>
            </a:r>
          </a:p>
          <a:p>
            <a:pPr marL="0" indent="0">
              <a:buNone/>
            </a:pPr>
            <a:r>
              <a:rPr lang="fr-FR" sz="1400" u="sng" dirty="0">
                <a:solidFill>
                  <a:srgbClr val="7030A0"/>
                </a:solidFill>
              </a:rPr>
              <a:t>https://metrologie-francaise.lne.fr/fr/metrologie/histoire-des-unites</a:t>
            </a:r>
          </a:p>
          <a:p>
            <a:pPr marL="0" indent="0">
              <a:buNone/>
            </a:pPr>
            <a:endParaRPr lang="fr-FR" sz="300" u="sng" dirty="0">
              <a:solidFill>
                <a:srgbClr val="7030A0"/>
              </a:solidFill>
            </a:endParaRPr>
          </a:p>
          <a:p>
            <a:pPr marL="0" indent="0">
              <a:buNone/>
            </a:pPr>
            <a:r>
              <a:rPr lang="fr-FR" sz="1700" b="1" dirty="0" smtClean="0">
                <a:solidFill>
                  <a:schemeClr val="accent2">
                    <a:lumMod val="50000"/>
                  </a:schemeClr>
                </a:solidFill>
              </a:rPr>
              <a:t>Site </a:t>
            </a:r>
            <a:r>
              <a:rPr lang="fr-FR" sz="1700" b="1" dirty="0">
                <a:solidFill>
                  <a:schemeClr val="accent2">
                    <a:lumMod val="50000"/>
                  </a:schemeClr>
                </a:solidFill>
              </a:rPr>
              <a:t>du Bureau International des Poids et Mesures (BIPM</a:t>
            </a:r>
            <a:r>
              <a:rPr lang="fr-FR" sz="1700" b="1" dirty="0" smtClean="0">
                <a:solidFill>
                  <a:schemeClr val="accent2">
                    <a:lumMod val="50000"/>
                  </a:schemeClr>
                </a:solidFill>
              </a:rPr>
              <a:t>)</a:t>
            </a:r>
          </a:p>
          <a:p>
            <a:pPr marL="0" indent="0">
              <a:spcBef>
                <a:spcPts val="0"/>
              </a:spcBef>
              <a:buNone/>
            </a:pPr>
            <a:r>
              <a:rPr lang="fr-FR" sz="1400" u="sng" dirty="0">
                <a:solidFill>
                  <a:srgbClr val="7030A0"/>
                </a:solidFill>
              </a:rPr>
              <a:t>https://</a:t>
            </a:r>
            <a:r>
              <a:rPr lang="fr-FR" sz="1400" u="sng" dirty="0" smtClean="0">
                <a:solidFill>
                  <a:srgbClr val="7030A0"/>
                </a:solidFill>
              </a:rPr>
              <a:t>www.bipm.org/fr/home</a:t>
            </a:r>
          </a:p>
          <a:p>
            <a:pPr marL="0" indent="0">
              <a:spcBef>
                <a:spcPts val="0"/>
              </a:spcBef>
              <a:buNone/>
            </a:pPr>
            <a:endParaRPr lang="fr-FR" sz="600" dirty="0" smtClean="0">
              <a:solidFill>
                <a:schemeClr val="accent2">
                  <a:lumMod val="50000"/>
                </a:schemeClr>
              </a:solidFill>
            </a:endParaRPr>
          </a:p>
          <a:p>
            <a:pPr marL="0" indent="0">
              <a:buNone/>
            </a:pPr>
            <a:r>
              <a:rPr lang="fr-FR" sz="1600" b="1" dirty="0" smtClean="0">
                <a:solidFill>
                  <a:schemeClr val="accent2">
                    <a:lumMod val="50000"/>
                  </a:schemeClr>
                </a:solidFill>
              </a:rPr>
              <a:t>Métrologie légale et industrielle</a:t>
            </a:r>
            <a:endParaRPr lang="fr-FR" sz="1600" b="1" dirty="0">
              <a:solidFill>
                <a:schemeClr val="accent2">
                  <a:lumMod val="50000"/>
                </a:schemeClr>
              </a:solidFill>
            </a:endParaRPr>
          </a:p>
          <a:p>
            <a:pPr marL="0" indent="0">
              <a:spcBef>
                <a:spcPts val="0"/>
              </a:spcBef>
              <a:buNone/>
            </a:pPr>
            <a:r>
              <a:rPr lang="fr-FR" sz="1400" u="sng" dirty="0" smtClean="0">
                <a:solidFill>
                  <a:srgbClr val="7030A0"/>
                </a:solidFill>
              </a:rPr>
              <a:t>https</a:t>
            </a:r>
            <a:r>
              <a:rPr lang="fr-FR" sz="1400" u="sng" dirty="0">
                <a:solidFill>
                  <a:srgbClr val="7030A0"/>
                </a:solidFill>
              </a:rPr>
              <a:t>://</a:t>
            </a:r>
            <a:r>
              <a:rPr lang="fr-FR" sz="1400" u="sng" dirty="0" smtClean="0">
                <a:solidFill>
                  <a:srgbClr val="7030A0"/>
                </a:solidFill>
              </a:rPr>
              <a:t>metrologie.entreprises.gouv.fr/fr/la-metrologie/point-d-histoire/histoire-du-metre</a:t>
            </a:r>
          </a:p>
          <a:p>
            <a:pPr marL="0" indent="0">
              <a:buNone/>
            </a:pPr>
            <a:endParaRPr lang="fr-FR" sz="700" b="1" dirty="0" smtClean="0">
              <a:solidFill>
                <a:schemeClr val="accent2">
                  <a:lumMod val="50000"/>
                </a:schemeClr>
              </a:solidFill>
            </a:endParaRPr>
          </a:p>
          <a:p>
            <a:pPr marL="0" indent="0">
              <a:spcBef>
                <a:spcPts val="0"/>
              </a:spcBef>
              <a:buNone/>
            </a:pPr>
            <a:r>
              <a:rPr lang="fr-FR" sz="1500" b="1" dirty="0" smtClean="0">
                <a:solidFill>
                  <a:schemeClr val="accent2">
                    <a:lumMod val="50000"/>
                  </a:schemeClr>
                </a:solidFill>
              </a:rPr>
              <a:t>Site de Bernard </a:t>
            </a:r>
            <a:r>
              <a:rPr lang="fr-FR" sz="1500" b="1" dirty="0" err="1" smtClean="0">
                <a:solidFill>
                  <a:schemeClr val="accent2">
                    <a:lumMod val="50000"/>
                  </a:schemeClr>
                </a:solidFill>
              </a:rPr>
              <a:t>Y</a:t>
            </a:r>
            <a:r>
              <a:rPr lang="fr-FR" sz="1500" b="1" cap="small" dirty="0" err="1" smtClean="0">
                <a:solidFill>
                  <a:schemeClr val="accent2">
                    <a:lumMod val="50000"/>
                  </a:schemeClr>
                </a:solidFill>
              </a:rPr>
              <a:t>cart</a:t>
            </a:r>
            <a:endParaRPr lang="fr-FR" sz="1500" b="1" cap="small" dirty="0">
              <a:solidFill>
                <a:schemeClr val="accent2">
                  <a:lumMod val="50000"/>
                </a:schemeClr>
              </a:solidFill>
            </a:endParaRPr>
          </a:p>
          <a:p>
            <a:pPr marL="0" indent="0">
              <a:spcBef>
                <a:spcPts val="0"/>
              </a:spcBef>
              <a:buNone/>
            </a:pPr>
            <a:r>
              <a:rPr lang="fr-FR" sz="1400" u="sng" dirty="0" smtClean="0">
                <a:solidFill>
                  <a:srgbClr val="7030A0"/>
                </a:solidFill>
              </a:rPr>
              <a:t>https</a:t>
            </a:r>
            <a:r>
              <a:rPr lang="fr-FR" sz="1400" u="sng" dirty="0">
                <a:solidFill>
                  <a:srgbClr val="7030A0"/>
                </a:solidFill>
              </a:rPr>
              <a:t>://hist-math.fr/</a:t>
            </a:r>
            <a:endParaRPr lang="fr-FR" sz="1400" u="sng" dirty="0" smtClean="0">
              <a:solidFill>
                <a:srgbClr val="7030A0"/>
              </a:solidFill>
            </a:endParaRPr>
          </a:p>
          <a:p>
            <a:pPr marL="0" indent="0">
              <a:spcBef>
                <a:spcPts val="0"/>
              </a:spcBef>
              <a:buNone/>
            </a:pPr>
            <a:endParaRPr lang="fr-FR" sz="800" b="1" dirty="0" smtClean="0">
              <a:solidFill>
                <a:schemeClr val="accent2">
                  <a:lumMod val="50000"/>
                </a:schemeClr>
              </a:solidFill>
            </a:endParaRPr>
          </a:p>
          <a:p>
            <a:pPr marL="0" indent="0">
              <a:buNone/>
            </a:pPr>
            <a:r>
              <a:rPr lang="fr-FR" sz="1600" b="1" dirty="0" smtClean="0">
                <a:solidFill>
                  <a:schemeClr val="accent2">
                    <a:lumMod val="50000"/>
                  </a:schemeClr>
                </a:solidFill>
              </a:rPr>
              <a:t>Souvenirs </a:t>
            </a:r>
            <a:r>
              <a:rPr lang="fr-FR" sz="1600" b="1" dirty="0">
                <a:solidFill>
                  <a:schemeClr val="accent2">
                    <a:lumMod val="50000"/>
                  </a:schemeClr>
                </a:solidFill>
              </a:rPr>
              <a:t>de la Révolution : les derniers « mètres étalons » de Paris</a:t>
            </a:r>
          </a:p>
          <a:p>
            <a:pPr algn="just">
              <a:spcBef>
                <a:spcPts val="0"/>
              </a:spcBef>
              <a:buSzPct val="120000"/>
              <a:buNone/>
              <a:defRPr/>
            </a:pPr>
            <a:r>
              <a:rPr lang="fr-FR" sz="1400" u="sng" dirty="0">
                <a:solidFill>
                  <a:srgbClr val="7030A0"/>
                </a:solidFill>
              </a:rPr>
              <a:t>https://</a:t>
            </a:r>
            <a:r>
              <a:rPr lang="fr-FR" sz="1400" u="sng" dirty="0" smtClean="0">
                <a:solidFill>
                  <a:srgbClr val="7030A0"/>
                </a:solidFill>
              </a:rPr>
              <a:t>www.unjourdeplusaparis.com/paris-insolite/derniers-metres-etalons-paris</a:t>
            </a:r>
          </a:p>
          <a:p>
            <a:pPr marL="0" indent="0" algn="just">
              <a:spcBef>
                <a:spcPts val="0"/>
              </a:spcBef>
              <a:spcAft>
                <a:spcPts val="600"/>
              </a:spcAft>
              <a:buSzPct val="120000"/>
              <a:buNone/>
              <a:defRPr/>
            </a:pPr>
            <a:endParaRPr lang="fr-FR" sz="800" u="sng" dirty="0">
              <a:solidFill>
                <a:srgbClr val="C00000"/>
              </a:solidFill>
            </a:endParaRPr>
          </a:p>
          <a:p>
            <a:pPr marL="0" indent="0" algn="just">
              <a:spcBef>
                <a:spcPts val="0"/>
              </a:spcBef>
              <a:buSzPct val="120000"/>
              <a:buNone/>
              <a:defRPr/>
            </a:pPr>
            <a:r>
              <a:rPr lang="fr-FR" sz="1400" b="1" dirty="0">
                <a:solidFill>
                  <a:schemeClr val="tx2">
                    <a:lumMod val="75000"/>
                  </a:schemeClr>
                </a:solidFill>
              </a:rPr>
              <a:t>Reportage historique sur la mesure de la méridienne : Un mètre pour mesurer le monde </a:t>
            </a:r>
            <a:endParaRPr lang="fr-FR" sz="1400" b="1" dirty="0" smtClean="0">
              <a:solidFill>
                <a:schemeClr val="tx2">
                  <a:lumMod val="75000"/>
                </a:schemeClr>
              </a:solidFill>
            </a:endParaRPr>
          </a:p>
          <a:p>
            <a:pPr marL="0" indent="0" algn="just">
              <a:spcBef>
                <a:spcPts val="0"/>
              </a:spcBef>
              <a:spcAft>
                <a:spcPts val="300"/>
              </a:spcAft>
              <a:buSzPct val="120000"/>
              <a:buNone/>
              <a:defRPr/>
            </a:pPr>
            <a:r>
              <a:rPr lang="fr-FR" sz="1400" b="1" dirty="0" smtClean="0">
                <a:solidFill>
                  <a:schemeClr val="tx2">
                    <a:lumMod val="75000"/>
                  </a:schemeClr>
                </a:solidFill>
              </a:rPr>
              <a:t>(</a:t>
            </a:r>
            <a:r>
              <a:rPr lang="fr-FR" sz="1400" b="1" dirty="0">
                <a:solidFill>
                  <a:schemeClr val="tx2">
                    <a:lumMod val="75000"/>
                  </a:schemeClr>
                </a:solidFill>
              </a:rPr>
              <a:t>d’après le livre de Denis Guedj)</a:t>
            </a:r>
          </a:p>
          <a:p>
            <a:pPr marL="0" indent="0" algn="just">
              <a:spcBef>
                <a:spcPts val="0"/>
              </a:spcBef>
              <a:buSzPct val="120000"/>
              <a:buNone/>
              <a:defRPr/>
            </a:pPr>
            <a:r>
              <a:rPr lang="fr-FR" sz="1400" u="sng" dirty="0">
                <a:solidFill>
                  <a:srgbClr val="7030A0"/>
                </a:solidFill>
              </a:rPr>
              <a:t>https://</a:t>
            </a:r>
            <a:r>
              <a:rPr lang="fr-FR" sz="1400" u="sng" dirty="0" smtClean="0">
                <a:solidFill>
                  <a:srgbClr val="7030A0"/>
                </a:solidFill>
              </a:rPr>
              <a:t>www.dailymotion.com/video/x1ns2j0</a:t>
            </a:r>
          </a:p>
          <a:p>
            <a:pPr algn="just">
              <a:spcBef>
                <a:spcPts val="0"/>
              </a:spcBef>
              <a:buSzPct val="120000"/>
              <a:buNone/>
              <a:defRPr/>
            </a:pPr>
            <a:endParaRPr lang="fr-FR" sz="100" u="sng" dirty="0">
              <a:solidFill>
                <a:srgbClr val="7030A0"/>
              </a:solidFill>
              <a:latin typeface="Calibri" pitchFamily="34" charset="0"/>
            </a:endParaRPr>
          </a:p>
          <a:p>
            <a:pPr algn="just">
              <a:spcBef>
                <a:spcPts val="0"/>
              </a:spcBef>
              <a:buSzPct val="120000"/>
              <a:buNone/>
              <a:defRPr/>
            </a:pPr>
            <a:r>
              <a:rPr lang="fr-FR" sz="1200" u="sng" dirty="0">
                <a:solidFill>
                  <a:srgbClr val="7030A0"/>
                </a:solidFill>
              </a:rPr>
              <a:t>https://</a:t>
            </a:r>
            <a:r>
              <a:rPr lang="fr-FR" sz="1200" u="sng" dirty="0" smtClean="0">
                <a:solidFill>
                  <a:srgbClr val="7030A0"/>
                </a:solidFill>
              </a:rPr>
              <a:t>www.babelio.com/livres/Guedj-Le-metre-du-monde/42128</a:t>
            </a:r>
          </a:p>
          <a:p>
            <a:pPr algn="just">
              <a:spcBef>
                <a:spcPts val="0"/>
              </a:spcBef>
              <a:buSzPct val="120000"/>
              <a:buNone/>
              <a:defRPr/>
            </a:pPr>
            <a:endParaRPr lang="fr-FR" sz="1200" u="sng" dirty="0">
              <a:solidFill>
                <a:srgbClr val="7030A0"/>
              </a:solidFill>
            </a:endParaRPr>
          </a:p>
          <a:p>
            <a:pPr algn="just">
              <a:spcBef>
                <a:spcPts val="600"/>
              </a:spcBef>
              <a:buSzPct val="120000"/>
              <a:buNone/>
              <a:defRPr/>
            </a:pPr>
            <a:r>
              <a:rPr lang="fr-FR" sz="1600" b="1" dirty="0">
                <a:solidFill>
                  <a:schemeClr val="accent2">
                    <a:lumMod val="50000"/>
                  </a:schemeClr>
                </a:solidFill>
              </a:rPr>
              <a:t>Les secrets du </a:t>
            </a:r>
            <a:r>
              <a:rPr lang="fr-FR" sz="1600" b="1" dirty="0" smtClean="0">
                <a:solidFill>
                  <a:schemeClr val="accent2">
                    <a:lumMod val="50000"/>
                  </a:schemeClr>
                </a:solidFill>
              </a:rPr>
              <a:t>Parthénon, documentaire </a:t>
            </a:r>
            <a:r>
              <a:rPr lang="fr-FR" sz="1600" b="1" dirty="0">
                <a:solidFill>
                  <a:schemeClr val="accent2">
                    <a:lumMod val="50000"/>
                  </a:schemeClr>
                </a:solidFill>
              </a:rPr>
              <a:t>de Gary </a:t>
            </a:r>
            <a:r>
              <a:rPr lang="fr-FR" sz="1600" b="1" dirty="0" err="1">
                <a:solidFill>
                  <a:schemeClr val="accent2">
                    <a:lumMod val="50000"/>
                  </a:schemeClr>
                </a:solidFill>
              </a:rPr>
              <a:t>G</a:t>
            </a:r>
            <a:r>
              <a:rPr lang="fr-FR" sz="1600" b="1" cap="small" dirty="0" err="1">
                <a:solidFill>
                  <a:schemeClr val="accent2">
                    <a:lumMod val="50000"/>
                  </a:schemeClr>
                </a:solidFill>
              </a:rPr>
              <a:t>lassman</a:t>
            </a:r>
            <a:r>
              <a:rPr lang="fr-FR" sz="1600" b="1" dirty="0">
                <a:solidFill>
                  <a:schemeClr val="accent2">
                    <a:lumMod val="50000"/>
                  </a:schemeClr>
                </a:solidFill>
              </a:rPr>
              <a:t> (France, 2008, 1h18mn)</a:t>
            </a:r>
            <a:endParaRPr lang="fr-FR" sz="1600" b="1" u="sng" dirty="0" smtClean="0">
              <a:solidFill>
                <a:schemeClr val="accent2">
                  <a:lumMod val="50000"/>
                </a:schemeClr>
              </a:solidFill>
            </a:endParaRPr>
          </a:p>
          <a:p>
            <a:pPr algn="just">
              <a:spcBef>
                <a:spcPts val="0"/>
              </a:spcBef>
              <a:buSzPct val="120000"/>
              <a:buNone/>
              <a:defRPr/>
            </a:pPr>
            <a:r>
              <a:rPr lang="fr-FR" sz="1300" b="1" u="sng" dirty="0">
                <a:solidFill>
                  <a:srgbClr val="7030A0"/>
                </a:solidFill>
              </a:rPr>
              <a:t>https://www.youtube.com/watch?v=eWH3NgLlYWs</a:t>
            </a:r>
            <a:endParaRPr lang="fr-FR" sz="1300" b="1" u="sng" dirty="0" smtClean="0">
              <a:solidFill>
                <a:srgbClr val="7030A0"/>
              </a:solidFill>
            </a:endParaRPr>
          </a:p>
          <a:p>
            <a:pPr marL="0" indent="0">
              <a:spcBef>
                <a:spcPts val="1200"/>
              </a:spcBef>
              <a:buNone/>
            </a:pPr>
            <a:r>
              <a:rPr lang="fr-FR" sz="1600" b="1" dirty="0">
                <a:solidFill>
                  <a:schemeClr val="accent2">
                    <a:lumMod val="50000"/>
                  </a:schemeClr>
                </a:solidFill>
              </a:rPr>
              <a:t>S</a:t>
            </a:r>
            <a:r>
              <a:rPr lang="fr-FR" sz="1600" b="1" dirty="0" smtClean="0">
                <a:solidFill>
                  <a:schemeClr val="accent2">
                    <a:lumMod val="50000"/>
                  </a:schemeClr>
                </a:solidFill>
              </a:rPr>
              <a:t>ite </a:t>
            </a:r>
            <a:r>
              <a:rPr lang="fr-FR" sz="1600" b="1" dirty="0">
                <a:solidFill>
                  <a:schemeClr val="accent2">
                    <a:lumMod val="50000"/>
                  </a:schemeClr>
                </a:solidFill>
              </a:rPr>
              <a:t>du musée de l’école à Montceau les mines</a:t>
            </a:r>
          </a:p>
          <a:p>
            <a:pPr algn="just">
              <a:spcBef>
                <a:spcPts val="0"/>
              </a:spcBef>
              <a:buSzPct val="120000"/>
              <a:buNone/>
              <a:defRPr/>
            </a:pPr>
            <a:r>
              <a:rPr lang="fr-FR" sz="1000" u="sng" dirty="0">
                <a:solidFill>
                  <a:srgbClr val="7030A0"/>
                </a:solidFill>
              </a:rPr>
              <a:t>https://</a:t>
            </a:r>
            <a:r>
              <a:rPr lang="fr-FR" sz="1000" u="sng" dirty="0" smtClean="0">
                <a:solidFill>
                  <a:srgbClr val="7030A0"/>
                </a:solidFill>
              </a:rPr>
              <a:t>musee-ecole-montceau-71.blogspot.com/2018/02/le-systeme-metrique.html</a:t>
            </a:r>
          </a:p>
          <a:p>
            <a:pPr algn="just">
              <a:spcBef>
                <a:spcPts val="0"/>
              </a:spcBef>
              <a:buSzPct val="120000"/>
              <a:buNone/>
              <a:defRPr/>
            </a:pPr>
            <a:endParaRPr lang="fr-FR" sz="1400" u="sng" dirty="0" smtClean="0">
              <a:solidFill>
                <a:srgbClr val="7030A0"/>
              </a:solidFill>
            </a:endParaRPr>
          </a:p>
          <a:p>
            <a:pPr algn="just">
              <a:spcBef>
                <a:spcPts val="0"/>
              </a:spcBef>
              <a:buSzPct val="120000"/>
              <a:buNone/>
              <a:defRPr/>
            </a:pPr>
            <a:r>
              <a:rPr lang="fr-FR" sz="1600" b="1" dirty="0">
                <a:solidFill>
                  <a:schemeClr val="accent2">
                    <a:lumMod val="50000"/>
                  </a:schemeClr>
                </a:solidFill>
              </a:rPr>
              <a:t>Site </a:t>
            </a:r>
            <a:r>
              <a:rPr lang="fr-FR" sz="1600" b="1" dirty="0" smtClean="0">
                <a:solidFill>
                  <a:schemeClr val="accent2">
                    <a:lumMod val="50000"/>
                  </a:schemeClr>
                </a:solidFill>
              </a:rPr>
              <a:t>d’Albert </a:t>
            </a:r>
            <a:r>
              <a:rPr lang="fr-FR" sz="1600" b="1" dirty="0" err="1" smtClean="0">
                <a:solidFill>
                  <a:schemeClr val="accent2">
                    <a:lumMod val="50000"/>
                  </a:schemeClr>
                </a:solidFill>
              </a:rPr>
              <a:t>Balasse</a:t>
            </a:r>
            <a:endParaRPr lang="fr-FR" sz="1600" u="sng" dirty="0" smtClean="0">
              <a:solidFill>
                <a:srgbClr val="7030A0"/>
              </a:solidFill>
            </a:endParaRPr>
          </a:p>
          <a:p>
            <a:pPr algn="just">
              <a:spcBef>
                <a:spcPts val="0"/>
              </a:spcBef>
              <a:buSzPct val="120000"/>
              <a:buNone/>
              <a:defRPr/>
            </a:pPr>
            <a:r>
              <a:rPr lang="fr-FR" sz="1000" u="sng" dirty="0">
                <a:solidFill>
                  <a:srgbClr val="7030A0"/>
                </a:solidFill>
              </a:rPr>
              <a:t>http://www.lecompendium.com/dossier_00_compendium_metrique/compendium_metrique.htm</a:t>
            </a:r>
          </a:p>
        </p:txBody>
      </p:sp>
    </p:spTree>
    <p:extLst>
      <p:ext uri="{BB962C8B-B14F-4D97-AF65-F5344CB8AC3E}">
        <p14:creationId xmlns:p14="http://schemas.microsoft.com/office/powerpoint/2010/main" val="2491452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noChangeAspect="1"/>
          </p:cNvSpPr>
          <p:nvPr>
            <p:ph type="title"/>
          </p:nvPr>
        </p:nvSpPr>
        <p:spPr>
          <a:xfrm>
            <a:off x="395536" y="967826"/>
            <a:ext cx="8280920" cy="1958978"/>
          </a:xfrm>
        </p:spPr>
        <p:txBody>
          <a:bodyPr wrap="square" anchor="t">
            <a:normAutofit/>
          </a:bodyPr>
          <a:lstStyle/>
          <a:p>
            <a:r>
              <a:rPr lang="fr-FR" sz="1600" b="1" i="1" dirty="0">
                <a:latin typeface="+mn-lt"/>
              </a:rPr>
              <a:t/>
            </a:r>
            <a:br>
              <a:rPr lang="fr-FR" sz="1600" b="1" i="1" dirty="0">
                <a:latin typeface="+mn-lt"/>
              </a:rPr>
            </a:br>
            <a:r>
              <a:rPr lang="fr-FR" sz="2400" dirty="0">
                <a:latin typeface="+mn-lt"/>
              </a:rPr>
              <a:t/>
            </a:r>
            <a:br>
              <a:rPr lang="fr-FR" sz="2400" dirty="0">
                <a:latin typeface="+mn-lt"/>
              </a:rPr>
            </a:br>
            <a:r>
              <a:rPr lang="fr-FR" sz="2400" dirty="0"/>
              <a:t/>
            </a:r>
            <a:br>
              <a:rPr lang="fr-FR" sz="2400" dirty="0"/>
            </a:br>
            <a:r>
              <a:rPr lang="fr-FR" sz="2400" dirty="0" smtClean="0"/>
              <a:t/>
            </a:r>
            <a:br>
              <a:rPr lang="fr-FR" sz="2400" dirty="0" smtClean="0"/>
            </a:br>
            <a:endParaRPr lang="fr-FR" sz="2400" dirty="0" smtClean="0">
              <a:solidFill>
                <a:srgbClr val="990000"/>
              </a:solidFill>
              <a:latin typeface="Calibri" pitchFamily="34" charset="0"/>
              <a:cs typeface="Times New Roman" pitchFamily="18"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4</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95536" y="264168"/>
            <a:ext cx="7848872" cy="523220"/>
          </a:xfrm>
          <a:prstGeom prst="rect">
            <a:avLst/>
          </a:prstGeom>
        </p:spPr>
        <p:txBody>
          <a:bodyPr wrap="square">
            <a:spAutoFit/>
          </a:bodyPr>
          <a:lstStyle/>
          <a:p>
            <a:r>
              <a:rPr lang="fr-FR" sz="2800" b="1" dirty="0" smtClean="0">
                <a:solidFill>
                  <a:schemeClr val="accent2">
                    <a:lumMod val="75000"/>
                  </a:schemeClr>
                </a:solidFill>
                <a:latin typeface="Calibri" panose="020F0502020204030204" pitchFamily="34" charset="0"/>
                <a:cs typeface="Calibri" panose="020F0502020204030204" pitchFamily="34" charset="0"/>
              </a:rPr>
              <a:t>2. </a:t>
            </a:r>
            <a:r>
              <a:rPr lang="fr-FR" sz="2400" b="1" dirty="0" smtClean="0">
                <a:solidFill>
                  <a:schemeClr val="accent2">
                    <a:lumMod val="75000"/>
                  </a:schemeClr>
                </a:solidFill>
                <a:latin typeface="Calibri" panose="020F0502020204030204" pitchFamily="34" charset="0"/>
                <a:cs typeface="Calibri" panose="020F0502020204030204" pitchFamily="34" charset="0"/>
              </a:rPr>
              <a:t>Place des grandeurs dans les programmes: </a:t>
            </a:r>
            <a:r>
              <a:rPr lang="fr-FR" sz="2400" b="1" dirty="0" smtClean="0">
                <a:solidFill>
                  <a:srgbClr val="990000"/>
                </a:solidFill>
                <a:latin typeface="Calibri" panose="020F0502020204030204" pitchFamily="34" charset="0"/>
                <a:cs typeface="Calibri" panose="020F0502020204030204" pitchFamily="34" charset="0"/>
              </a:rPr>
              <a:t>objectifs</a:t>
            </a:r>
            <a:endParaRPr lang="fr-FR" sz="2400" dirty="0">
              <a:solidFill>
                <a:srgbClr val="990000"/>
              </a:solidFill>
              <a:latin typeface="Calibri" panose="020F0502020204030204" pitchFamily="34" charset="0"/>
              <a:cs typeface="Calibri" panose="020F0502020204030204"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367981" y="3163702"/>
            <a:ext cx="8661592" cy="313728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fr-FR" sz="1800" dirty="0" smtClean="0">
                <a:solidFill>
                  <a:schemeClr val="accent2">
                    <a:lumMod val="50000"/>
                  </a:schemeClr>
                </a:solidFill>
                <a:sym typeface="Wingdings" panose="05000000000000000000" pitchFamily="2" charset="2"/>
              </a:rPr>
              <a:t> </a:t>
            </a:r>
            <a:r>
              <a:rPr lang="fr-FR" sz="1800" b="1" u="sng" dirty="0" smtClean="0">
                <a:latin typeface="Calibri" panose="020F0502020204030204" pitchFamily="34" charset="0"/>
                <a:cs typeface="Calibri" panose="020F0502020204030204" pitchFamily="34" charset="0"/>
              </a:rPr>
              <a:t>Préconisations des documents d’accompagnement:</a:t>
            </a:r>
          </a:p>
          <a:p>
            <a:pPr marL="285750" indent="-285750">
              <a:spcAft>
                <a:spcPts val="600"/>
              </a:spcAft>
              <a:buFontTx/>
              <a:buChar char="-"/>
            </a:pPr>
            <a:r>
              <a:rPr lang="fr-FR" sz="1800" b="1" dirty="0" smtClean="0">
                <a:solidFill>
                  <a:schemeClr val="accent2">
                    <a:lumMod val="50000"/>
                  </a:schemeClr>
                </a:solidFill>
                <a:latin typeface="Calibri" panose="020F0502020204030204" pitchFamily="34" charset="0"/>
                <a:cs typeface="Calibri" panose="020F0502020204030204" pitchFamily="34" charset="0"/>
              </a:rPr>
              <a:t>S’appuyer sur des situations concrètes</a:t>
            </a:r>
          </a:p>
          <a:p>
            <a:pPr marL="285750" indent="-285750">
              <a:spcAft>
                <a:spcPts val="600"/>
              </a:spcAft>
              <a:buFontTx/>
              <a:buChar char="-"/>
            </a:pPr>
            <a:r>
              <a:rPr lang="fr-FR" sz="1700" b="1" dirty="0" smtClean="0">
                <a:solidFill>
                  <a:schemeClr val="accent2">
                    <a:lumMod val="50000"/>
                  </a:schemeClr>
                </a:solidFill>
                <a:latin typeface="Calibri" panose="020F0502020204030204" pitchFamily="34" charset="0"/>
                <a:cs typeface="Calibri" panose="020F0502020204030204" pitchFamily="34" charset="0"/>
              </a:rPr>
              <a:t>Partir de situations-problèmes empruntées à la vie courante ou issues d’autres disciplines</a:t>
            </a:r>
          </a:p>
        </p:txBody>
      </p:sp>
      <p:sp>
        <p:nvSpPr>
          <p:cNvPr id="15" name="Titre 3"/>
          <p:cNvSpPr txBox="1">
            <a:spLocks noChangeAspect="1"/>
          </p:cNvSpPr>
          <p:nvPr/>
        </p:nvSpPr>
        <p:spPr>
          <a:xfrm>
            <a:off x="367980" y="1118885"/>
            <a:ext cx="8569777" cy="2021956"/>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285750" indent="-285750">
              <a:spcAft>
                <a:spcPts val="600"/>
              </a:spcAft>
              <a:buFont typeface="Wingdings" panose="05000000000000000000" pitchFamily="2" charset="2"/>
              <a:buChar char="à"/>
            </a:pPr>
            <a:r>
              <a:rPr lang="fr-FR" sz="1800" b="1" u="sng" dirty="0" smtClean="0">
                <a:latin typeface="Calibri" panose="020F0502020204030204" pitchFamily="34" charset="0"/>
                <a:cs typeface="Calibri" panose="020F0502020204030204" pitchFamily="34" charset="0"/>
              </a:rPr>
              <a:t>Thème spécifique</a:t>
            </a:r>
          </a:p>
          <a:p>
            <a:pPr>
              <a:spcAft>
                <a:spcPts val="600"/>
              </a:spcAft>
            </a:pPr>
            <a:r>
              <a:rPr lang="fr-FR" sz="1800" b="1" u="sng" dirty="0" smtClean="0">
                <a:solidFill>
                  <a:srgbClr val="990000"/>
                </a:solidFill>
                <a:latin typeface="Calibri" panose="020F0502020204030204" pitchFamily="34" charset="0"/>
                <a:cs typeface="Calibri" panose="020F0502020204030204" pitchFamily="34" charset="0"/>
              </a:rPr>
              <a:t>Objectifs : </a:t>
            </a: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compréhension du sens des mesures de grandeurs rencontrées dans différents cadres </a:t>
            </a:r>
            <a:r>
              <a:rPr lang="fr-FR" sz="1800" b="1" u="sng" dirty="0" smtClean="0">
                <a:solidFill>
                  <a:schemeClr val="accent5">
                    <a:lumMod val="50000"/>
                  </a:schemeClr>
                </a:solidFill>
                <a:latin typeface="Calibri" panose="020F0502020204030204" pitchFamily="34" charset="0"/>
                <a:cs typeface="Calibri" panose="020F0502020204030204" pitchFamily="34" charset="0"/>
              </a:rPr>
              <a:t>Exemples:</a:t>
            </a:r>
            <a:r>
              <a:rPr lang="fr-FR" sz="1800" b="1" dirty="0" smtClean="0">
                <a:solidFill>
                  <a:srgbClr val="990000"/>
                </a:solidFill>
                <a:latin typeface="Calibri" panose="020F0502020204030204" pitchFamily="34" charset="0"/>
                <a:cs typeface="Calibri" panose="020F0502020204030204" pitchFamily="34" charset="0"/>
              </a:rPr>
              <a:t>  </a:t>
            </a:r>
            <a:r>
              <a:rPr lang="fr-FR" sz="1800" b="1" dirty="0" smtClean="0">
                <a:solidFill>
                  <a:schemeClr val="accent5">
                    <a:lumMod val="50000"/>
                  </a:schemeClr>
                </a:solidFill>
                <a:latin typeface="Calibri" panose="020F0502020204030204" pitchFamily="34" charset="0"/>
                <a:cs typeface="Calibri" panose="020F0502020204030204" pitchFamily="34" charset="0"/>
              </a:rPr>
              <a:t>école, vie quotidienne ou future vie professionnelle</a:t>
            </a: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Connaitre et reconnaitre les grandeurs</a:t>
            </a: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Disposer d’une représentation la plus précise possible d’une mesure donnée</a:t>
            </a:r>
          </a:p>
          <a:p>
            <a:pPr>
              <a:spcAft>
                <a:spcPts val="600"/>
              </a:spcAft>
            </a:pPr>
            <a:endParaRPr lang="fr-FR" sz="1400" b="1" dirty="0" smtClean="0">
              <a:solidFill>
                <a:schemeClr val="accent5">
                  <a:lumMod val="50000"/>
                </a:schemeClr>
              </a:solidFill>
              <a:latin typeface="Calibri" panose="020F0502020204030204" pitchFamily="34" charset="0"/>
              <a:cs typeface="Calibri" panose="020F0502020204030204" pitchFamily="34" charset="0"/>
            </a:endParaRPr>
          </a:p>
        </p:txBody>
      </p:sp>
      <p:sp>
        <p:nvSpPr>
          <p:cNvPr id="3" name="Rectangle 2"/>
          <p:cNvSpPr/>
          <p:nvPr/>
        </p:nvSpPr>
        <p:spPr>
          <a:xfrm>
            <a:off x="374904" y="4223490"/>
            <a:ext cx="8562854" cy="2077492"/>
          </a:xfrm>
          <a:prstGeom prst="rect">
            <a:avLst/>
          </a:prstGeom>
        </p:spPr>
        <p:txBody>
          <a:bodyPr wrap="square">
            <a:spAutoFit/>
          </a:bodyPr>
          <a:lstStyle/>
          <a:p>
            <a:pPr marL="285750" indent="-285750">
              <a:spcAft>
                <a:spcPts val="600"/>
              </a:spcAft>
              <a:buFontTx/>
              <a:buChar char="-"/>
            </a:pPr>
            <a:r>
              <a:rPr lang="fr-FR" b="1" dirty="0">
                <a:solidFill>
                  <a:schemeClr val="accent2">
                    <a:lumMod val="50000"/>
                  </a:schemeClr>
                </a:solidFill>
                <a:latin typeface="Calibri" panose="020F0502020204030204" pitchFamily="34" charset="0"/>
                <a:cs typeface="Calibri" panose="020F0502020204030204" pitchFamily="34" charset="0"/>
              </a:rPr>
              <a:t>Travail Interdisciplinaire :</a:t>
            </a:r>
          </a:p>
          <a:p>
            <a:pPr>
              <a:spcAft>
                <a:spcPts val="600"/>
              </a:spcAft>
            </a:pPr>
            <a:r>
              <a:rPr lang="fr-FR" sz="1600" b="1" dirty="0">
                <a:solidFill>
                  <a:srgbClr val="990000"/>
                </a:solidFill>
                <a:latin typeface="Calibri" panose="020F0502020204030204" pitchFamily="34" charset="0"/>
                <a:cs typeface="Calibri" panose="020F0502020204030204" pitchFamily="34" charset="0"/>
                <a:sym typeface="Wingdings" panose="05000000000000000000" pitchFamily="2" charset="2"/>
              </a:rPr>
              <a:t> </a:t>
            </a:r>
            <a:r>
              <a:rPr lang="fr-FR"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réinvestir </a:t>
            </a:r>
            <a:r>
              <a:rPr lang="fr-FR" b="1" dirty="0">
                <a:solidFill>
                  <a:srgbClr val="990000"/>
                </a:solidFill>
                <a:latin typeface="Calibri" panose="020F0502020204030204" pitchFamily="34" charset="0"/>
                <a:cs typeface="Calibri" panose="020F0502020204030204" pitchFamily="34" charset="0"/>
                <a:sym typeface="Wingdings" panose="05000000000000000000" pitchFamily="2" charset="2"/>
              </a:rPr>
              <a:t>des apprentissages dans d’autres disciplines</a:t>
            </a:r>
          </a:p>
          <a:p>
            <a:pPr>
              <a:spcAft>
                <a:spcPts val="600"/>
              </a:spcAft>
            </a:pPr>
            <a:r>
              <a:rPr lang="fr-FR" sz="1600" b="1" dirty="0" smtClean="0">
                <a:solidFill>
                  <a:schemeClr val="accent5">
                    <a:lumMod val="50000"/>
                  </a:schemeClr>
                </a:solidFill>
                <a:latin typeface="Calibri" panose="020F0502020204030204" pitchFamily="34" charset="0"/>
                <a:cs typeface="Calibri" panose="020F0502020204030204" pitchFamily="34" charset="0"/>
              </a:rPr>
              <a:t>      </a:t>
            </a:r>
            <a:r>
              <a:rPr lang="fr-FR" sz="1600" b="1" u="sng" dirty="0" smtClean="0">
                <a:solidFill>
                  <a:schemeClr val="accent5">
                    <a:lumMod val="50000"/>
                  </a:schemeClr>
                </a:solidFill>
                <a:latin typeface="Calibri" panose="020F0502020204030204" pitchFamily="34" charset="0"/>
                <a:cs typeface="Calibri" panose="020F0502020204030204" pitchFamily="34" charset="0"/>
              </a:rPr>
              <a:t>Exemples </a:t>
            </a:r>
            <a:r>
              <a:rPr lang="fr-FR" sz="1600" b="1" u="sng" dirty="0">
                <a:solidFill>
                  <a:schemeClr val="accent5">
                    <a:lumMod val="50000"/>
                  </a:schemeClr>
                </a:solidFill>
                <a:latin typeface="Calibri" panose="020F0502020204030204" pitchFamily="34" charset="0"/>
                <a:cs typeface="Calibri" panose="020F0502020204030204" pitchFamily="34" charset="0"/>
              </a:rPr>
              <a:t>:  </a:t>
            </a:r>
            <a:r>
              <a:rPr lang="fr-FR" sz="1600" b="1" dirty="0">
                <a:solidFill>
                  <a:schemeClr val="accent5">
                    <a:lumMod val="50000"/>
                  </a:schemeClr>
                </a:solidFill>
                <a:latin typeface="Calibri" panose="020F0502020204030204" pitchFamily="34" charset="0"/>
                <a:cs typeface="Calibri" panose="020F0502020204030204" pitchFamily="34" charset="0"/>
              </a:rPr>
              <a:t>distances en géographie, durée en EPS, masse en sciences,… </a:t>
            </a:r>
          </a:p>
          <a:p>
            <a:pPr marL="285750" indent="-285750">
              <a:spcAft>
                <a:spcPts val="600"/>
              </a:spcAft>
              <a:buFont typeface="Wingdings" panose="05000000000000000000" pitchFamily="2" charset="2"/>
              <a:buChar char="è"/>
            </a:pPr>
            <a:r>
              <a:rPr lang="fr-FR" b="1" dirty="0" smtClean="0">
                <a:solidFill>
                  <a:srgbClr val="990000"/>
                </a:solidFill>
                <a:latin typeface="Calibri" panose="020F0502020204030204" pitchFamily="34" charset="0"/>
                <a:cs typeface="Calibri" panose="020F0502020204030204" pitchFamily="34" charset="0"/>
                <a:sym typeface="Wingdings" panose="05000000000000000000" pitchFamily="2" charset="2"/>
              </a:rPr>
              <a:t>Faciliter les apprentissages sur d’autres grandeurs physiques, économiques,…</a:t>
            </a:r>
          </a:p>
          <a:p>
            <a:pPr>
              <a:spcAft>
                <a:spcPts val="600"/>
              </a:spcAft>
            </a:pPr>
            <a:r>
              <a:rPr lang="fr-FR" sz="1600" b="1" dirty="0" smtClean="0">
                <a:solidFill>
                  <a:schemeClr val="accent5">
                    <a:lumMod val="50000"/>
                  </a:schemeClr>
                </a:solidFill>
                <a:latin typeface="Calibri" panose="020F0502020204030204" pitchFamily="34" charset="0"/>
                <a:cs typeface="Calibri" panose="020F0502020204030204" pitchFamily="34" charset="0"/>
              </a:rPr>
              <a:t>      </a:t>
            </a:r>
            <a:r>
              <a:rPr lang="fr-FR" sz="1600" b="1" u="sng" dirty="0" smtClean="0">
                <a:solidFill>
                  <a:schemeClr val="accent5">
                    <a:lumMod val="50000"/>
                  </a:schemeClr>
                </a:solidFill>
                <a:latin typeface="Calibri" panose="020F0502020204030204" pitchFamily="34" charset="0"/>
                <a:cs typeface="Calibri" panose="020F0502020204030204" pitchFamily="34" charset="0"/>
              </a:rPr>
              <a:t>Exemples </a:t>
            </a:r>
            <a:r>
              <a:rPr lang="fr-FR" sz="1600" b="1" u="sng" dirty="0">
                <a:solidFill>
                  <a:schemeClr val="accent5">
                    <a:lumMod val="50000"/>
                  </a:schemeClr>
                </a:solidFill>
                <a:latin typeface="Calibri" panose="020F0502020204030204" pitchFamily="34" charset="0"/>
                <a:cs typeface="Calibri" panose="020F0502020204030204" pitchFamily="34" charset="0"/>
              </a:rPr>
              <a:t>: </a:t>
            </a:r>
            <a:r>
              <a:rPr lang="fr-FR" sz="1600" b="1" dirty="0" smtClean="0">
                <a:solidFill>
                  <a:schemeClr val="accent5">
                    <a:lumMod val="50000"/>
                  </a:schemeClr>
                </a:solidFill>
                <a:latin typeface="Calibri" panose="020F0502020204030204" pitchFamily="34" charset="0"/>
                <a:cs typeface="Calibri" panose="020F0502020204030204" pitchFamily="34" charset="0"/>
              </a:rPr>
              <a:t>Capacité </a:t>
            </a:r>
            <a:r>
              <a:rPr lang="fr-FR" sz="1600" b="1" dirty="0">
                <a:solidFill>
                  <a:schemeClr val="accent5">
                    <a:lumMod val="50000"/>
                  </a:schemeClr>
                </a:solidFill>
                <a:latin typeface="Calibri" panose="020F0502020204030204" pitchFamily="34" charset="0"/>
                <a:cs typeface="Calibri" panose="020F0502020204030204" pitchFamily="34" charset="0"/>
              </a:rPr>
              <a:t>de stockage de données en technologie, repérage dans le temps en histoire</a:t>
            </a:r>
            <a:r>
              <a:rPr lang="fr-FR" sz="1600" b="1" dirty="0" smtClean="0">
                <a:solidFill>
                  <a:schemeClr val="accent5">
                    <a:lumMod val="50000"/>
                  </a:schemeClr>
                </a:solidFill>
                <a:latin typeface="Calibri" panose="020F0502020204030204" pitchFamily="34" charset="0"/>
                <a:cs typeface="Calibri" panose="020F0502020204030204" pitchFamily="34" charset="0"/>
              </a:rPr>
              <a:t>,</a:t>
            </a:r>
          </a:p>
          <a:p>
            <a:pPr>
              <a:spcAft>
                <a:spcPts val="600"/>
              </a:spcAft>
            </a:pPr>
            <a:r>
              <a:rPr lang="fr-FR" sz="1600" b="1" dirty="0">
                <a:solidFill>
                  <a:schemeClr val="accent5">
                    <a:lumMod val="50000"/>
                  </a:schemeClr>
                </a:solidFill>
                <a:latin typeface="Calibri" panose="020F0502020204030204" pitchFamily="34" charset="0"/>
                <a:cs typeface="Calibri" panose="020F0502020204030204" pitchFamily="34" charset="0"/>
              </a:rPr>
              <a:t> </a:t>
            </a:r>
            <a:r>
              <a:rPr lang="fr-FR" sz="1600" b="1" dirty="0" smtClean="0">
                <a:solidFill>
                  <a:schemeClr val="accent5">
                    <a:lumMod val="50000"/>
                  </a:schemeClr>
                </a:solidFill>
                <a:latin typeface="Calibri" panose="020F0502020204030204" pitchFamily="34" charset="0"/>
                <a:cs typeface="Calibri" panose="020F0502020204030204" pitchFamily="34" charset="0"/>
              </a:rPr>
              <a:t>     </a:t>
            </a:r>
            <a:r>
              <a:rPr lang="fr-FR" sz="1600" b="1" dirty="0">
                <a:solidFill>
                  <a:schemeClr val="accent5">
                    <a:lumMod val="50000"/>
                  </a:schemeClr>
                </a:solidFill>
                <a:latin typeface="Calibri" panose="020F0502020204030204" pitchFamily="34" charset="0"/>
                <a:cs typeface="Calibri" panose="020F0502020204030204" pitchFamily="34" charset="0"/>
              </a:rPr>
              <a:t>température ou densité en sciences</a:t>
            </a:r>
            <a:r>
              <a:rPr lang="fr-FR" b="1" dirty="0">
                <a:solidFill>
                  <a:schemeClr val="accent5">
                    <a:lumMod val="50000"/>
                  </a:schemeClr>
                </a:solidFill>
                <a:latin typeface="Calibri" panose="020F0502020204030204" pitchFamily="34" charset="0"/>
                <a:cs typeface="Calibri" panose="020F0502020204030204" pitchFamily="34" charset="0"/>
              </a:rPr>
              <a:t>, </a:t>
            </a:r>
            <a:r>
              <a:rPr lang="fr-FR" sz="1600" b="1" dirty="0">
                <a:solidFill>
                  <a:schemeClr val="accent5">
                    <a:lumMod val="50000"/>
                  </a:schemeClr>
                </a:solidFill>
                <a:latin typeface="Calibri" panose="020F0502020204030204" pitchFamily="34" charset="0"/>
                <a:cs typeface="Calibri" panose="020F0502020204030204" pitchFamily="34" charset="0"/>
              </a:rPr>
              <a:t>etc</a:t>
            </a:r>
            <a:r>
              <a:rPr lang="fr-FR" sz="1600" b="1" dirty="0">
                <a:solidFill>
                  <a:schemeClr val="accent5">
                    <a:lumMod val="50000"/>
                  </a:schemeClr>
                </a:solidFill>
              </a:rPr>
              <a:t>.</a:t>
            </a:r>
          </a:p>
        </p:txBody>
      </p:sp>
      <p:sp>
        <p:nvSpPr>
          <p:cNvPr id="13" name="Rectangle 12"/>
          <p:cNvSpPr/>
          <p:nvPr/>
        </p:nvSpPr>
        <p:spPr>
          <a:xfrm>
            <a:off x="371936" y="825801"/>
            <a:ext cx="3501792" cy="369332"/>
          </a:xfrm>
          <a:prstGeom prst="rect">
            <a:avLst/>
          </a:prstGeom>
        </p:spPr>
        <p:txBody>
          <a:bodyPr wrap="none">
            <a:spAutoFit/>
          </a:bodyPr>
          <a:lstStyle/>
          <a:p>
            <a:pPr marL="285750" indent="-285750">
              <a:spcAft>
                <a:spcPts val="600"/>
              </a:spcAft>
              <a:buFont typeface="Wingdings" panose="05000000000000000000" pitchFamily="2" charset="2"/>
              <a:buChar char="à"/>
            </a:pPr>
            <a:r>
              <a:rPr lang="fr-FR" b="1" dirty="0">
                <a:solidFill>
                  <a:schemeClr val="accent2">
                    <a:lumMod val="50000"/>
                  </a:schemeClr>
                </a:solidFill>
                <a:latin typeface="Calibri" panose="020F0502020204030204" pitchFamily="34" charset="0"/>
                <a:cs typeface="Calibri" panose="020F0502020204030204" pitchFamily="34" charset="0"/>
              </a:rPr>
              <a:t>Enseignées du cycle 1 au cycle 4</a:t>
            </a:r>
          </a:p>
        </p:txBody>
      </p:sp>
    </p:spTree>
    <p:extLst>
      <p:ext uri="{BB962C8B-B14F-4D97-AF65-F5344CB8AC3E}">
        <p14:creationId xmlns:p14="http://schemas.microsoft.com/office/powerpoint/2010/main" val="5703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620688"/>
            <a:ext cx="7772400" cy="5256584"/>
          </a:xfrm>
        </p:spPr>
        <p:txBody>
          <a:bodyPr anchor="ctr">
            <a:noAutofit/>
          </a:bodyPr>
          <a:lstStyle/>
          <a:p>
            <a:pPr marL="274320" lvl="0" indent="-274320" algn="ctr">
              <a:spcBef>
                <a:spcPts val="580"/>
              </a:spcBef>
              <a:defRPr/>
            </a:pPr>
            <a:r>
              <a:rPr lang="fr-FR" b="1" i="1" dirty="0" smtClean="0">
                <a:latin typeface="Calibri" panose="020F0502020204030204" pitchFamily="34" charset="0"/>
                <a:cs typeface="Calibri" panose="020F0502020204030204" pitchFamily="34" charset="0"/>
              </a:rPr>
              <a:t>Merci pour votre attention</a:t>
            </a:r>
            <a:endParaRPr lang="fr-FR" i="1" dirty="0" smtClean="0">
              <a:latin typeface="Calibri" panose="020F0502020204030204" pitchFamily="34" charset="0"/>
              <a:cs typeface="Calibri" panose="020F0502020204030204" pitchFamily="34"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40</a:t>
            </a:fld>
            <a:endParaRPr lang="fr-FR" dirty="0"/>
          </a:p>
        </p:txBody>
      </p:sp>
      <p:sp>
        <p:nvSpPr>
          <p:cNvPr id="10" name="Espace réservé du contenu 4"/>
          <p:cNvSpPr txBox="1">
            <a:spLocks/>
          </p:cNvSpPr>
          <p:nvPr/>
        </p:nvSpPr>
        <p:spPr>
          <a:xfrm>
            <a:off x="539552" y="908720"/>
            <a:ext cx="6912768" cy="2736304"/>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3" name="Espace réservé du contenu 4"/>
          <p:cNvSpPr>
            <a:spLocks noGrp="1"/>
          </p:cNvSpPr>
          <p:nvPr>
            <p:ph sz="quarter" idx="1"/>
          </p:nvPr>
        </p:nvSpPr>
        <p:spPr>
          <a:xfrm>
            <a:off x="323528" y="1124744"/>
            <a:ext cx="8496944" cy="1944216"/>
          </a:xfrm>
        </p:spPr>
        <p:txBody>
          <a:bodyPr>
            <a:normAutofit/>
          </a:bodyPr>
          <a:lstStyle/>
          <a:p>
            <a:pPr lvl="0" algn="just">
              <a:buFont typeface="Courier New" pitchFamily="49" charset="0"/>
              <a:buChar char="o"/>
              <a:defRPr/>
            </a:pPr>
            <a:endParaRPr lang="fr-FR" sz="1200" b="1" dirty="0" smtClean="0">
              <a:latin typeface="Calibri" pitchFamily="34" charset="0"/>
            </a:endParaRPr>
          </a:p>
          <a:p>
            <a:pPr lvl="0" algn="just">
              <a:buFont typeface="Courier New" pitchFamily="49" charset="0"/>
              <a:buChar char="o"/>
              <a:defRPr/>
            </a:pPr>
            <a:endParaRPr lang="fr-FR" sz="1200" dirty="0" smtClean="0">
              <a:latin typeface="Calibri" pitchFamily="34" charset="0"/>
            </a:endParaRPr>
          </a:p>
          <a:p>
            <a:pPr lvl="0">
              <a:buFont typeface="Courier New" pitchFamily="49" charset="0"/>
              <a:buChar char="o"/>
              <a:defRPr/>
            </a:pPr>
            <a:endParaRPr lang="fr-FR" sz="1400" dirty="0" smtClean="0">
              <a:latin typeface="Calibri" pitchFamily="34" charset="0"/>
            </a:endParaRPr>
          </a:p>
          <a:p>
            <a:pPr lvl="0">
              <a:buFont typeface="Courier New" pitchFamily="49" charset="0"/>
              <a:buChar char="o"/>
              <a:defRPr/>
            </a:pPr>
            <a:endParaRPr lang="fr-FR" sz="1400" dirty="0" smtClean="0">
              <a:latin typeface="Calibri" pitchFamily="34" charset="0"/>
            </a:endParaRPr>
          </a:p>
          <a:p>
            <a:pPr lvl="0">
              <a:buNone/>
              <a:defRPr/>
            </a:pPr>
            <a:endParaRPr lang="fr-FR" sz="1400" dirty="0" smtClean="0">
              <a:latin typeface="Calibri" pitchFamily="34" charset="0"/>
            </a:endParaRPr>
          </a:p>
          <a:p>
            <a:pPr lvl="0">
              <a:buNone/>
              <a:defRPr/>
            </a:pPr>
            <a:endParaRPr lang="fr-FR" sz="1400" dirty="0" smtClean="0">
              <a:latin typeface="Calibri" pitchFamily="34" charset="0"/>
            </a:endParaRPr>
          </a:p>
          <a:p>
            <a:pPr>
              <a:buNone/>
            </a:pPr>
            <a:endParaRPr lang="fr-FR" sz="1400" dirty="0">
              <a:latin typeface="Calibri" pitchFamily="34" charset="0"/>
            </a:endParaRPr>
          </a:p>
        </p:txBody>
      </p:sp>
      <p:sp>
        <p:nvSpPr>
          <p:cNvPr id="11" name="Espace réservé du pied de page 7"/>
          <p:cNvSpPr txBox="1">
            <a:spLocks/>
          </p:cNvSpPr>
          <p:nvPr/>
        </p:nvSpPr>
        <p:spPr>
          <a:xfrm>
            <a:off x="6588224" y="6165304"/>
            <a:ext cx="2361456" cy="457200"/>
          </a:xfrm>
          <a:prstGeom prst="rect">
            <a:avLst/>
          </a:prstGeom>
        </p:spPr>
        <p:txBody>
          <a:bodyPr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chemeClr val="tx2"/>
              </a:solidFill>
              <a:effectLst/>
              <a:uLnTx/>
              <a:uFillTx/>
              <a:latin typeface="+mn-lt"/>
              <a:ea typeface="+mn-ea"/>
              <a:cs typeface="+mn-cs"/>
            </a:endParaRPr>
          </a:p>
        </p:txBody>
      </p:sp>
      <p:pic>
        <p:nvPicPr>
          <p:cNvPr id="14" name="Image 13"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5"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ZoneTexte 11"/>
          <p:cNvSpPr txBox="1"/>
          <p:nvPr/>
        </p:nvSpPr>
        <p:spPr>
          <a:xfrm>
            <a:off x="5538090" y="6075251"/>
            <a:ext cx="1852911" cy="523220"/>
          </a:xfrm>
          <a:prstGeom prst="rect">
            <a:avLst/>
          </a:prstGeom>
          <a:noFill/>
        </p:spPr>
        <p:txBody>
          <a:bodyPr wrap="square" rtlCol="0">
            <a:spAutoFit/>
          </a:bodyPr>
          <a:lstStyle/>
          <a:p>
            <a:r>
              <a:rPr lang="fr-FR" sz="1400" dirty="0" smtClean="0"/>
              <a:t>Plan math-premier degré</a:t>
            </a:r>
          </a:p>
          <a:p>
            <a:r>
              <a:rPr lang="fr-FR" sz="1400" dirty="0" smtClean="0"/>
              <a:t>Formation académique</a:t>
            </a:r>
            <a:endParaRPr lang="fr-FR" sz="1400" dirty="0"/>
          </a:p>
        </p:txBody>
      </p:sp>
      <p:pic>
        <p:nvPicPr>
          <p:cNvPr id="16" name="Image 15"/>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7524328" y="6050243"/>
            <a:ext cx="787167" cy="59169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5</a:t>
            </a:fld>
            <a:endParaRPr lang="fr-FR" dirty="0"/>
          </a:p>
        </p:txBody>
      </p:sp>
      <p:sp>
        <p:nvSpPr>
          <p:cNvPr id="4" name="Titre 3"/>
          <p:cNvSpPr>
            <a:spLocks noGrp="1" noChangeAspect="1"/>
          </p:cNvSpPr>
          <p:nvPr>
            <p:ph type="title"/>
          </p:nvPr>
        </p:nvSpPr>
        <p:spPr>
          <a:xfrm>
            <a:off x="395535" y="818344"/>
            <a:ext cx="8280920" cy="1633144"/>
          </a:xfrm>
        </p:spPr>
        <p:txBody>
          <a:bodyPr wrap="square" anchor="t">
            <a:normAutofit fontScale="90000"/>
          </a:bodyPr>
          <a:lstStyle/>
          <a:p>
            <a:pPr>
              <a:lnSpc>
                <a:spcPct val="114000"/>
              </a:lnSpc>
              <a:spcBef>
                <a:spcPts val="600"/>
              </a:spcBef>
              <a:spcAft>
                <a:spcPts val="600"/>
              </a:spcAft>
            </a:pPr>
            <a:r>
              <a:rPr lang="fr-FR" sz="2000" b="1"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fr-FR" sz="2000" b="1" u="sng" dirty="0" smtClean="0">
                <a:solidFill>
                  <a:schemeClr val="accent2">
                    <a:lumMod val="50000"/>
                  </a:schemeClr>
                </a:solidFill>
                <a:latin typeface="Calibri" panose="020F0502020204030204" pitchFamily="34" charset="0"/>
                <a:cs typeface="Calibri" panose="020F0502020204030204" pitchFamily="34" charset="0"/>
              </a:rPr>
              <a:t>cycle 1 </a:t>
            </a:r>
            <a:r>
              <a:rPr lang="fr-FR" sz="2000" b="1" u="sng" dirty="0">
                <a:solidFill>
                  <a:schemeClr val="accent2">
                    <a:lumMod val="50000"/>
                  </a:schemeClr>
                </a:solidFill>
                <a:latin typeface="Calibri" panose="020F0502020204030204" pitchFamily="34" charset="0"/>
                <a:cs typeface="Calibri" panose="020F0502020204030204" pitchFamily="34" charset="0"/>
              </a:rPr>
              <a:t>:</a:t>
            </a:r>
            <a:r>
              <a:rPr lang="fr-FR" sz="2000" b="1" dirty="0">
                <a:solidFill>
                  <a:schemeClr val="accent2">
                    <a:lumMod val="50000"/>
                  </a:schemeClr>
                </a:solidFill>
                <a:latin typeface="Calibri" panose="020F0502020204030204" pitchFamily="34" charset="0"/>
                <a:cs typeface="Calibri" panose="020F0502020204030204" pitchFamily="34" charset="0"/>
              </a:rPr>
              <a:t> </a:t>
            </a:r>
            <a:r>
              <a:rPr lang="fr-FR" sz="2000" b="1" dirty="0" smtClean="0">
                <a:solidFill>
                  <a:schemeClr val="accent2">
                    <a:lumMod val="50000"/>
                  </a:schemeClr>
                </a:solidFill>
                <a:latin typeface="Calibri" panose="020F0502020204030204" pitchFamily="34" charset="0"/>
                <a:cs typeface="Calibri" panose="020F0502020204030204" pitchFamily="34" charset="0"/>
              </a:rPr>
              <a:t/>
            </a:r>
            <a:br>
              <a:rPr lang="fr-FR" sz="2000" b="1" dirty="0" smtClean="0">
                <a:solidFill>
                  <a:schemeClr val="accent2">
                    <a:lumMod val="50000"/>
                  </a:schemeClr>
                </a:solidFill>
                <a:latin typeface="Calibri" panose="020F0502020204030204" pitchFamily="34" charset="0"/>
                <a:cs typeface="Calibri" panose="020F0502020204030204" pitchFamily="34" charset="0"/>
              </a:rPr>
            </a:br>
            <a:r>
              <a:rPr lang="fr-FR" sz="2000" b="1" dirty="0" smtClean="0">
                <a:solidFill>
                  <a:schemeClr val="accent2">
                    <a:lumMod val="50000"/>
                  </a:schemeClr>
                </a:solidFill>
                <a:latin typeface="Calibri" panose="020F0502020204030204" pitchFamily="34" charset="0"/>
                <a:cs typeface="Calibri" panose="020F0502020204030204" pitchFamily="34" charset="0"/>
              </a:rPr>
              <a:t>-  premiers apprentissages à partir de manipulations et d’observations </a:t>
            </a:r>
            <a:r>
              <a:rPr lang="fr-FR" sz="1600" b="1" u="sng" dirty="0">
                <a:solidFill>
                  <a:schemeClr val="accent2">
                    <a:lumMod val="50000"/>
                  </a:schemeClr>
                </a:solidFill>
                <a:latin typeface="Calibri" panose="020F0502020204030204" pitchFamily="34" charset="0"/>
                <a:cs typeface="Calibri" panose="020F0502020204030204" pitchFamily="34" charset="0"/>
              </a:rPr>
              <a:t/>
            </a:r>
            <a:br>
              <a:rPr lang="fr-FR" sz="1600" b="1" u="sng" dirty="0">
                <a:solidFill>
                  <a:schemeClr val="accent2">
                    <a:lumMod val="50000"/>
                  </a:schemeClr>
                </a:solidFill>
                <a:latin typeface="Calibri" panose="020F0502020204030204" pitchFamily="34" charset="0"/>
                <a:cs typeface="Calibri" panose="020F0502020204030204" pitchFamily="34" charset="0"/>
              </a:rPr>
            </a:br>
            <a:r>
              <a:rPr lang="fr-FR" sz="1600" b="1" u="sng" dirty="0" smtClean="0">
                <a:solidFill>
                  <a:schemeClr val="tx1"/>
                </a:solidFill>
                <a:latin typeface="Calibri" panose="020F0502020204030204" pitchFamily="34" charset="0"/>
                <a:cs typeface="Calibri" panose="020F0502020204030204" pitchFamily="34" charset="0"/>
              </a:rPr>
              <a:t>Attendus de fin de cycle</a:t>
            </a:r>
            <a:r>
              <a:rPr lang="fr-FR" sz="1600" b="1" u="sng" dirty="0" smtClean="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fr-FR" sz="1600" b="1" u="sng" dirty="0" smtClean="0">
                <a:solidFill>
                  <a:schemeClr val="tx1"/>
                </a:solidFill>
                <a:latin typeface="Calibri" panose="020F0502020204030204" pitchFamily="34" charset="0"/>
                <a:cs typeface="Calibri" panose="020F0502020204030204" pitchFamily="34" charset="0"/>
              </a:rPr>
              <a:t> </a:t>
            </a:r>
            <a:r>
              <a:rPr lang="fr-FR" sz="1400" b="1" dirty="0" smtClean="0">
                <a:solidFill>
                  <a:schemeClr val="tx1"/>
                </a:solidFill>
                <a:latin typeface="Calibri" panose="020F0502020204030204" pitchFamily="34" charset="0"/>
                <a:cs typeface="Calibri" panose="020F0502020204030204" pitchFamily="34" charset="0"/>
              </a:rPr>
              <a:t/>
            </a:r>
            <a:br>
              <a:rPr lang="fr-FR" sz="1400" b="1" dirty="0" smtClean="0">
                <a:solidFill>
                  <a:schemeClr val="tx1"/>
                </a:solidFill>
                <a:latin typeface="Calibri" panose="020F0502020204030204" pitchFamily="34" charset="0"/>
                <a:cs typeface="Calibri" panose="020F0502020204030204" pitchFamily="34" charset="0"/>
              </a:rPr>
            </a:br>
            <a:r>
              <a:rPr lang="fr-FR" sz="1800" dirty="0" smtClean="0">
                <a:solidFill>
                  <a:schemeClr val="tx1">
                    <a:lumMod val="95000"/>
                    <a:lumOff val="5000"/>
                  </a:schemeClr>
                </a:solidFill>
                <a:latin typeface="Calibri" panose="020F0502020204030204" pitchFamily="34" charset="0"/>
                <a:cs typeface="Calibri" panose="020F0502020204030204" pitchFamily="34" charset="0"/>
              </a:rPr>
              <a:t>Classer </a:t>
            </a:r>
            <a:r>
              <a:rPr lang="fr-FR" sz="1800" dirty="0">
                <a:solidFill>
                  <a:schemeClr val="tx1">
                    <a:lumMod val="95000"/>
                    <a:lumOff val="5000"/>
                  </a:schemeClr>
                </a:solidFill>
                <a:latin typeface="Calibri" panose="020F0502020204030204" pitchFamily="34" charset="0"/>
                <a:cs typeface="Calibri" panose="020F0502020204030204" pitchFamily="34" charset="0"/>
              </a:rPr>
              <a:t>ou ranger des objets selon un critère de longueur ou de masse ou de contenance. </a:t>
            </a:r>
            <a:r>
              <a:rPr lang="fr-FR" sz="1600" dirty="0">
                <a:solidFill>
                  <a:schemeClr val="tx1">
                    <a:lumMod val="95000"/>
                    <a:lumOff val="5000"/>
                  </a:schemeClr>
                </a:solidFill>
                <a:latin typeface="Calibri" panose="020F0502020204030204" pitchFamily="34" charset="0"/>
                <a:cs typeface="Calibri" panose="020F0502020204030204" pitchFamily="34" charset="0"/>
              </a:rPr>
              <a:t/>
            </a:r>
            <a:br>
              <a:rPr lang="fr-FR" sz="1600" dirty="0">
                <a:solidFill>
                  <a:schemeClr val="tx1">
                    <a:lumMod val="95000"/>
                    <a:lumOff val="5000"/>
                  </a:schemeClr>
                </a:solidFill>
                <a:latin typeface="Calibri" panose="020F0502020204030204" pitchFamily="34" charset="0"/>
                <a:cs typeface="Calibri" panose="020F0502020204030204" pitchFamily="34" charset="0"/>
              </a:rPr>
            </a:br>
            <a:r>
              <a:rPr lang="fr-FR" sz="1600" dirty="0" smtClean="0">
                <a:solidFill>
                  <a:schemeClr val="tx1">
                    <a:lumMod val="95000"/>
                    <a:lumOff val="5000"/>
                  </a:schemeClr>
                </a:solidFill>
                <a:latin typeface="Calibri" panose="020F0502020204030204" pitchFamily="34" charset="0"/>
                <a:cs typeface="Calibri" panose="020F0502020204030204" pitchFamily="34" charset="0"/>
              </a:rPr>
              <a:t>(Sensibilisation à la notion de durée)</a:t>
            </a:r>
            <a:endParaRPr lang="fr-FR" sz="2200" dirty="0" smtClean="0">
              <a:solidFill>
                <a:schemeClr val="tx1">
                  <a:lumMod val="95000"/>
                  <a:lumOff val="5000"/>
                </a:schemeClr>
              </a:solidFill>
              <a:latin typeface="Calibri" pitchFamily="34" charset="0"/>
              <a:cs typeface="Times New Roman" pitchFamily="18" charset="0"/>
            </a:endParaRPr>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2" name="Rectangle 1"/>
          <p:cNvSpPr/>
          <p:nvPr/>
        </p:nvSpPr>
        <p:spPr>
          <a:xfrm>
            <a:off x="395536" y="264168"/>
            <a:ext cx="8542222" cy="584775"/>
          </a:xfrm>
          <a:prstGeom prst="rect">
            <a:avLst/>
          </a:prstGeom>
        </p:spPr>
        <p:txBody>
          <a:bodyPr wrap="square">
            <a:spAutoFit/>
          </a:bodyPr>
          <a:lstStyle/>
          <a:p>
            <a:r>
              <a:rPr lang="fr-FR" sz="3200" b="1" dirty="0" smtClean="0">
                <a:solidFill>
                  <a:schemeClr val="accent2">
                    <a:lumMod val="75000"/>
                  </a:schemeClr>
                </a:solidFill>
                <a:latin typeface="Calibri" panose="020F0502020204030204" pitchFamily="34" charset="0"/>
                <a:cs typeface="Calibri" panose="020F0502020204030204" pitchFamily="34" charset="0"/>
              </a:rPr>
              <a:t>2. </a:t>
            </a:r>
            <a:r>
              <a:rPr lang="fr-FR" sz="2400" b="1" dirty="0" smtClean="0">
                <a:solidFill>
                  <a:schemeClr val="accent2">
                    <a:lumMod val="75000"/>
                  </a:schemeClr>
                </a:solidFill>
                <a:latin typeface="Calibri" panose="020F0502020204030204" pitchFamily="34" charset="0"/>
                <a:cs typeface="Calibri" panose="020F0502020204030204" pitchFamily="34" charset="0"/>
              </a:rPr>
              <a:t>Place des grandeurs dans les programmes: </a:t>
            </a:r>
            <a:r>
              <a:rPr lang="fr-FR" sz="2400" b="1" dirty="0" smtClean="0">
                <a:solidFill>
                  <a:srgbClr val="990000"/>
                </a:solidFill>
                <a:latin typeface="Calibri" panose="020F0502020204030204" pitchFamily="34" charset="0"/>
                <a:cs typeface="Calibri" panose="020F0502020204030204" pitchFamily="34" charset="0"/>
              </a:rPr>
              <a:t>cycles 1 et 2</a:t>
            </a:r>
            <a:endParaRPr lang="fr-FR" dirty="0">
              <a:solidFill>
                <a:srgbClr val="990000"/>
              </a:solidFill>
              <a:latin typeface="Calibri" panose="020F0502020204030204" pitchFamily="34" charset="0"/>
              <a:cs typeface="Calibri" panose="020F0502020204030204" pitchFamily="34" charset="0"/>
            </a:endParaRPr>
          </a:p>
        </p:txBody>
      </p:sp>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pic>
        <p:nvPicPr>
          <p:cNvPr id="3" name="Image 2"/>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25082" r="3352"/>
          <a:stretch/>
        </p:blipFill>
        <p:spPr>
          <a:xfrm>
            <a:off x="399711" y="4543250"/>
            <a:ext cx="7471460" cy="901974"/>
          </a:xfrm>
          <a:prstGeom prst="rect">
            <a:avLst/>
          </a:prstGeom>
        </p:spPr>
      </p:pic>
      <p:sp>
        <p:nvSpPr>
          <p:cNvPr id="6" name="Rectangle 5"/>
          <p:cNvSpPr/>
          <p:nvPr/>
        </p:nvSpPr>
        <p:spPr>
          <a:xfrm>
            <a:off x="374904" y="2973590"/>
            <a:ext cx="8536374" cy="1569660"/>
          </a:xfrm>
          <a:prstGeom prst="rect">
            <a:avLst/>
          </a:prstGeom>
        </p:spPr>
        <p:txBody>
          <a:bodyPr wrap="square">
            <a:spAutoFit/>
          </a:bodyPr>
          <a:lstStyle/>
          <a:p>
            <a:pPr marL="285750" indent="-285750">
              <a:spcAft>
                <a:spcPts val="600"/>
              </a:spcAft>
              <a:buFont typeface="Wingdings" panose="05000000000000000000" pitchFamily="2" charset="2"/>
              <a:buChar char="à"/>
            </a:pPr>
            <a:r>
              <a:rPr lang="fr-FR" b="1" u="sng" dirty="0" smtClean="0">
                <a:solidFill>
                  <a:schemeClr val="accent2">
                    <a:lumMod val="50000"/>
                  </a:schemeClr>
                </a:solidFill>
                <a:latin typeface="Calibri" panose="020F0502020204030204" pitchFamily="34" charset="0"/>
                <a:cs typeface="Calibri" panose="020F0502020204030204" pitchFamily="34" charset="0"/>
              </a:rPr>
              <a:t>cycle </a:t>
            </a:r>
            <a:r>
              <a:rPr lang="fr-FR" b="1" u="sng" dirty="0">
                <a:solidFill>
                  <a:schemeClr val="accent2">
                    <a:lumMod val="50000"/>
                  </a:schemeClr>
                </a:solidFill>
                <a:latin typeface="Calibri" panose="020F0502020204030204" pitchFamily="34" charset="0"/>
                <a:cs typeface="Calibri" panose="020F0502020204030204" pitchFamily="34" charset="0"/>
              </a:rPr>
              <a:t>2 </a:t>
            </a:r>
            <a:r>
              <a:rPr lang="fr-FR" b="1" u="sng" dirty="0" smtClean="0">
                <a:solidFill>
                  <a:schemeClr val="accent2">
                    <a:lumMod val="50000"/>
                  </a:schemeClr>
                </a:solidFill>
                <a:latin typeface="Calibri" panose="020F0502020204030204" pitchFamily="34" charset="0"/>
                <a:cs typeface="Calibri" panose="020F0502020204030204" pitchFamily="34" charset="0"/>
              </a:rPr>
              <a:t>:</a:t>
            </a:r>
            <a:r>
              <a:rPr lang="fr-FR" b="1" dirty="0" smtClean="0">
                <a:solidFill>
                  <a:schemeClr val="accent2">
                    <a:lumMod val="50000"/>
                  </a:schemeClr>
                </a:solidFill>
                <a:latin typeface="Calibri" panose="020F0502020204030204" pitchFamily="34" charset="0"/>
                <a:cs typeface="Calibri" panose="020F0502020204030204" pitchFamily="34" charset="0"/>
              </a:rPr>
              <a:t> </a:t>
            </a:r>
          </a:p>
          <a:p>
            <a:r>
              <a:rPr lang="fr-FR" b="1" dirty="0" smtClean="0">
                <a:solidFill>
                  <a:schemeClr val="accent2">
                    <a:lumMod val="50000"/>
                  </a:schemeClr>
                </a:solidFill>
                <a:latin typeface="Calibri" panose="020F0502020204030204" pitchFamily="34" charset="0"/>
                <a:cs typeface="Calibri" panose="020F0502020204030204" pitchFamily="34" charset="0"/>
              </a:rPr>
              <a:t>- suite des apprentissages à partir de manipulations et d’observations </a:t>
            </a:r>
            <a:r>
              <a:rPr lang="fr-FR" sz="1400" b="1" u="sng" dirty="0" smtClean="0">
                <a:solidFill>
                  <a:schemeClr val="accent2">
                    <a:lumMod val="50000"/>
                  </a:schemeClr>
                </a:solidFill>
                <a:latin typeface="Calibri" panose="020F0502020204030204" pitchFamily="34" charset="0"/>
                <a:cs typeface="Calibri" panose="020F0502020204030204" pitchFamily="34" charset="0"/>
              </a:rPr>
              <a:t/>
            </a:r>
            <a:br>
              <a:rPr lang="fr-FR" sz="1400" b="1" u="sng" dirty="0" smtClean="0">
                <a:solidFill>
                  <a:schemeClr val="accent2">
                    <a:lumMod val="50000"/>
                  </a:schemeClr>
                </a:solidFill>
                <a:latin typeface="Calibri" panose="020F0502020204030204" pitchFamily="34" charset="0"/>
                <a:cs typeface="Calibri" panose="020F0502020204030204" pitchFamily="34" charset="0"/>
              </a:rPr>
            </a:br>
            <a:r>
              <a:rPr lang="fr-FR" sz="1600" b="1" dirty="0" smtClean="0">
                <a:solidFill>
                  <a:schemeClr val="accent2">
                    <a:lumMod val="50000"/>
                  </a:schemeClr>
                </a:solidFill>
                <a:latin typeface="Calibri" panose="020F0502020204030204" pitchFamily="34" charset="0"/>
                <a:cs typeface="Calibri" panose="020F0502020204030204" pitchFamily="34" charset="0"/>
              </a:rPr>
              <a:t>- </a:t>
            </a:r>
            <a:r>
              <a:rPr lang="fr-FR" b="1" dirty="0" smtClean="0">
                <a:solidFill>
                  <a:schemeClr val="accent2">
                    <a:lumMod val="50000"/>
                  </a:schemeClr>
                </a:solidFill>
                <a:latin typeface="Calibri" panose="020F0502020204030204" pitchFamily="34" charset="0"/>
                <a:cs typeface="Calibri" panose="020F0502020204030204" pitchFamily="34" charset="0"/>
              </a:rPr>
              <a:t>début de structuration / introduction progressive de premières unités de mesure du SI</a:t>
            </a:r>
          </a:p>
          <a:p>
            <a:pPr>
              <a:spcAft>
                <a:spcPts val="600"/>
              </a:spcAft>
            </a:pPr>
            <a:r>
              <a:rPr lang="fr-FR" b="1" dirty="0" smtClean="0">
                <a:solidFill>
                  <a:schemeClr val="accent2">
                    <a:lumMod val="50000"/>
                  </a:schemeClr>
                </a:solidFill>
                <a:latin typeface="Calibri" panose="020F0502020204030204" pitchFamily="34" charset="0"/>
                <a:cs typeface="Calibri" panose="020F0502020204030204" pitchFamily="34" charset="0"/>
              </a:rPr>
              <a:t>- Introduction de la durée et de la monnaie</a:t>
            </a:r>
          </a:p>
          <a:p>
            <a:pPr>
              <a:spcAft>
                <a:spcPts val="600"/>
              </a:spcAft>
            </a:pPr>
            <a:r>
              <a:rPr lang="fr-FR" sz="1400" b="1" u="sng" dirty="0" smtClean="0">
                <a:latin typeface="Calibri" panose="020F0502020204030204" pitchFamily="34" charset="0"/>
                <a:cs typeface="Calibri" panose="020F0502020204030204" pitchFamily="34" charset="0"/>
              </a:rPr>
              <a:t>Attendus </a:t>
            </a:r>
            <a:r>
              <a:rPr lang="fr-FR" sz="1400" b="1" u="sng" dirty="0">
                <a:latin typeface="Calibri" panose="020F0502020204030204" pitchFamily="34" charset="0"/>
                <a:cs typeface="Calibri" panose="020F0502020204030204" pitchFamily="34" charset="0"/>
              </a:rPr>
              <a:t>de fin de </a:t>
            </a:r>
            <a:r>
              <a:rPr lang="fr-FR" sz="1400" b="1" u="sng" dirty="0" smtClean="0">
                <a:latin typeface="Calibri" panose="020F0502020204030204" pitchFamily="34" charset="0"/>
                <a:cs typeface="Calibri" panose="020F0502020204030204" pitchFamily="34" charset="0"/>
              </a:rPr>
              <a:t>cycle </a:t>
            </a:r>
            <a:r>
              <a:rPr lang="fr-FR" sz="1400" b="1" u="sng" dirty="0" smtClean="0">
                <a:latin typeface="Calibri" panose="020F0502020204030204" pitchFamily="34" charset="0"/>
                <a:cs typeface="Calibri" panose="020F0502020204030204" pitchFamily="34" charset="0"/>
                <a:sym typeface="Wingdings" panose="05000000000000000000" pitchFamily="2" charset="2"/>
              </a:rPr>
              <a:t>: </a:t>
            </a:r>
            <a:endParaRPr lang="fr-FR" sz="1400" b="1" u="sng" dirty="0">
              <a:solidFill>
                <a:schemeClr val="accent2">
                  <a:lumMod val="50000"/>
                </a:schemeClr>
              </a:solidFill>
              <a:latin typeface="Calibri" panose="020F0502020204030204" pitchFamily="34" charset="0"/>
              <a:cs typeface="Calibri" panose="020F0502020204030204" pitchFamily="34" charset="0"/>
            </a:endParaRPr>
          </a:p>
        </p:txBody>
      </p:sp>
      <p:sp>
        <p:nvSpPr>
          <p:cNvPr id="5" name="ZoneTexte 4"/>
          <p:cNvSpPr txBox="1"/>
          <p:nvPr/>
        </p:nvSpPr>
        <p:spPr>
          <a:xfrm>
            <a:off x="499037" y="1777664"/>
            <a:ext cx="7372134" cy="442083"/>
          </a:xfrm>
          <a:prstGeom prst="rect">
            <a:avLst/>
          </a:prstGeom>
          <a:solidFill>
            <a:schemeClr val="bg2">
              <a:lumMod val="50000"/>
              <a:alpha val="24000"/>
            </a:schemeClr>
          </a:solidFill>
        </p:spPr>
        <p:txBody>
          <a:bodyPr wrap="square" rtlCol="0">
            <a:spAutoFit/>
          </a:bodyPr>
          <a:lstStyle/>
          <a:p>
            <a:endParaRPr lang="fr-FR" dirty="0"/>
          </a:p>
        </p:txBody>
      </p:sp>
    </p:spTree>
    <p:extLst>
      <p:ext uri="{BB962C8B-B14F-4D97-AF65-F5344CB8AC3E}">
        <p14:creationId xmlns:p14="http://schemas.microsoft.com/office/powerpoint/2010/main" val="50861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6</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2" name="Rectangle 1"/>
          <p:cNvSpPr/>
          <p:nvPr/>
        </p:nvSpPr>
        <p:spPr>
          <a:xfrm>
            <a:off x="395536" y="264168"/>
            <a:ext cx="8542222" cy="461665"/>
          </a:xfrm>
          <a:prstGeom prst="rect">
            <a:avLst/>
          </a:prstGeom>
        </p:spPr>
        <p:txBody>
          <a:bodyPr wrap="square">
            <a:spAutoFit/>
          </a:bodyPr>
          <a:lstStyle/>
          <a:p>
            <a:r>
              <a:rPr lang="fr-FR" sz="2400" b="1" dirty="0" smtClean="0">
                <a:solidFill>
                  <a:schemeClr val="accent2">
                    <a:lumMod val="75000"/>
                  </a:schemeClr>
                </a:solidFill>
                <a:latin typeface="Calibri" panose="020F0502020204030204" pitchFamily="34" charset="0"/>
                <a:cs typeface="Calibri" panose="020F0502020204030204" pitchFamily="34" charset="0"/>
              </a:rPr>
              <a:t>2. Place des grandeurs </a:t>
            </a:r>
            <a:r>
              <a:rPr lang="fr-FR" sz="2400" b="1" dirty="0">
                <a:solidFill>
                  <a:schemeClr val="accent2">
                    <a:lumMod val="75000"/>
                  </a:schemeClr>
                </a:solidFill>
                <a:latin typeface="Calibri" panose="020F0502020204030204" pitchFamily="34" charset="0"/>
                <a:cs typeface="Calibri" panose="020F0502020204030204" pitchFamily="34" charset="0"/>
              </a:rPr>
              <a:t>dans les programmes : </a:t>
            </a:r>
            <a:r>
              <a:rPr lang="fr-FR" sz="2400" b="1" dirty="0">
                <a:solidFill>
                  <a:srgbClr val="990000"/>
                </a:solidFill>
                <a:latin typeface="Calibri" panose="020F0502020204030204" pitchFamily="34" charset="0"/>
                <a:cs typeface="Calibri" panose="020F0502020204030204" pitchFamily="34" charset="0"/>
              </a:rPr>
              <a:t>cycles </a:t>
            </a:r>
            <a:r>
              <a:rPr lang="fr-FR" sz="2400" b="1" dirty="0" smtClean="0">
                <a:solidFill>
                  <a:srgbClr val="990000"/>
                </a:solidFill>
                <a:latin typeface="Calibri" panose="020F0502020204030204" pitchFamily="34" charset="0"/>
                <a:cs typeface="Calibri" panose="020F0502020204030204" pitchFamily="34" charset="0"/>
              </a:rPr>
              <a:t>3 </a:t>
            </a:r>
            <a:r>
              <a:rPr lang="fr-FR" sz="2400" b="1" dirty="0">
                <a:solidFill>
                  <a:srgbClr val="990000"/>
                </a:solidFill>
                <a:latin typeface="Calibri" panose="020F0502020204030204" pitchFamily="34" charset="0"/>
                <a:cs typeface="Calibri" panose="020F0502020204030204" pitchFamily="34" charset="0"/>
              </a:rPr>
              <a:t>et </a:t>
            </a:r>
            <a:r>
              <a:rPr lang="fr-FR" sz="2400" b="1" dirty="0" smtClean="0">
                <a:solidFill>
                  <a:srgbClr val="990000"/>
                </a:solidFill>
                <a:latin typeface="Calibri" panose="020F0502020204030204" pitchFamily="34" charset="0"/>
                <a:cs typeface="Calibri" panose="020F0502020204030204" pitchFamily="34" charset="0"/>
              </a:rPr>
              <a:t>4</a:t>
            </a:r>
            <a:endParaRPr lang="fr-FR" sz="2400" dirty="0">
              <a:solidFill>
                <a:srgbClr val="990000"/>
              </a:solidFill>
              <a:latin typeface="Calibri" panose="020F0502020204030204" pitchFamily="34" charset="0"/>
              <a:cs typeface="Calibri" panose="020F0502020204030204" pitchFamily="34" charset="0"/>
            </a:endParaRPr>
          </a:p>
        </p:txBody>
      </p:sp>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pic>
        <p:nvPicPr>
          <p:cNvPr id="5" name="Imag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22481"/>
          <a:stretch/>
        </p:blipFill>
        <p:spPr>
          <a:xfrm>
            <a:off x="359103" y="2246109"/>
            <a:ext cx="7449909" cy="1099568"/>
          </a:xfrm>
          <a:prstGeom prst="rect">
            <a:avLst/>
          </a:prstGeom>
        </p:spPr>
      </p:pic>
      <p:sp>
        <p:nvSpPr>
          <p:cNvPr id="15" name="Rectangle 14"/>
          <p:cNvSpPr/>
          <p:nvPr/>
        </p:nvSpPr>
        <p:spPr>
          <a:xfrm>
            <a:off x="359103" y="648995"/>
            <a:ext cx="8289949" cy="1569660"/>
          </a:xfrm>
          <a:prstGeom prst="rect">
            <a:avLst/>
          </a:prstGeom>
        </p:spPr>
        <p:txBody>
          <a:bodyPr wrap="square">
            <a:spAutoFit/>
          </a:bodyPr>
          <a:lstStyle/>
          <a:p>
            <a:pPr marL="285750" indent="-285750">
              <a:spcAft>
                <a:spcPts val="600"/>
              </a:spcAft>
              <a:buFont typeface="Wingdings" panose="05000000000000000000" pitchFamily="2" charset="2"/>
              <a:buChar char="à"/>
            </a:pPr>
            <a:r>
              <a:rPr lang="fr-FR" b="1" u="sng" dirty="0" smtClean="0">
                <a:solidFill>
                  <a:schemeClr val="accent2">
                    <a:lumMod val="50000"/>
                  </a:schemeClr>
                </a:solidFill>
                <a:latin typeface="Calibri" panose="020F0502020204030204" pitchFamily="34" charset="0"/>
                <a:cs typeface="Calibri" panose="020F0502020204030204" pitchFamily="34" charset="0"/>
              </a:rPr>
              <a:t>cycle 3 : </a:t>
            </a:r>
          </a:p>
          <a:p>
            <a:r>
              <a:rPr lang="fr-FR" b="1" dirty="0" smtClean="0">
                <a:solidFill>
                  <a:schemeClr val="accent2">
                    <a:lumMod val="50000"/>
                  </a:schemeClr>
                </a:solidFill>
                <a:latin typeface="Calibri" panose="020F0502020204030204" pitchFamily="34" charset="0"/>
                <a:cs typeface="Calibri" panose="020F0502020204030204" pitchFamily="34" charset="0"/>
              </a:rPr>
              <a:t>- Élargissement du champ des unités</a:t>
            </a:r>
          </a:p>
          <a:p>
            <a:r>
              <a:rPr lang="fr-FR" b="1" dirty="0" smtClean="0">
                <a:solidFill>
                  <a:schemeClr val="accent2">
                    <a:lumMod val="50000"/>
                  </a:schemeClr>
                </a:solidFill>
                <a:latin typeface="Calibri" panose="020F0502020204030204" pitchFamily="34" charset="0"/>
                <a:cs typeface="Calibri" panose="020F0502020204030204" pitchFamily="34" charset="0"/>
              </a:rPr>
              <a:t>- Introduction de l’aire, du volume et des angles</a:t>
            </a:r>
          </a:p>
          <a:p>
            <a:pPr>
              <a:spcAft>
                <a:spcPts val="600"/>
              </a:spcAft>
            </a:pPr>
            <a:r>
              <a:rPr lang="fr-FR" b="1" dirty="0" smtClean="0">
                <a:solidFill>
                  <a:schemeClr val="accent2">
                    <a:lumMod val="50000"/>
                  </a:schemeClr>
                </a:solidFill>
                <a:latin typeface="Calibri" panose="020F0502020204030204" pitchFamily="34" charset="0"/>
                <a:cs typeface="Calibri" panose="020F0502020204030204" pitchFamily="34" charset="0"/>
              </a:rPr>
              <a:t>- Établissement de formules et utilisation régulière</a:t>
            </a:r>
          </a:p>
          <a:p>
            <a:pPr>
              <a:spcAft>
                <a:spcPts val="600"/>
              </a:spcAft>
            </a:pPr>
            <a:r>
              <a:rPr lang="fr-FR" sz="1400" b="1" u="sng" dirty="0">
                <a:latin typeface="Calibri" panose="020F0502020204030204" pitchFamily="34" charset="0"/>
                <a:cs typeface="Calibri" panose="020F0502020204030204" pitchFamily="34" charset="0"/>
              </a:rPr>
              <a:t>Attendus de fin de </a:t>
            </a:r>
            <a:r>
              <a:rPr lang="fr-FR" sz="1400" b="1" u="sng" dirty="0" smtClean="0">
                <a:latin typeface="Calibri" panose="020F0502020204030204" pitchFamily="34" charset="0"/>
                <a:cs typeface="Calibri" panose="020F0502020204030204" pitchFamily="34" charset="0"/>
              </a:rPr>
              <a:t>cycle:</a:t>
            </a:r>
            <a:endParaRPr lang="fr-FR" sz="1400" b="1" u="sng" dirty="0">
              <a:solidFill>
                <a:schemeClr val="accent2">
                  <a:lumMod val="50000"/>
                </a:schemeClr>
              </a:solidFill>
              <a:latin typeface="Calibri" panose="020F0502020204030204" pitchFamily="34" charset="0"/>
              <a:cs typeface="Calibri" panose="020F0502020204030204" pitchFamily="34" charset="0"/>
            </a:endParaRPr>
          </a:p>
        </p:txBody>
      </p:sp>
      <p:pic>
        <p:nvPicPr>
          <p:cNvPr id="12" name="Image 11"/>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9081"/>
          <a:stretch/>
        </p:blipFill>
        <p:spPr>
          <a:xfrm>
            <a:off x="395536" y="3376747"/>
            <a:ext cx="7223430" cy="958314"/>
          </a:xfrm>
          <a:prstGeom prst="rect">
            <a:avLst/>
          </a:prstGeom>
        </p:spPr>
      </p:pic>
      <p:sp>
        <p:nvSpPr>
          <p:cNvPr id="16" name="Rectangle 15"/>
          <p:cNvSpPr/>
          <p:nvPr/>
        </p:nvSpPr>
        <p:spPr>
          <a:xfrm>
            <a:off x="402759" y="4357384"/>
            <a:ext cx="8289949" cy="1292662"/>
          </a:xfrm>
          <a:prstGeom prst="rect">
            <a:avLst/>
          </a:prstGeom>
        </p:spPr>
        <p:txBody>
          <a:bodyPr wrap="square">
            <a:spAutoFit/>
          </a:bodyPr>
          <a:lstStyle/>
          <a:p>
            <a:pPr marL="285750" indent="-285750">
              <a:spcAft>
                <a:spcPts val="600"/>
              </a:spcAft>
              <a:buFont typeface="Wingdings" panose="05000000000000000000" pitchFamily="2" charset="2"/>
              <a:buChar char="à"/>
            </a:pPr>
            <a:r>
              <a:rPr lang="fr-FR" b="1" u="sng" dirty="0" smtClean="0">
                <a:solidFill>
                  <a:schemeClr val="accent2">
                    <a:lumMod val="50000"/>
                  </a:schemeClr>
                </a:solidFill>
                <a:latin typeface="Calibri" panose="020F0502020204030204" pitchFamily="34" charset="0"/>
                <a:cs typeface="Calibri" panose="020F0502020204030204" pitchFamily="34" charset="0"/>
              </a:rPr>
              <a:t>cycle 4 : </a:t>
            </a:r>
          </a:p>
          <a:p>
            <a:r>
              <a:rPr lang="fr-FR" b="1" dirty="0" smtClean="0">
                <a:solidFill>
                  <a:schemeClr val="accent2">
                    <a:lumMod val="50000"/>
                  </a:schemeClr>
                </a:solidFill>
                <a:latin typeface="Calibri" panose="020F0502020204030204" pitchFamily="34" charset="0"/>
                <a:cs typeface="Calibri" panose="020F0502020204030204" pitchFamily="34" charset="0"/>
              </a:rPr>
              <a:t>- Notions de grandeurs produit et quotient</a:t>
            </a:r>
          </a:p>
          <a:p>
            <a:pPr>
              <a:spcAft>
                <a:spcPts val="600"/>
              </a:spcAft>
            </a:pPr>
            <a:r>
              <a:rPr lang="fr-FR" b="1" dirty="0" smtClean="0">
                <a:solidFill>
                  <a:schemeClr val="accent2">
                    <a:lumMod val="50000"/>
                  </a:schemeClr>
                </a:solidFill>
                <a:latin typeface="Calibri" panose="020F0502020204030204" pitchFamily="34" charset="0"/>
                <a:cs typeface="Calibri" panose="020F0502020204030204" pitchFamily="34" charset="0"/>
              </a:rPr>
              <a:t>- Effet d’un agrandissement ou d’une réduction sur les longueurs, aires et volumes</a:t>
            </a:r>
          </a:p>
          <a:p>
            <a:pPr>
              <a:spcAft>
                <a:spcPts val="600"/>
              </a:spcAft>
            </a:pPr>
            <a:r>
              <a:rPr lang="fr-FR" sz="1400" b="1" u="sng" dirty="0">
                <a:latin typeface="Calibri" panose="020F0502020204030204" pitchFamily="34" charset="0"/>
                <a:cs typeface="Calibri" panose="020F0502020204030204" pitchFamily="34" charset="0"/>
              </a:rPr>
              <a:t>Attendus de fin de </a:t>
            </a:r>
            <a:r>
              <a:rPr lang="fr-FR" sz="1400" b="1" u="sng" dirty="0" smtClean="0">
                <a:latin typeface="Calibri" panose="020F0502020204030204" pitchFamily="34" charset="0"/>
                <a:cs typeface="Calibri" panose="020F0502020204030204" pitchFamily="34" charset="0"/>
              </a:rPr>
              <a:t>cycle:</a:t>
            </a:r>
            <a:endParaRPr lang="fr-FR" sz="1400" b="1" u="sng" dirty="0">
              <a:solidFill>
                <a:schemeClr val="accent2">
                  <a:lumMod val="50000"/>
                </a:schemeClr>
              </a:solidFill>
              <a:latin typeface="Calibri" panose="020F0502020204030204" pitchFamily="34" charset="0"/>
              <a:cs typeface="Calibri" panose="020F0502020204030204" pitchFamily="34" charset="0"/>
            </a:endParaRPr>
          </a:p>
        </p:txBody>
      </p:sp>
      <p:pic>
        <p:nvPicPr>
          <p:cNvPr id="13" name="Image 12"/>
          <p:cNvPicPr>
            <a:picLocks noChangeAspect="1"/>
          </p:cNvPicPr>
          <p:nvPr/>
        </p:nvPicPr>
        <p:blipFill rotWithShape="1">
          <a:blip r:embed="rId8" cstate="email">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t="36338"/>
          <a:stretch/>
        </p:blipFill>
        <p:spPr>
          <a:xfrm>
            <a:off x="467542" y="5621445"/>
            <a:ext cx="7571527" cy="432000"/>
          </a:xfrm>
          <a:prstGeom prst="rect">
            <a:avLst/>
          </a:prstGeom>
        </p:spPr>
      </p:pic>
    </p:spTree>
    <p:extLst>
      <p:ext uri="{BB962C8B-B14F-4D97-AF65-F5344CB8AC3E}">
        <p14:creationId xmlns:p14="http://schemas.microsoft.com/office/powerpoint/2010/main" val="74390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noChangeAspect="1"/>
          </p:cNvSpPr>
          <p:nvPr>
            <p:ph type="title"/>
          </p:nvPr>
        </p:nvSpPr>
        <p:spPr>
          <a:xfrm>
            <a:off x="395536" y="967826"/>
            <a:ext cx="8280920" cy="4909446"/>
          </a:xfrm>
        </p:spPr>
        <p:txBody>
          <a:bodyPr wrap="square" anchor="t">
            <a:normAutofit/>
          </a:bodyPr>
          <a:lstStyle/>
          <a:p>
            <a:r>
              <a:rPr lang="fr-FR" sz="1600" i="1" dirty="0">
                <a:latin typeface="+mn-lt"/>
              </a:rPr>
              <a:t/>
            </a:r>
            <a:br>
              <a:rPr lang="fr-FR" sz="1600" i="1" dirty="0">
                <a:latin typeface="+mn-lt"/>
              </a:rPr>
            </a:br>
            <a:r>
              <a:rPr lang="fr-FR" sz="2400" dirty="0">
                <a:latin typeface="+mn-lt"/>
              </a:rPr>
              <a:t/>
            </a:r>
            <a:br>
              <a:rPr lang="fr-FR" sz="2400" dirty="0">
                <a:latin typeface="+mn-lt"/>
              </a:rPr>
            </a:br>
            <a:r>
              <a:rPr lang="fr-FR" sz="2400" dirty="0"/>
              <a:t/>
            </a:r>
            <a:br>
              <a:rPr lang="fr-FR" sz="2400" dirty="0"/>
            </a:br>
            <a:r>
              <a:rPr lang="fr-FR" sz="2400" dirty="0" smtClean="0"/>
              <a:t/>
            </a:r>
            <a:br>
              <a:rPr lang="fr-FR" sz="2400" dirty="0" smtClean="0"/>
            </a:br>
            <a:r>
              <a:rPr lang="fr-FR" sz="2400" dirty="0" smtClean="0"/>
              <a:t/>
            </a:r>
            <a:br>
              <a:rPr lang="fr-FR" sz="2400" dirty="0" smtClean="0"/>
            </a:br>
            <a:endParaRPr lang="fr-FR" sz="2400" dirty="0" smtClean="0">
              <a:solidFill>
                <a:srgbClr val="990000"/>
              </a:solidFill>
              <a:latin typeface="Calibri" pitchFamily="34" charset="0"/>
              <a:cs typeface="Times New Roman" pitchFamily="18" charset="0"/>
            </a:endParaRPr>
          </a:p>
        </p:txBody>
      </p:sp>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7</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95536" y="264168"/>
            <a:ext cx="8542222" cy="523220"/>
          </a:xfrm>
          <a:prstGeom prst="rect">
            <a:avLst/>
          </a:prstGeom>
        </p:spPr>
        <p:txBody>
          <a:bodyPr wrap="square">
            <a:spAutoFit/>
          </a:bodyPr>
          <a:lstStyle/>
          <a:p>
            <a:r>
              <a:rPr lang="fr-FR" sz="2800" b="1" dirty="0" smtClean="0">
                <a:solidFill>
                  <a:schemeClr val="accent2">
                    <a:lumMod val="75000"/>
                  </a:schemeClr>
                </a:solidFill>
                <a:latin typeface="Calibri" panose="020F0502020204030204" pitchFamily="34" charset="0"/>
                <a:cs typeface="Calibri" panose="020F0502020204030204" pitchFamily="34" charset="0"/>
              </a:rPr>
              <a:t>2. </a:t>
            </a:r>
            <a:r>
              <a:rPr lang="fr-FR" sz="2400" b="1" dirty="0" smtClean="0">
                <a:solidFill>
                  <a:schemeClr val="accent2">
                    <a:lumMod val="75000"/>
                  </a:schemeClr>
                </a:solidFill>
                <a:latin typeface="Calibri" panose="020F0502020204030204" pitchFamily="34" charset="0"/>
                <a:cs typeface="Calibri" panose="020F0502020204030204" pitchFamily="34" charset="0"/>
              </a:rPr>
              <a:t>Place des grandeurs dans les programmes: </a:t>
            </a:r>
            <a:r>
              <a:rPr lang="fr-FR" sz="2000" b="1" dirty="0" smtClean="0">
                <a:solidFill>
                  <a:srgbClr val="990000"/>
                </a:solidFill>
                <a:latin typeface="Calibri" panose="020F0502020204030204" pitchFamily="34" charset="0"/>
                <a:cs typeface="Calibri" panose="020F0502020204030204" pitchFamily="34" charset="0"/>
              </a:rPr>
              <a:t>socle, compétences</a:t>
            </a:r>
            <a:endParaRPr lang="fr-FR" sz="2800" dirty="0">
              <a:solidFill>
                <a:srgbClr val="990000"/>
              </a:solidFill>
              <a:latin typeface="Calibri" panose="020F0502020204030204" pitchFamily="34" charset="0"/>
              <a:cs typeface="Calibri" panose="020F0502020204030204"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2" name="Titre 3"/>
          <p:cNvSpPr txBox="1">
            <a:spLocks noChangeAspect="1"/>
          </p:cNvSpPr>
          <p:nvPr/>
        </p:nvSpPr>
        <p:spPr>
          <a:xfrm>
            <a:off x="395536" y="3641326"/>
            <a:ext cx="8640960" cy="2568974"/>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endParaRPr lang="fr-FR" sz="200" b="1" dirty="0" smtClean="0">
              <a:solidFill>
                <a:srgbClr val="C00000"/>
              </a:solidFill>
              <a:latin typeface="+mn-lt"/>
            </a:endParaRPr>
          </a:p>
          <a:p>
            <a:pPr marL="285750" indent="-285750">
              <a:spcAft>
                <a:spcPts val="600"/>
              </a:spcAft>
              <a:buFont typeface="Wingdings" panose="05000000000000000000" pitchFamily="2" charset="2"/>
              <a:buChar char="à"/>
            </a:pPr>
            <a:r>
              <a:rPr lang="fr-FR" sz="1800" b="1" u="sng" dirty="0" smtClean="0">
                <a:latin typeface="Calibri" panose="020F0502020204030204" pitchFamily="34" charset="0"/>
                <a:cs typeface="Calibri" panose="020F0502020204030204" pitchFamily="34" charset="0"/>
              </a:rPr>
              <a:t>Les 6 compétences du socle</a:t>
            </a: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Chercher : </a:t>
            </a:r>
            <a:r>
              <a:rPr lang="fr-FR" sz="1800" b="1" dirty="0" smtClean="0">
                <a:solidFill>
                  <a:schemeClr val="accent5">
                    <a:lumMod val="50000"/>
                  </a:schemeClr>
                </a:solidFill>
                <a:latin typeface="Calibri" panose="020F0502020204030204" pitchFamily="34" charset="0"/>
                <a:cs typeface="Calibri" panose="020F0502020204030204" pitchFamily="34" charset="0"/>
              </a:rPr>
              <a:t>recherche d’un découpage permettant de comparer des aires,…</a:t>
            </a: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Modéliser : </a:t>
            </a:r>
            <a:r>
              <a:rPr lang="fr-FR" sz="1800" b="1" dirty="0" smtClean="0">
                <a:solidFill>
                  <a:schemeClr val="accent5">
                    <a:lumMod val="50000"/>
                  </a:schemeClr>
                </a:solidFill>
                <a:latin typeface="Calibri" panose="020F0502020204030204" pitchFamily="34" charset="0"/>
                <a:cs typeface="Calibri" panose="020F0502020204030204" pitchFamily="34" charset="0"/>
              </a:rPr>
              <a:t>fréquent dans la résolution de problèmes de la vie courante</a:t>
            </a: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Représenter </a:t>
            </a:r>
            <a:r>
              <a:rPr lang="fr-FR" sz="1800" b="1" dirty="0">
                <a:solidFill>
                  <a:srgbClr val="990000"/>
                </a:solidFill>
                <a:latin typeface="Calibri" panose="020F0502020204030204" pitchFamily="34" charset="0"/>
                <a:cs typeface="Calibri" panose="020F0502020204030204" pitchFamily="34" charset="0"/>
              </a:rPr>
              <a:t>: </a:t>
            </a:r>
            <a:r>
              <a:rPr lang="fr-FR" sz="1800" b="1" dirty="0" smtClean="0">
                <a:solidFill>
                  <a:schemeClr val="accent5">
                    <a:lumMod val="50000"/>
                  </a:schemeClr>
                </a:solidFill>
                <a:latin typeface="Calibri" panose="020F0502020204030204" pitchFamily="34" charset="0"/>
                <a:cs typeface="Calibri" panose="020F0502020204030204" pitchFamily="34" charset="0"/>
              </a:rPr>
              <a:t>schématisation, vues d’un objet…</a:t>
            </a: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Raisonner </a:t>
            </a:r>
            <a:r>
              <a:rPr lang="fr-FR" sz="1800" b="1" dirty="0">
                <a:solidFill>
                  <a:srgbClr val="990000"/>
                </a:solidFill>
                <a:latin typeface="Calibri" panose="020F0502020204030204" pitchFamily="34" charset="0"/>
                <a:cs typeface="Calibri" panose="020F0502020204030204" pitchFamily="34" charset="0"/>
              </a:rPr>
              <a:t>: </a:t>
            </a:r>
            <a:r>
              <a:rPr lang="fr-FR" sz="1800" b="1" dirty="0" smtClean="0">
                <a:solidFill>
                  <a:schemeClr val="accent5">
                    <a:lumMod val="50000"/>
                  </a:schemeClr>
                </a:solidFill>
                <a:latin typeface="Calibri" panose="020F0502020204030204" pitchFamily="34" charset="0"/>
                <a:cs typeface="Calibri" panose="020F0502020204030204" pitchFamily="34" charset="0"/>
              </a:rPr>
              <a:t>à chacune des étapes d’un problème impliquant des grandeurs</a:t>
            </a: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Calculer : </a:t>
            </a:r>
            <a:r>
              <a:rPr lang="fr-FR" sz="1800" b="1" dirty="0" smtClean="0">
                <a:solidFill>
                  <a:schemeClr val="accent5">
                    <a:lumMod val="50000"/>
                  </a:schemeClr>
                </a:solidFill>
                <a:latin typeface="Calibri" panose="020F0502020204030204" pitchFamily="34" charset="0"/>
                <a:cs typeface="Calibri" panose="020F0502020204030204" pitchFamily="34" charset="0"/>
              </a:rPr>
              <a:t>calcul mental, en ligne, posé ou instrumenté</a:t>
            </a: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Communiquer: </a:t>
            </a:r>
            <a:r>
              <a:rPr lang="fr-FR" sz="1800" b="1" dirty="0" smtClean="0">
                <a:solidFill>
                  <a:schemeClr val="accent5">
                    <a:lumMod val="50000"/>
                  </a:schemeClr>
                </a:solidFill>
                <a:latin typeface="Calibri" panose="020F0502020204030204" pitchFamily="34" charset="0"/>
                <a:cs typeface="Calibri" panose="020F0502020204030204" pitchFamily="34" charset="0"/>
              </a:rPr>
              <a:t>à l’oral ou à l’écrit, besoin d’un système d’unités connus de tous</a:t>
            </a:r>
            <a:endParaRPr lang="fr-FR" sz="1800" b="1" dirty="0">
              <a:solidFill>
                <a:schemeClr val="accent5">
                  <a:lumMod val="50000"/>
                </a:schemeClr>
              </a:solidFill>
              <a:latin typeface="Calibri" panose="020F0502020204030204" pitchFamily="34" charset="0"/>
              <a:cs typeface="Calibri" panose="020F0502020204030204" pitchFamily="34" charset="0"/>
            </a:endParaRPr>
          </a:p>
          <a:p>
            <a:pPr marL="285750" indent="-285750">
              <a:spcAft>
                <a:spcPts val="600"/>
              </a:spcAft>
              <a:buFont typeface="Wingdings" panose="05000000000000000000" pitchFamily="2" charset="2"/>
              <a:buChar char="à"/>
            </a:pPr>
            <a:endParaRPr lang="fr-FR" sz="1800" b="1" u="sng" dirty="0" smtClean="0">
              <a:latin typeface="+mn-lt"/>
            </a:endParaRPr>
          </a:p>
        </p:txBody>
      </p:sp>
      <p:sp>
        <p:nvSpPr>
          <p:cNvPr id="15" name="Titre 3"/>
          <p:cNvSpPr txBox="1">
            <a:spLocks noChangeAspect="1"/>
          </p:cNvSpPr>
          <p:nvPr/>
        </p:nvSpPr>
        <p:spPr>
          <a:xfrm>
            <a:off x="395536" y="826781"/>
            <a:ext cx="8640960" cy="2890251"/>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285750" indent="-285750">
              <a:spcAft>
                <a:spcPts val="600"/>
              </a:spcAft>
              <a:buFont typeface="Wingdings" panose="05000000000000000000" pitchFamily="2" charset="2"/>
              <a:buChar char="à"/>
            </a:pPr>
            <a:r>
              <a:rPr lang="fr-FR" sz="1800" b="1" u="sng" dirty="0" smtClean="0">
                <a:latin typeface="Calibri" panose="020F0502020204030204" pitchFamily="34" charset="0"/>
                <a:cs typeface="Calibri" panose="020F0502020204030204" pitchFamily="34" charset="0"/>
              </a:rPr>
              <a:t>Liens avec les domaines du socle </a:t>
            </a: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Les langages pour penser et communiquer (domaine 1)</a:t>
            </a:r>
          </a:p>
          <a:p>
            <a:pPr>
              <a:spcAft>
                <a:spcPts val="600"/>
              </a:spcAft>
            </a:pPr>
            <a:r>
              <a:rPr lang="fr-FR" sz="1400" b="1" dirty="0">
                <a:solidFill>
                  <a:schemeClr val="accent5">
                    <a:lumMod val="50000"/>
                  </a:schemeClr>
                </a:solidFill>
                <a:latin typeface="Calibri" panose="020F0502020204030204" pitchFamily="34" charset="0"/>
                <a:cs typeface="Calibri" panose="020F0502020204030204" pitchFamily="34" charset="0"/>
              </a:rPr>
              <a:t> </a:t>
            </a:r>
            <a:r>
              <a:rPr lang="fr-FR" sz="1400" b="1" dirty="0" smtClean="0">
                <a:solidFill>
                  <a:schemeClr val="accent5">
                    <a:lumMod val="50000"/>
                  </a:schemeClr>
                </a:solidFill>
                <a:latin typeface="Calibri" panose="020F0502020204030204" pitchFamily="34" charset="0"/>
                <a:cs typeface="Calibri" panose="020F0502020204030204" pitchFamily="34" charset="0"/>
              </a:rPr>
              <a:t>      Compréhension des énoncés de problèmes  </a:t>
            </a:r>
            <a:r>
              <a:rPr lang="fr-FR" sz="1400" b="1" dirty="0" smtClean="0">
                <a:solidFill>
                  <a:schemeClr val="accent5">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sz="1400" b="1" dirty="0" smtClean="0">
                <a:solidFill>
                  <a:schemeClr val="accent5">
                    <a:lumMod val="50000"/>
                  </a:schemeClr>
                </a:solidFill>
                <a:latin typeface="Calibri" panose="020F0502020204030204" pitchFamily="34" charset="0"/>
                <a:cs typeface="Calibri" panose="020F0502020204030204" pitchFamily="34" charset="0"/>
                <a:sym typeface="Symbol" panose="05050102010706020507" pitchFamily="18" charset="2"/>
              </a:rPr>
              <a:t>     utilisation langue française, </a:t>
            </a:r>
          </a:p>
          <a:p>
            <a:pPr>
              <a:spcAft>
                <a:spcPts val="600"/>
              </a:spcAft>
            </a:pPr>
            <a:r>
              <a:rPr lang="fr-FR" sz="1400" b="1" dirty="0">
                <a:solidFill>
                  <a:schemeClr val="accent5">
                    <a:lumMod val="50000"/>
                  </a:schemeClr>
                </a:solidFill>
                <a:latin typeface="Calibri" panose="020F0502020204030204" pitchFamily="34" charset="0"/>
                <a:cs typeface="Calibri" panose="020F0502020204030204" pitchFamily="34" charset="0"/>
                <a:sym typeface="Symbol" panose="05050102010706020507" pitchFamily="18" charset="2"/>
              </a:rPr>
              <a:t>	</a:t>
            </a:r>
            <a:r>
              <a:rPr lang="fr-FR" sz="1400" b="1" dirty="0" smtClean="0">
                <a:solidFill>
                  <a:schemeClr val="accent5">
                    <a:lumMod val="50000"/>
                  </a:schemeClr>
                </a:solidFill>
                <a:latin typeface="Calibri" panose="020F0502020204030204" pitchFamily="34" charset="0"/>
                <a:cs typeface="Calibri" panose="020F0502020204030204" pitchFamily="34" charset="0"/>
                <a:sym typeface="Symbol" panose="05050102010706020507" pitchFamily="18" charset="2"/>
              </a:rPr>
              <a:t>			       maitrise d’un vocabulaire mathématique adapté,</a:t>
            </a:r>
          </a:p>
          <a:p>
            <a:pPr>
              <a:spcAft>
                <a:spcPts val="600"/>
              </a:spcAft>
            </a:pPr>
            <a:r>
              <a:rPr lang="fr-FR" sz="1400" b="1" dirty="0" smtClean="0">
                <a:solidFill>
                  <a:schemeClr val="accent5">
                    <a:lumMod val="50000"/>
                  </a:schemeClr>
                </a:solidFill>
                <a:latin typeface="Calibri" panose="020F0502020204030204" pitchFamily="34" charset="0"/>
                <a:cs typeface="Calibri" panose="020F0502020204030204" pitchFamily="34" charset="0"/>
                <a:sym typeface="Symbol" panose="05050102010706020507" pitchFamily="18" charset="2"/>
              </a:rPr>
              <a:t>				      prise en compte de la polysémie du vocabulaire </a:t>
            </a:r>
            <a:r>
              <a:rPr lang="fr-FR" sz="1100" b="1" dirty="0" smtClean="0">
                <a:solidFill>
                  <a:schemeClr val="accent5">
                    <a:lumMod val="50000"/>
                  </a:schemeClr>
                </a:solidFill>
                <a:latin typeface="Calibri" panose="020F0502020204030204" pitchFamily="34" charset="0"/>
                <a:cs typeface="Calibri" panose="020F0502020204030204" pitchFamily="34" charset="0"/>
                <a:sym typeface="Symbol" panose="05050102010706020507" pitchFamily="18" charset="2"/>
              </a:rPr>
              <a:t>(ex : longueur) </a:t>
            </a:r>
            <a:endParaRPr lang="fr-FR" sz="1400" b="1" dirty="0" smtClean="0">
              <a:solidFill>
                <a:srgbClr val="C00000"/>
              </a:solidFill>
              <a:latin typeface="Calibri" panose="020F0502020204030204" pitchFamily="34" charset="0"/>
              <a:cs typeface="Calibri" panose="020F0502020204030204" pitchFamily="34" charset="0"/>
            </a:endParaRP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Les méthodes et outils pour apprendre (domaine 2)</a:t>
            </a:r>
          </a:p>
          <a:p>
            <a:pPr>
              <a:spcAft>
                <a:spcPts val="600"/>
              </a:spcAft>
            </a:pPr>
            <a:r>
              <a:rPr lang="fr-FR" sz="1400" b="1" dirty="0" smtClean="0">
                <a:solidFill>
                  <a:schemeClr val="accent5">
                    <a:lumMod val="50000"/>
                  </a:schemeClr>
                </a:solidFill>
                <a:latin typeface="Calibri" panose="020F0502020204030204" pitchFamily="34" charset="0"/>
                <a:cs typeface="Calibri" panose="020F0502020204030204" pitchFamily="34" charset="0"/>
              </a:rPr>
              <a:t>       Commun avec l’ensemble des résolutions de problèmes en mathématiques</a:t>
            </a:r>
          </a:p>
          <a:p>
            <a:pPr marL="285750" indent="-285750">
              <a:spcAft>
                <a:spcPts val="600"/>
              </a:spcAft>
              <a:buFontTx/>
              <a:buChar char="-"/>
            </a:pPr>
            <a:r>
              <a:rPr lang="fr-FR" sz="1800" b="1" dirty="0" smtClean="0">
                <a:solidFill>
                  <a:srgbClr val="990000"/>
                </a:solidFill>
                <a:latin typeface="Calibri" panose="020F0502020204030204" pitchFamily="34" charset="0"/>
                <a:cs typeface="Calibri" panose="020F0502020204030204" pitchFamily="34" charset="0"/>
              </a:rPr>
              <a:t>Les systèmes naturels et techniques (domaine 4)</a:t>
            </a:r>
          </a:p>
          <a:p>
            <a:pPr>
              <a:spcAft>
                <a:spcPts val="600"/>
              </a:spcAft>
            </a:pPr>
            <a:r>
              <a:rPr lang="fr-FR" sz="1400" b="1" dirty="0" smtClean="0">
                <a:solidFill>
                  <a:schemeClr val="accent5">
                    <a:lumMod val="50000"/>
                  </a:schemeClr>
                </a:solidFill>
                <a:latin typeface="Calibri" panose="020F0502020204030204" pitchFamily="34" charset="0"/>
                <a:cs typeface="Calibri" panose="020F0502020204030204" pitchFamily="34" charset="0"/>
              </a:rPr>
              <a:t>       Acquisition des fondements de la culture mathématique, scientifique et technologique</a:t>
            </a:r>
            <a:endParaRPr lang="fr-FR" sz="1400" b="1" dirty="0">
              <a:solidFill>
                <a:srgbClr val="C00000"/>
              </a:solidFill>
              <a:latin typeface="Calibri" panose="020F0502020204030204" pitchFamily="34" charset="0"/>
              <a:cs typeface="Calibri" panose="020F0502020204030204" pitchFamily="34" charset="0"/>
            </a:endParaRPr>
          </a:p>
          <a:p>
            <a:pPr>
              <a:spcAft>
                <a:spcPts val="600"/>
              </a:spcAft>
            </a:pPr>
            <a:endParaRPr lang="fr-FR" sz="200" b="1" dirty="0" smtClean="0">
              <a:solidFill>
                <a:srgbClr val="C00000"/>
              </a:solidFill>
              <a:latin typeface="Calibri" panose="020F0502020204030204" pitchFamily="34" charset="0"/>
              <a:cs typeface="Calibri" panose="020F0502020204030204" pitchFamily="34" charset="0"/>
            </a:endParaRPr>
          </a:p>
          <a:p>
            <a:pPr marL="285750" indent="-285750">
              <a:spcAft>
                <a:spcPts val="600"/>
              </a:spcAft>
              <a:buFont typeface="Wingdings" panose="05000000000000000000" pitchFamily="2" charset="2"/>
              <a:buChar char="à"/>
            </a:pPr>
            <a:endParaRPr lang="fr-FR" sz="1800" b="1" u="sng"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51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8</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95536" y="264168"/>
            <a:ext cx="8748464" cy="954107"/>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3. </a:t>
            </a:r>
            <a:r>
              <a:rPr lang="fr-FR" sz="2400" b="1" dirty="0">
                <a:solidFill>
                  <a:schemeClr val="accent2">
                    <a:lumMod val="75000"/>
                  </a:schemeClr>
                </a:solidFill>
                <a:latin typeface="Calibri" pitchFamily="34" charset="0"/>
              </a:rPr>
              <a:t>D</a:t>
            </a:r>
            <a:r>
              <a:rPr lang="fr-FR" sz="2400" b="1" dirty="0" smtClean="0">
                <a:solidFill>
                  <a:schemeClr val="accent2">
                    <a:lumMod val="75000"/>
                  </a:schemeClr>
                </a:solidFill>
                <a:latin typeface="Calibri" pitchFamily="34" charset="0"/>
              </a:rPr>
              <a:t>ifficultés des élèves : </a:t>
            </a:r>
            <a:r>
              <a:rPr lang="fr-FR" sz="2000" b="1" dirty="0" smtClean="0">
                <a:solidFill>
                  <a:srgbClr val="990000"/>
                </a:solidFill>
                <a:latin typeface="Calibri" pitchFamily="34" charset="0"/>
              </a:rPr>
              <a:t>Bilan des Évaluations CEDRE, nationales, PISA,…</a:t>
            </a:r>
            <a:endParaRPr lang="fr-FR" sz="2000" b="1" dirty="0">
              <a:solidFill>
                <a:srgbClr val="990000"/>
              </a:solidFill>
              <a:latin typeface="Calibri" pitchFamily="34" charset="0"/>
            </a:endParaRPr>
          </a:p>
          <a:p>
            <a:pPr>
              <a:spcAft>
                <a:spcPts val="1200"/>
              </a:spcAft>
              <a:buClr>
                <a:schemeClr val="accent2">
                  <a:lumMod val="75000"/>
                </a:schemeClr>
              </a:buClr>
              <a:buSzPct val="120000"/>
              <a:defRPr/>
            </a:pPr>
            <a:r>
              <a:rPr lang="fr-FR" b="1" dirty="0" smtClean="0">
                <a:solidFill>
                  <a:schemeClr val="accent2">
                    <a:lumMod val="75000"/>
                  </a:schemeClr>
                </a:solidFill>
                <a:latin typeface="Calibri" pitchFamily="34" charset="0"/>
              </a:rPr>
              <a:t> </a:t>
            </a:r>
            <a:endParaRPr lang="fr-FR" b="1" dirty="0">
              <a:solidFill>
                <a:srgbClr val="990000"/>
              </a:solidFill>
              <a:latin typeface="Calibri"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pic>
        <p:nvPicPr>
          <p:cNvPr id="16" name="Image 15"/>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3866705" y="1210795"/>
            <a:ext cx="5036065" cy="2498513"/>
          </a:xfrm>
          <a:prstGeom prst="roundRect">
            <a:avLst>
              <a:gd name="adj" fmla="val 876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itre 3"/>
          <p:cNvSpPr txBox="1">
            <a:spLocks noChangeAspect="1"/>
          </p:cNvSpPr>
          <p:nvPr/>
        </p:nvSpPr>
        <p:spPr>
          <a:xfrm>
            <a:off x="395536" y="755315"/>
            <a:ext cx="3312368" cy="3407278"/>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fr-FR" sz="200" b="1" u="sng" dirty="0" smtClean="0">
              <a:solidFill>
                <a:schemeClr val="accent2">
                  <a:lumMod val="50000"/>
                </a:schemeClr>
              </a:solidFill>
              <a:latin typeface="+mn-lt"/>
            </a:endParaRPr>
          </a:p>
          <a:p>
            <a:r>
              <a:rPr lang="fr-FR" sz="1400" b="1" u="sng"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sz="1400" b="1" u="sng" dirty="0" smtClean="0">
                <a:solidFill>
                  <a:schemeClr val="accent2">
                    <a:lumMod val="50000"/>
                  </a:schemeClr>
                </a:solidFill>
                <a:latin typeface="Calibri" panose="020F0502020204030204" pitchFamily="34" charset="0"/>
                <a:cs typeface="Calibri" panose="020F0502020204030204" pitchFamily="34" charset="0"/>
              </a:rPr>
              <a:t>A propos de l’évaluation CEDRE 2014 en mathématiques:</a:t>
            </a:r>
            <a:endParaRPr lang="fr-FR" sz="1400" b="1" dirty="0">
              <a:solidFill>
                <a:srgbClr val="990000"/>
              </a:solidFill>
              <a:latin typeface="Calibri" panose="020F0502020204030204" pitchFamily="34" charset="0"/>
              <a:cs typeface="Calibri" panose="020F0502020204030204" pitchFamily="34" charset="0"/>
            </a:endParaRPr>
          </a:p>
          <a:p>
            <a:pPr algn="just"/>
            <a:r>
              <a:rPr lang="fr-FR" sz="1200" dirty="0" smtClean="0">
                <a:latin typeface="Calibri" panose="020F0502020204030204" pitchFamily="34" charset="0"/>
                <a:cs typeface="Calibri" panose="020F0502020204030204" pitchFamily="34" charset="0"/>
              </a:rPr>
              <a:t>« Ces </a:t>
            </a:r>
            <a:r>
              <a:rPr lang="fr-FR" sz="1200" dirty="0">
                <a:latin typeface="Calibri" panose="020F0502020204030204" pitchFamily="34" charset="0"/>
                <a:cs typeface="Calibri" panose="020F0502020204030204" pitchFamily="34" charset="0"/>
              </a:rPr>
              <a:t>évaluations </a:t>
            </a:r>
            <a:r>
              <a:rPr lang="fr-FR" sz="1200" dirty="0" smtClean="0">
                <a:latin typeface="Calibri" panose="020F0502020204030204" pitchFamily="34" charset="0"/>
                <a:cs typeface="Calibri" panose="020F0502020204030204" pitchFamily="34" charset="0"/>
              </a:rPr>
              <a:t>sont passées </a:t>
            </a:r>
            <a:r>
              <a:rPr lang="fr-FR" sz="1200" dirty="0">
                <a:latin typeface="Calibri" panose="020F0502020204030204" pitchFamily="34" charset="0"/>
                <a:cs typeface="Calibri" panose="020F0502020204030204" pitchFamily="34" charset="0"/>
              </a:rPr>
              <a:t>auprès d’échantillons statistiquement représentatifs de la population scolaire de France </a:t>
            </a:r>
            <a:r>
              <a:rPr lang="fr-FR" sz="1200" dirty="0" smtClean="0">
                <a:latin typeface="Calibri" panose="020F0502020204030204" pitchFamily="34" charset="0"/>
                <a:cs typeface="Calibri" panose="020F0502020204030204" pitchFamily="34" charset="0"/>
              </a:rPr>
              <a:t>métropolitaine. Le </a:t>
            </a:r>
            <a:r>
              <a:rPr lang="fr-FR" sz="1200" dirty="0">
                <a:latin typeface="Calibri" panose="020F0502020204030204" pitchFamily="34" charset="0"/>
                <a:cs typeface="Calibri" panose="020F0502020204030204" pitchFamily="34" charset="0"/>
              </a:rPr>
              <a:t>champ des évaluations </a:t>
            </a:r>
            <a:r>
              <a:rPr lang="fr-FR" sz="1200" dirty="0" err="1">
                <a:latin typeface="Calibri" panose="020F0502020204030204" pitchFamily="34" charset="0"/>
                <a:cs typeface="Calibri" panose="020F0502020204030204" pitchFamily="34" charset="0"/>
              </a:rPr>
              <a:t>Cedre</a:t>
            </a:r>
            <a:r>
              <a:rPr lang="fr-FR" sz="1200" dirty="0">
                <a:latin typeface="Calibri" panose="020F0502020204030204" pitchFamily="34" charset="0"/>
                <a:cs typeface="Calibri" panose="020F0502020204030204" pitchFamily="34" charset="0"/>
              </a:rPr>
              <a:t> à l’école est celui des élèves de CM2 scolarisés dans des écoles publiques et privées sous contrat.</a:t>
            </a:r>
          </a:p>
          <a:p>
            <a:pPr algn="just"/>
            <a:r>
              <a:rPr lang="fr-FR" sz="1200" dirty="0">
                <a:latin typeface="Calibri" panose="020F0502020204030204" pitchFamily="34" charset="0"/>
                <a:cs typeface="Calibri" panose="020F0502020204030204" pitchFamily="34" charset="0"/>
              </a:rPr>
              <a:t>Les connaissances et compétences permettant de cerner les acquis des élèves ont été retenues selon les finalités assignées à l’enseignement des mathématiques. Une évaluation en mathématiques a pour objet de confronter les résultats du </a:t>
            </a:r>
            <a:r>
              <a:rPr lang="fr-FR" sz="1200" dirty="0" smtClean="0">
                <a:latin typeface="Calibri" panose="020F0502020204030204" pitchFamily="34" charset="0"/>
                <a:cs typeface="Calibri" panose="020F0502020204030204" pitchFamily="34" charset="0"/>
              </a:rPr>
              <a:t>fonctionnement pédagogique </a:t>
            </a:r>
            <a:r>
              <a:rPr lang="fr-FR" sz="1200" dirty="0">
                <a:latin typeface="Calibri" panose="020F0502020204030204" pitchFamily="34" charset="0"/>
                <a:cs typeface="Calibri" panose="020F0502020204030204" pitchFamily="34" charset="0"/>
              </a:rPr>
              <a:t>du système éducatif aux objectifs qui lui sont </a:t>
            </a:r>
            <a:r>
              <a:rPr lang="fr-FR" sz="1200" dirty="0" smtClean="0">
                <a:latin typeface="Calibri" panose="020F0502020204030204" pitchFamily="34" charset="0"/>
                <a:cs typeface="Calibri" panose="020F0502020204030204" pitchFamily="34" charset="0"/>
              </a:rPr>
              <a:t>assignés. » </a:t>
            </a:r>
          </a:p>
          <a:p>
            <a:pPr algn="just"/>
            <a:r>
              <a:rPr lang="fr-FR" sz="1300" dirty="0" smtClean="0">
                <a:latin typeface="+mn-lt"/>
                <a:cs typeface="Calibri" panose="020F0502020204030204" pitchFamily="34" charset="0"/>
              </a:rPr>
              <a:t>(Source: </a:t>
            </a:r>
            <a:r>
              <a:rPr lang="fr-FR" sz="1050" b="1" dirty="0" smtClean="0">
                <a:latin typeface="+mn-lt"/>
                <a:cs typeface="Calibri" panose="020F0502020204030204" pitchFamily="34" charset="0"/>
              </a:rPr>
              <a:t>les dossiers de la DEP p 5 )</a:t>
            </a:r>
          </a:p>
          <a:p>
            <a:pPr>
              <a:spcAft>
                <a:spcPts val="600"/>
              </a:spcAft>
            </a:pPr>
            <a:r>
              <a:rPr lang="fr-FR" sz="400" b="1" u="sng" dirty="0" smtClean="0">
                <a:solidFill>
                  <a:srgbClr val="7030A0"/>
                </a:solidFill>
                <a:latin typeface="+mn-lt"/>
              </a:rPr>
              <a:t>http</a:t>
            </a:r>
            <a:r>
              <a:rPr lang="fr-FR" sz="400" b="1" u="sng" dirty="0">
                <a:solidFill>
                  <a:srgbClr val="7030A0"/>
                </a:solidFill>
                <a:latin typeface="+mn-lt"/>
              </a:rPr>
              <a:t>://centre-alain-savary.ens-lyon.fr/CAS/documents/documents-henrique-vilas-boas/cedre-2014-fin-ecole-primaire</a:t>
            </a:r>
            <a:endParaRPr lang="fr-FR" sz="400" b="1" u="sng" dirty="0" smtClean="0">
              <a:solidFill>
                <a:srgbClr val="7030A0"/>
              </a:solidFill>
              <a:latin typeface="+mn-lt"/>
            </a:endParaRPr>
          </a:p>
        </p:txBody>
      </p:sp>
      <p:sp>
        <p:nvSpPr>
          <p:cNvPr id="22" name="Rectangle 21"/>
          <p:cNvSpPr/>
          <p:nvPr/>
        </p:nvSpPr>
        <p:spPr>
          <a:xfrm>
            <a:off x="3990320" y="3822997"/>
            <a:ext cx="4968551" cy="230832"/>
          </a:xfrm>
          <a:prstGeom prst="rect">
            <a:avLst/>
          </a:prstGeom>
        </p:spPr>
        <p:txBody>
          <a:bodyPr wrap="square">
            <a:spAutoFit/>
          </a:bodyPr>
          <a:lstStyle/>
          <a:p>
            <a:pPr>
              <a:spcBef>
                <a:spcPts val="0"/>
              </a:spcBef>
            </a:pPr>
            <a:r>
              <a:rPr lang="fr-FR" sz="900" b="1" u="sng" dirty="0" smtClean="0">
                <a:solidFill>
                  <a:srgbClr val="990000"/>
                </a:solidFill>
              </a:rPr>
              <a:t>Source </a:t>
            </a:r>
            <a:r>
              <a:rPr lang="fr-FR" sz="900" b="1" u="sng" dirty="0">
                <a:solidFill>
                  <a:srgbClr val="990000"/>
                </a:solidFill>
              </a:rPr>
              <a:t>:</a:t>
            </a:r>
            <a:r>
              <a:rPr lang="fr-FR" sz="900" b="1" dirty="0">
                <a:solidFill>
                  <a:srgbClr val="990000"/>
                </a:solidFill>
              </a:rPr>
              <a:t>  </a:t>
            </a:r>
            <a:r>
              <a:rPr lang="fr-FR" sz="900" u="sng" dirty="0">
                <a:solidFill>
                  <a:srgbClr val="7030A0"/>
                </a:solidFill>
              </a:rPr>
              <a:t>http://centre-alain-savary.ens-lyon.fr/CAS/mathematiques-en-education-prioritaire/cedre#nbp_d_1</a:t>
            </a:r>
            <a:endParaRPr lang="fr-FR" b="1" dirty="0">
              <a:solidFill>
                <a:srgbClr val="C00000"/>
              </a:solidFill>
            </a:endParaRPr>
          </a:p>
        </p:txBody>
      </p:sp>
      <p:sp>
        <p:nvSpPr>
          <p:cNvPr id="3" name="Rectangle 2"/>
          <p:cNvSpPr/>
          <p:nvPr/>
        </p:nvSpPr>
        <p:spPr>
          <a:xfrm>
            <a:off x="3869067" y="739490"/>
            <a:ext cx="4038350" cy="369332"/>
          </a:xfrm>
          <a:prstGeom prst="rect">
            <a:avLst/>
          </a:prstGeom>
        </p:spPr>
        <p:txBody>
          <a:bodyPr wrap="none">
            <a:spAutoFit/>
          </a:bodyPr>
          <a:lstStyle/>
          <a:p>
            <a:r>
              <a:rPr lang="fr-FR" b="1" u="sng"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b="1" u="sng" dirty="0" smtClean="0">
                <a:solidFill>
                  <a:schemeClr val="accent2">
                    <a:lumMod val="50000"/>
                  </a:schemeClr>
                </a:solidFill>
                <a:latin typeface="Calibri" panose="020F0502020204030204" pitchFamily="34" charset="0"/>
                <a:cs typeface="Calibri" panose="020F0502020204030204" pitchFamily="34" charset="0"/>
              </a:rPr>
              <a:t>questionnaire professeurs des écoles :</a:t>
            </a:r>
            <a:endParaRPr lang="fr-FR" b="1" dirty="0">
              <a:solidFill>
                <a:schemeClr val="accent2">
                  <a:lumMod val="50000"/>
                </a:schemeClr>
              </a:solidFill>
              <a:latin typeface="Calibri" panose="020F0502020204030204" pitchFamily="34" charset="0"/>
              <a:cs typeface="Calibri" panose="020F0502020204030204" pitchFamily="34" charset="0"/>
            </a:endParaRPr>
          </a:p>
        </p:txBody>
      </p:sp>
      <p:sp>
        <p:nvSpPr>
          <p:cNvPr id="17" name="Titre 3"/>
          <p:cNvSpPr txBox="1">
            <a:spLocks noChangeAspect="1"/>
          </p:cNvSpPr>
          <p:nvPr/>
        </p:nvSpPr>
        <p:spPr>
          <a:xfrm>
            <a:off x="324672" y="4134852"/>
            <a:ext cx="8890192" cy="623789"/>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fr-FR" sz="200" b="1" u="sng" dirty="0" smtClean="0">
              <a:solidFill>
                <a:schemeClr val="accent2">
                  <a:lumMod val="50000"/>
                </a:schemeClr>
              </a:solidFill>
              <a:latin typeface="+mn-lt"/>
            </a:endParaRPr>
          </a:p>
          <a:p>
            <a:r>
              <a:rPr lang="fr-FR" sz="1800" b="1" u="sng"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sz="1600" b="1" u="sng" dirty="0" smtClean="0">
                <a:solidFill>
                  <a:schemeClr val="accent2">
                    <a:lumMod val="50000"/>
                  </a:schemeClr>
                </a:solidFill>
                <a:latin typeface="Calibri" panose="020F0502020204030204" pitchFamily="34" charset="0"/>
                <a:cs typeface="Calibri" panose="020F0502020204030204" pitchFamily="34" charset="0"/>
              </a:rPr>
              <a:t>Difficultés des écoliers :</a:t>
            </a:r>
            <a:r>
              <a:rPr lang="fr-FR" sz="1600" b="1" dirty="0" smtClean="0">
                <a:solidFill>
                  <a:schemeClr val="accent2">
                    <a:lumMod val="50000"/>
                  </a:schemeClr>
                </a:solidFill>
                <a:latin typeface="Calibri" panose="020F0502020204030204" pitchFamily="34" charset="0"/>
                <a:cs typeface="Calibri" panose="020F0502020204030204" pitchFamily="34" charset="0"/>
              </a:rPr>
              <a:t> </a:t>
            </a:r>
            <a:r>
              <a:rPr lang="fr-FR" sz="1400" b="1" dirty="0" smtClean="0">
                <a:solidFill>
                  <a:srgbClr val="990000"/>
                </a:solidFill>
                <a:latin typeface="Calibri" panose="020F0502020204030204" pitchFamily="34" charset="0"/>
                <a:cs typeface="Calibri" panose="020F0502020204030204" pitchFamily="34" charset="0"/>
              </a:rPr>
              <a:t>situations –problèmes avec présence de nombres décimaux (rapport Cèdre 2014)</a:t>
            </a:r>
            <a:endParaRPr lang="fr-FR" sz="2000" b="1" dirty="0">
              <a:solidFill>
                <a:srgbClr val="990000"/>
              </a:solidFill>
              <a:latin typeface="Calibri" panose="020F0502020204030204" pitchFamily="34" charset="0"/>
              <a:cs typeface="Calibri" panose="020F0502020204030204" pitchFamily="34" charset="0"/>
            </a:endParaRPr>
          </a:p>
          <a:p>
            <a:pPr>
              <a:spcBef>
                <a:spcPts val="0"/>
              </a:spcBef>
            </a:pPr>
            <a:endParaRPr lang="fr-FR" sz="900" b="1" u="sng" dirty="0" smtClean="0">
              <a:solidFill>
                <a:srgbClr val="990000"/>
              </a:solidFill>
              <a:latin typeface="Calibri" panose="020F0502020204030204" pitchFamily="34" charset="0"/>
              <a:cs typeface="Calibri" panose="020F0502020204030204" pitchFamily="34" charset="0"/>
            </a:endParaRPr>
          </a:p>
          <a:p>
            <a:pPr marL="285750" indent="-285750">
              <a:spcAft>
                <a:spcPts val="600"/>
              </a:spcAft>
              <a:buFontTx/>
              <a:buChar char="-"/>
            </a:pPr>
            <a:endParaRPr lang="fr-FR" sz="1800" b="1" dirty="0" smtClean="0">
              <a:solidFill>
                <a:srgbClr val="C00000"/>
              </a:solidFill>
              <a:latin typeface="+mn-lt"/>
            </a:endParaRPr>
          </a:p>
        </p:txBody>
      </p:sp>
      <p:pic>
        <p:nvPicPr>
          <p:cNvPr id="21" name="Image 20"/>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t="4756" r="24761" b="47661"/>
          <a:stretch/>
        </p:blipFill>
        <p:spPr>
          <a:xfrm>
            <a:off x="499710" y="4518412"/>
            <a:ext cx="2249660" cy="1796777"/>
          </a:xfrm>
          <a:prstGeom prst="roundRect">
            <a:avLst>
              <a:gd name="adj" fmla="val 674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 22"/>
          <p:cNvPicPr>
            <a:picLocks noChangeAspect="1"/>
          </p:cNvPicPr>
          <p:nvPr/>
        </p:nvPicPr>
        <p:blipFill>
          <a:blip r:embed="rId8" cstate="email">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380401" y="4553025"/>
            <a:ext cx="4331911" cy="2032462"/>
          </a:xfrm>
          <a:prstGeom prst="roundRect">
            <a:avLst>
              <a:gd name="adj" fmla="val 775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 18"/>
          <p:cNvPicPr>
            <a:picLocks noChangeAspect="1"/>
          </p:cNvPicPr>
          <p:nvPr/>
        </p:nvPicPr>
        <p:blipFill rotWithShape="1">
          <a:blip r:embed="rId10" cstate="email">
            <a:extLst>
              <a:ext uri="{BEBA8EAE-BF5A-486C-A8C5-ECC9F3942E4B}">
                <a14:imgProps xmlns:a14="http://schemas.microsoft.com/office/drawing/2010/main">
                  <a14:imgLayer r:embed="rId11">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a:ext>
            </a:extLst>
          </a:blip>
          <a:srcRect t="54066" r="54078"/>
          <a:stretch/>
        </p:blipFill>
        <p:spPr>
          <a:xfrm>
            <a:off x="1409915" y="4610655"/>
            <a:ext cx="1347849" cy="1702636"/>
          </a:xfrm>
          <a:prstGeom prst="roundRect">
            <a:avLst>
              <a:gd name="adj" fmla="val 674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 3"/>
          <p:cNvPicPr>
            <a:picLocks noChangeAspect="1"/>
          </p:cNvPicPr>
          <p:nvPr/>
        </p:nvPicPr>
        <p:blipFill>
          <a:blip r:embed="rId12" cstate="email">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a:ext>
            </a:extLst>
          </a:blip>
          <a:stretch>
            <a:fillRect/>
          </a:stretch>
        </p:blipFill>
        <p:spPr>
          <a:xfrm>
            <a:off x="3778248" y="1149520"/>
            <a:ext cx="5212977" cy="2673477"/>
          </a:xfrm>
          <a:prstGeom prst="rect">
            <a:avLst/>
          </a:prstGeom>
        </p:spPr>
      </p:pic>
    </p:spTree>
    <p:extLst>
      <p:ext uri="{BB962C8B-B14F-4D97-AF65-F5344CB8AC3E}">
        <p14:creationId xmlns:p14="http://schemas.microsoft.com/office/powerpoint/2010/main" val="87599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solidFill>
            <a:schemeClr val="tx2">
              <a:lumMod val="75000"/>
            </a:schemeClr>
          </a:solidFill>
        </p:spPr>
        <p:txBody>
          <a:bodyPr/>
          <a:lstStyle/>
          <a:p>
            <a:fld id="{091D744E-BBFB-4BD3-AAF3-FEADE0E08924}" type="slidenum">
              <a:rPr lang="fr-FR" smtClean="0"/>
              <a:pPr/>
              <a:t>9</a:t>
            </a:fld>
            <a:endParaRPr lang="fr-FR" dirty="0"/>
          </a:p>
        </p:txBody>
      </p:sp>
      <p:sp>
        <p:nvSpPr>
          <p:cNvPr id="9" name="Espace réservé du contenu 4"/>
          <p:cNvSpPr txBox="1">
            <a:spLocks/>
          </p:cNvSpPr>
          <p:nvPr/>
        </p:nvSpPr>
        <p:spPr>
          <a:xfrm>
            <a:off x="755576" y="2420888"/>
            <a:ext cx="3672408" cy="3240360"/>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fr-FR" sz="14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1" name="Rectangle 10"/>
          <p:cNvSpPr/>
          <p:nvPr/>
        </p:nvSpPr>
        <p:spPr>
          <a:xfrm>
            <a:off x="755576" y="3284984"/>
            <a:ext cx="4572000" cy="369332"/>
          </a:xfrm>
          <a:prstGeom prst="rect">
            <a:avLst/>
          </a:prstGeom>
        </p:spPr>
        <p:txBody>
          <a:bodyPr>
            <a:spAutoFit/>
          </a:bodyPr>
          <a:lstStyle/>
          <a:p>
            <a:endParaRPr lang="fr-FR" dirty="0"/>
          </a:p>
        </p:txBody>
      </p:sp>
      <p:sp>
        <p:nvSpPr>
          <p:cNvPr id="2" name="Rectangle 1"/>
          <p:cNvSpPr/>
          <p:nvPr/>
        </p:nvSpPr>
        <p:spPr>
          <a:xfrm>
            <a:off x="395536" y="264168"/>
            <a:ext cx="8522712" cy="523220"/>
          </a:xfrm>
          <a:prstGeom prst="rect">
            <a:avLst/>
          </a:prstGeom>
        </p:spPr>
        <p:txBody>
          <a:bodyPr wrap="square">
            <a:spAutoFit/>
          </a:bodyPr>
          <a:lstStyle/>
          <a:p>
            <a:pPr>
              <a:spcAft>
                <a:spcPts val="1200"/>
              </a:spcAft>
              <a:buClr>
                <a:schemeClr val="accent2">
                  <a:lumMod val="75000"/>
                </a:schemeClr>
              </a:buClr>
              <a:buSzPct val="120000"/>
              <a:defRPr/>
            </a:pPr>
            <a:r>
              <a:rPr lang="fr-FR" sz="2800" b="1" dirty="0" smtClean="0">
                <a:solidFill>
                  <a:schemeClr val="accent2">
                    <a:lumMod val="75000"/>
                  </a:schemeClr>
                </a:solidFill>
                <a:latin typeface="Calibri" panose="020F0502020204030204" pitchFamily="34" charset="0"/>
                <a:cs typeface="Calibri" panose="020F0502020204030204" pitchFamily="34" charset="0"/>
              </a:rPr>
              <a:t>3. </a:t>
            </a:r>
            <a:r>
              <a:rPr lang="fr-FR" sz="2400" b="1" dirty="0">
                <a:solidFill>
                  <a:schemeClr val="accent2">
                    <a:lumMod val="75000"/>
                  </a:schemeClr>
                </a:solidFill>
                <a:latin typeface="Calibri" pitchFamily="34" charset="0"/>
              </a:rPr>
              <a:t>Difficultés </a:t>
            </a:r>
            <a:r>
              <a:rPr lang="fr-FR" sz="2400" b="1" dirty="0" smtClean="0">
                <a:solidFill>
                  <a:schemeClr val="accent2">
                    <a:lumMod val="75000"/>
                  </a:schemeClr>
                </a:solidFill>
                <a:latin typeface="Calibri" pitchFamily="34" charset="0"/>
              </a:rPr>
              <a:t>des élèves :  </a:t>
            </a:r>
            <a:r>
              <a:rPr lang="fr-FR" b="1" dirty="0">
                <a:solidFill>
                  <a:srgbClr val="990000"/>
                </a:solidFill>
                <a:latin typeface="Calibri" pitchFamily="34" charset="0"/>
              </a:rPr>
              <a:t>Bilan des Évaluations nationales, </a:t>
            </a:r>
            <a:r>
              <a:rPr lang="fr-FR" b="1" dirty="0" smtClean="0">
                <a:solidFill>
                  <a:srgbClr val="990000"/>
                </a:solidFill>
                <a:latin typeface="Calibri" pitchFamily="34" charset="0"/>
              </a:rPr>
              <a:t>rapport CEDRE,…</a:t>
            </a:r>
            <a:endParaRPr lang="fr-FR" b="1" dirty="0">
              <a:solidFill>
                <a:srgbClr val="990000"/>
              </a:solidFill>
              <a:latin typeface="Calibri" pitchFamily="34" charset="0"/>
            </a:endParaRPr>
          </a:p>
        </p:txBody>
      </p:sp>
      <p:pic>
        <p:nvPicPr>
          <p:cNvPr id="10" name="Image 9" descr="logo-IREM"/>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5153" y="6079579"/>
            <a:ext cx="522605" cy="542925"/>
          </a:xfrm>
          <a:prstGeom prst="rect">
            <a:avLst/>
          </a:prstGeom>
          <a:noFill/>
          <a:ln>
            <a:noFill/>
          </a:ln>
        </p:spPr>
      </p:pic>
      <p:sp>
        <p:nvSpPr>
          <p:cNvPr id="14" name="Espace réservé du pied de page 7"/>
          <p:cNvSpPr>
            <a:spLocks noGrp="1"/>
          </p:cNvSpPr>
          <p:nvPr>
            <p:ph type="ftr" sz="quarter" idx="11"/>
          </p:nvPr>
        </p:nvSpPr>
        <p:spPr>
          <a:xfrm>
            <a:off x="683568" y="6165304"/>
            <a:ext cx="4305672" cy="457200"/>
          </a:xfrm>
        </p:spPr>
        <p:txBody>
          <a:bodyPr/>
          <a:lstStyle/>
          <a:p>
            <a:r>
              <a:rPr lang="fr-FR" dirty="0" smtClean="0"/>
              <a:t>Autour des grandeurs et mesures</a:t>
            </a:r>
            <a:endParaRPr lang="fr-FR" dirty="0"/>
          </a:p>
        </p:txBody>
      </p:sp>
      <p:sp>
        <p:nvSpPr>
          <p:cNvPr id="13" name="Titre 3"/>
          <p:cNvSpPr txBox="1">
            <a:spLocks noChangeAspect="1"/>
          </p:cNvSpPr>
          <p:nvPr/>
        </p:nvSpPr>
        <p:spPr>
          <a:xfrm>
            <a:off x="374904" y="964387"/>
            <a:ext cx="8890192" cy="2608630"/>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fr-FR" sz="200" b="1" u="sng" dirty="0" smtClean="0">
              <a:solidFill>
                <a:schemeClr val="accent2">
                  <a:lumMod val="50000"/>
                </a:schemeClr>
              </a:solidFill>
              <a:latin typeface="+mn-lt"/>
            </a:endParaRPr>
          </a:p>
          <a:p>
            <a:r>
              <a:rPr lang="fr-FR" sz="2000" b="1" u="sng"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sz="1800" b="1" u="sng" dirty="0" smtClean="0">
                <a:solidFill>
                  <a:schemeClr val="accent2">
                    <a:lumMod val="50000"/>
                  </a:schemeClr>
                </a:solidFill>
                <a:latin typeface="Calibri" panose="020F0502020204030204" pitchFamily="34" charset="0"/>
                <a:cs typeface="Calibri" panose="020F0502020204030204" pitchFamily="34" charset="0"/>
              </a:rPr>
              <a:t>Réussite des écoliers les plus faibles :</a:t>
            </a:r>
            <a:r>
              <a:rPr lang="fr-FR" sz="1800" b="1" dirty="0" smtClean="0">
                <a:solidFill>
                  <a:schemeClr val="accent2">
                    <a:lumMod val="50000"/>
                  </a:schemeClr>
                </a:solidFill>
                <a:latin typeface="Calibri" panose="020F0502020204030204" pitchFamily="34" charset="0"/>
                <a:cs typeface="Calibri" panose="020F0502020204030204" pitchFamily="34" charset="0"/>
              </a:rPr>
              <a:t>  </a:t>
            </a:r>
          </a:p>
          <a:p>
            <a:r>
              <a:rPr lang="fr-FR" sz="1400" b="1" dirty="0" smtClean="0">
                <a:solidFill>
                  <a:srgbClr val="990000"/>
                </a:solidFill>
                <a:latin typeface="Calibri" panose="020F0502020204030204" pitchFamily="34" charset="0"/>
                <a:cs typeface="Calibri" panose="020F0502020204030204" pitchFamily="34" charset="0"/>
              </a:rPr>
              <a:t>essentiellement en QCM,  relations entre grandeurs liées au vécu des élèves</a:t>
            </a:r>
          </a:p>
          <a:p>
            <a:endParaRPr lang="fr-FR" sz="1400" b="1" dirty="0">
              <a:solidFill>
                <a:srgbClr val="990000"/>
              </a:solidFill>
              <a:latin typeface="Calibri" panose="020F0502020204030204" pitchFamily="34" charset="0"/>
              <a:cs typeface="Calibri" panose="020F0502020204030204" pitchFamily="34" charset="0"/>
            </a:endParaRPr>
          </a:p>
          <a:p>
            <a:r>
              <a:rPr lang="fr-FR" sz="1600" b="1" u="sng" dirty="0" smtClean="0">
                <a:solidFill>
                  <a:schemeClr val="accent5">
                    <a:lumMod val="50000"/>
                  </a:schemeClr>
                </a:solidFill>
                <a:latin typeface="Calibri" panose="020F0502020204030204" pitchFamily="34" charset="0"/>
                <a:cs typeface="Calibri" panose="020F0502020204030204" pitchFamily="34" charset="0"/>
              </a:rPr>
              <a:t>Exemple : </a:t>
            </a:r>
            <a:r>
              <a:rPr lang="fr-FR" sz="1600" b="1" dirty="0" smtClean="0">
                <a:solidFill>
                  <a:schemeClr val="accent5">
                    <a:lumMod val="50000"/>
                  </a:schemeClr>
                </a:solidFill>
                <a:latin typeface="Calibri" panose="020F0502020204030204" pitchFamily="34" charset="0"/>
                <a:cs typeface="Calibri" panose="020F0502020204030204" pitchFamily="34" charset="0"/>
              </a:rPr>
              <a:t>Reconnaissance de la grandeur</a:t>
            </a:r>
          </a:p>
          <a:p>
            <a:r>
              <a:rPr lang="fr-FR" sz="1600" b="1" dirty="0" smtClean="0">
                <a:solidFill>
                  <a:schemeClr val="accent5">
                    <a:lumMod val="50000"/>
                  </a:schemeClr>
                </a:solidFill>
                <a:latin typeface="Calibri" panose="020F0502020204030204" pitchFamily="34" charset="0"/>
                <a:cs typeface="Calibri" panose="020F0502020204030204" pitchFamily="34" charset="0"/>
              </a:rPr>
              <a:t>                            (plus de 85 % de réussite)</a:t>
            </a:r>
          </a:p>
          <a:p>
            <a:endParaRPr lang="fr-FR" sz="1600" b="1" dirty="0" smtClean="0">
              <a:solidFill>
                <a:srgbClr val="990000"/>
              </a:solidFill>
              <a:latin typeface="Calibri" panose="020F0502020204030204" pitchFamily="34" charset="0"/>
              <a:cs typeface="Calibri" panose="020F0502020204030204" pitchFamily="34" charset="0"/>
            </a:endParaRPr>
          </a:p>
          <a:p>
            <a:endParaRPr lang="fr-FR" sz="1600" b="1" dirty="0" smtClean="0">
              <a:solidFill>
                <a:srgbClr val="990000"/>
              </a:solidFill>
              <a:latin typeface="Calibri" panose="020F0502020204030204" pitchFamily="34" charset="0"/>
              <a:cs typeface="Calibri" panose="020F0502020204030204" pitchFamily="34" charset="0"/>
            </a:endParaRPr>
          </a:p>
          <a:p>
            <a:endParaRPr lang="fr-FR" sz="1600" b="1" dirty="0" smtClean="0">
              <a:solidFill>
                <a:srgbClr val="990000"/>
              </a:solidFill>
              <a:latin typeface="Calibri" panose="020F0502020204030204" pitchFamily="34" charset="0"/>
              <a:cs typeface="Calibri" panose="020F0502020204030204" pitchFamily="34" charset="0"/>
            </a:endParaRPr>
          </a:p>
          <a:p>
            <a:r>
              <a:rPr lang="fr-FR" sz="1800" b="1" dirty="0" smtClean="0">
                <a:solidFill>
                  <a:srgbClr val="990000"/>
                </a:solidFill>
                <a:latin typeface="Calibri" panose="020F0502020204030204" pitchFamily="34" charset="0"/>
                <a:cs typeface="Calibri" panose="020F0502020204030204" pitchFamily="34" charset="0"/>
              </a:rPr>
              <a:t> </a:t>
            </a:r>
            <a:endParaRPr lang="fr-FR" sz="1800" b="1" dirty="0">
              <a:solidFill>
                <a:srgbClr val="990000"/>
              </a:solidFill>
              <a:latin typeface="Calibri" panose="020F0502020204030204" pitchFamily="34" charset="0"/>
              <a:cs typeface="Calibri" panose="020F0502020204030204" pitchFamily="34" charset="0"/>
            </a:endParaRPr>
          </a:p>
          <a:p>
            <a:endParaRPr lang="fr-FR" sz="1800" b="1" dirty="0">
              <a:solidFill>
                <a:schemeClr val="accent2">
                  <a:lumMod val="50000"/>
                </a:schemeClr>
              </a:solidFill>
              <a:latin typeface="Calibri" panose="020F0502020204030204" pitchFamily="34" charset="0"/>
              <a:cs typeface="Calibri" panose="020F0502020204030204" pitchFamily="34" charset="0"/>
            </a:endParaRPr>
          </a:p>
          <a:p>
            <a:endParaRPr lang="fr-FR" sz="1600" b="1" dirty="0">
              <a:solidFill>
                <a:srgbClr val="990000"/>
              </a:solidFill>
              <a:latin typeface="Calibri" panose="020F0502020204030204" pitchFamily="34" charset="0"/>
              <a:cs typeface="Calibri" panose="020F0502020204030204" pitchFamily="34" charset="0"/>
            </a:endParaRPr>
          </a:p>
          <a:p>
            <a:endParaRPr lang="fr-FR" sz="1600" b="1" u="sng" dirty="0">
              <a:solidFill>
                <a:schemeClr val="accent2">
                  <a:lumMod val="50000"/>
                </a:schemeClr>
              </a:solidFill>
              <a:latin typeface="Calibri" panose="020F0502020204030204" pitchFamily="34" charset="0"/>
              <a:cs typeface="Calibri" panose="020F0502020204030204" pitchFamily="34" charset="0"/>
            </a:endParaRPr>
          </a:p>
          <a:p>
            <a:endParaRPr lang="fr-FR" sz="1600" b="1" u="sng" dirty="0" smtClean="0">
              <a:solidFill>
                <a:schemeClr val="accent2">
                  <a:lumMod val="50000"/>
                </a:schemeClr>
              </a:solidFill>
              <a:latin typeface="Calibri" panose="020F0502020204030204" pitchFamily="34" charset="0"/>
              <a:cs typeface="Calibri" panose="020F0502020204030204" pitchFamily="34" charset="0"/>
            </a:endParaRPr>
          </a:p>
          <a:p>
            <a:endParaRPr lang="fr-FR" sz="1400" b="1" dirty="0" smtClean="0">
              <a:solidFill>
                <a:srgbClr val="990000"/>
              </a:solidFill>
              <a:latin typeface="Calibri" panose="020F0502020204030204" pitchFamily="34" charset="0"/>
              <a:cs typeface="Calibri" panose="020F0502020204030204" pitchFamily="34" charset="0"/>
            </a:endParaRPr>
          </a:p>
          <a:p>
            <a:endParaRPr lang="fr-FR" sz="1300" b="1" dirty="0">
              <a:solidFill>
                <a:srgbClr val="990000"/>
              </a:solidFill>
              <a:latin typeface="Calibri" panose="020F0502020204030204" pitchFamily="34" charset="0"/>
              <a:cs typeface="Calibri" panose="020F0502020204030204" pitchFamily="34" charset="0"/>
            </a:endParaRPr>
          </a:p>
          <a:p>
            <a:endParaRPr lang="fr-FR" sz="1300" b="1" dirty="0" smtClean="0">
              <a:solidFill>
                <a:srgbClr val="990000"/>
              </a:solidFill>
              <a:latin typeface="Calibri" panose="020F0502020204030204" pitchFamily="34" charset="0"/>
              <a:cs typeface="Calibri" panose="020F0502020204030204" pitchFamily="34" charset="0"/>
            </a:endParaRPr>
          </a:p>
          <a:p>
            <a:pPr>
              <a:spcBef>
                <a:spcPts val="0"/>
              </a:spcBef>
            </a:pPr>
            <a:endParaRPr lang="fr-FR" sz="900" b="1" u="sng" dirty="0" smtClean="0">
              <a:solidFill>
                <a:srgbClr val="990000"/>
              </a:solidFill>
              <a:latin typeface="Calibri" panose="020F0502020204030204" pitchFamily="34" charset="0"/>
              <a:cs typeface="Calibri" panose="020F0502020204030204" pitchFamily="34" charset="0"/>
            </a:endParaRPr>
          </a:p>
          <a:p>
            <a:pPr marL="285750" indent="-285750">
              <a:spcAft>
                <a:spcPts val="600"/>
              </a:spcAft>
              <a:buFontTx/>
              <a:buChar char="-"/>
            </a:pPr>
            <a:endParaRPr lang="fr-FR" sz="1800" b="1" dirty="0" smtClean="0">
              <a:solidFill>
                <a:srgbClr val="C00000"/>
              </a:solidFill>
              <a:latin typeface="+mn-lt"/>
            </a:endParaRPr>
          </a:p>
        </p:txBody>
      </p:sp>
      <p:pic>
        <p:nvPicPr>
          <p:cNvPr id="25" name="Image 24"/>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4051390" y="1547960"/>
            <a:ext cx="4778296" cy="1889475"/>
          </a:xfrm>
          <a:prstGeom prst="roundRect">
            <a:avLst>
              <a:gd name="adj" fmla="val 829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itre 3"/>
          <p:cNvSpPr txBox="1">
            <a:spLocks noChangeAspect="1"/>
          </p:cNvSpPr>
          <p:nvPr/>
        </p:nvSpPr>
        <p:spPr>
          <a:xfrm>
            <a:off x="277288" y="4986418"/>
            <a:ext cx="8640960" cy="685233"/>
          </a:xfrm>
          <a:prstGeom prst="rect">
            <a:avLst/>
          </a:prstGeom>
        </p:spPr>
        <p:txBody>
          <a:bodyPr wrap="square"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285750" indent="-285750">
              <a:spcAft>
                <a:spcPts val="300"/>
              </a:spcAft>
              <a:buFont typeface="Wingdings" panose="05000000000000000000" pitchFamily="2" charset="2"/>
              <a:buChar char="à"/>
            </a:pPr>
            <a:r>
              <a:rPr lang="fr-FR" sz="2000" b="1" u="sng" dirty="0" smtClean="0">
                <a:solidFill>
                  <a:schemeClr val="accent2">
                    <a:lumMod val="50000"/>
                  </a:schemeClr>
                </a:solidFill>
                <a:latin typeface="Calibri" panose="020F0502020204030204" pitchFamily="34" charset="0"/>
                <a:cs typeface="Calibri" panose="020F0502020204030204" pitchFamily="34" charset="0"/>
              </a:rPr>
              <a:t>Une  des raisons principales </a:t>
            </a:r>
            <a:r>
              <a:rPr lang="fr-FR" sz="1800" b="1" u="sng" dirty="0" smtClean="0">
                <a:solidFill>
                  <a:schemeClr val="accent2">
                    <a:lumMod val="50000"/>
                  </a:schemeClr>
                </a:solidFill>
                <a:latin typeface="Calibri" panose="020F0502020204030204" pitchFamily="34" charset="0"/>
                <a:cs typeface="Calibri" panose="020F0502020204030204" pitchFamily="34" charset="0"/>
              </a:rPr>
              <a:t>:</a:t>
            </a:r>
            <a:r>
              <a:rPr lang="fr-FR" sz="1800" b="1" dirty="0" smtClean="0">
                <a:solidFill>
                  <a:schemeClr val="accent2">
                    <a:lumMod val="50000"/>
                  </a:schemeClr>
                </a:solidFill>
                <a:latin typeface="Calibri" panose="020F0502020204030204" pitchFamily="34" charset="0"/>
                <a:cs typeface="Calibri" panose="020F0502020204030204" pitchFamily="34" charset="0"/>
              </a:rPr>
              <a:t>  </a:t>
            </a:r>
            <a:r>
              <a:rPr lang="fr-FR" sz="1800" b="1" dirty="0" smtClean="0">
                <a:solidFill>
                  <a:srgbClr val="990000"/>
                </a:solidFill>
                <a:latin typeface="Calibri" panose="020F0502020204030204" pitchFamily="34" charset="0"/>
                <a:cs typeface="Calibri" panose="020F0502020204030204" pitchFamily="34" charset="0"/>
              </a:rPr>
              <a:t>Intervention trop rapide de la mesure</a:t>
            </a:r>
          </a:p>
          <a:p>
            <a:pPr>
              <a:spcAft>
                <a:spcPts val="300"/>
              </a:spcAft>
            </a:pPr>
            <a:endParaRPr lang="fr-FR" sz="2400" dirty="0" smtClean="0">
              <a:solidFill>
                <a:srgbClr val="990000"/>
              </a:solidFill>
              <a:latin typeface="+mn-lt"/>
            </a:endParaRPr>
          </a:p>
          <a:p>
            <a:pPr>
              <a:spcAft>
                <a:spcPts val="300"/>
              </a:spcAft>
            </a:pPr>
            <a:endParaRPr lang="fr-FR" sz="2400" dirty="0" smtClean="0">
              <a:latin typeface="+mn-lt"/>
            </a:endParaRPr>
          </a:p>
          <a:p>
            <a:pPr marL="285750" indent="-285750">
              <a:spcAft>
                <a:spcPts val="300"/>
              </a:spcAft>
              <a:buFont typeface="Wingdings" panose="05000000000000000000" pitchFamily="2" charset="2"/>
              <a:buChar char="à"/>
            </a:pPr>
            <a:endParaRPr lang="fr-FR" sz="1800" dirty="0" smtClean="0">
              <a:latin typeface="+mn-lt"/>
            </a:endParaRPr>
          </a:p>
          <a:p>
            <a:pPr>
              <a:spcAft>
                <a:spcPts val="1200"/>
              </a:spcAft>
            </a:pPr>
            <a:endParaRPr lang="fr-FR" sz="1400" b="1" u="sng"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a:spcAft>
                <a:spcPts val="600"/>
              </a:spcAft>
            </a:pPr>
            <a:endParaRPr lang="fr-FR" sz="100" b="1" dirty="0" smtClean="0">
              <a:solidFill>
                <a:schemeClr val="accent5">
                  <a:lumMod val="50000"/>
                </a:schemeClr>
              </a:solidFill>
              <a:latin typeface="+mn-lt"/>
            </a:endParaRPr>
          </a:p>
          <a:p>
            <a:pPr lvl="1">
              <a:spcAft>
                <a:spcPts val="600"/>
              </a:spcAft>
            </a:pPr>
            <a:endParaRPr lang="fr-FR" sz="100" b="1" dirty="0">
              <a:solidFill>
                <a:schemeClr val="accent5">
                  <a:lumMod val="50000"/>
                </a:schemeClr>
              </a:solidFill>
              <a:latin typeface="+mn-lt"/>
            </a:endParaRPr>
          </a:p>
          <a:p>
            <a:endParaRPr lang="fr-FR" sz="1000" b="1" u="sng" dirty="0" smtClean="0">
              <a:solidFill>
                <a:srgbClr val="990000"/>
              </a:solidFill>
              <a:latin typeface="+mn-lt"/>
            </a:endParaRPr>
          </a:p>
          <a:p>
            <a:endParaRPr lang="fr-FR" sz="1000" b="1" u="sng" dirty="0">
              <a:solidFill>
                <a:srgbClr val="990000"/>
              </a:solidFill>
              <a:latin typeface="+mn-lt"/>
            </a:endParaRPr>
          </a:p>
        </p:txBody>
      </p:sp>
      <p:sp>
        <p:nvSpPr>
          <p:cNvPr id="3" name="ZoneTexte 2"/>
          <p:cNvSpPr txBox="1"/>
          <p:nvPr/>
        </p:nvSpPr>
        <p:spPr>
          <a:xfrm>
            <a:off x="401446" y="3244772"/>
            <a:ext cx="8280920" cy="1231106"/>
          </a:xfrm>
          <a:prstGeom prst="rect">
            <a:avLst/>
          </a:prstGeom>
          <a:noFill/>
        </p:spPr>
        <p:txBody>
          <a:bodyPr wrap="square" rtlCol="0">
            <a:spAutoFit/>
          </a:bodyPr>
          <a:lstStyle/>
          <a:p>
            <a:r>
              <a:rPr lang="fr-FR" sz="2000" b="1" u="sng" dirty="0" smtClean="0">
                <a:solidFill>
                  <a:schemeClr val="accent2">
                    <a:lumMod val="50000"/>
                  </a:schemeClr>
                </a:solidFill>
                <a:latin typeface="Calibri" panose="020F0502020204030204" pitchFamily="34" charset="0"/>
                <a:cs typeface="Calibri" panose="020F0502020204030204" pitchFamily="34" charset="0"/>
                <a:sym typeface="Wingdings" panose="05000000000000000000" pitchFamily="2" charset="2"/>
              </a:rPr>
              <a:t></a:t>
            </a:r>
            <a:r>
              <a:rPr lang="fr-FR" b="1" u="sng" dirty="0">
                <a:solidFill>
                  <a:schemeClr val="accent2">
                    <a:lumMod val="50000"/>
                  </a:schemeClr>
                </a:solidFill>
                <a:latin typeface="Calibri" panose="020F0502020204030204" pitchFamily="34" charset="0"/>
                <a:cs typeface="Calibri" panose="020F0502020204030204" pitchFamily="34" charset="0"/>
              </a:rPr>
              <a:t>Difficultés:</a:t>
            </a:r>
            <a:r>
              <a:rPr lang="fr-FR" b="1" dirty="0">
                <a:solidFill>
                  <a:schemeClr val="accent2">
                    <a:lumMod val="50000"/>
                  </a:schemeClr>
                </a:solidFill>
                <a:latin typeface="Calibri" panose="020F0502020204030204" pitchFamily="34" charset="0"/>
                <a:cs typeface="Calibri" panose="020F0502020204030204" pitchFamily="34" charset="0"/>
              </a:rPr>
              <a:t> </a:t>
            </a:r>
          </a:p>
          <a:p>
            <a:r>
              <a:rPr lang="fr-FR" b="1" dirty="0">
                <a:solidFill>
                  <a:srgbClr val="990000"/>
                </a:solidFill>
                <a:latin typeface="Calibri" panose="020F0502020204030204" pitchFamily="34" charset="0"/>
                <a:cs typeface="Calibri" panose="020F0502020204030204" pitchFamily="34" charset="0"/>
              </a:rPr>
              <a:t>- Reconnaissance des </a:t>
            </a:r>
            <a:r>
              <a:rPr lang="fr-FR" b="1" dirty="0" smtClean="0">
                <a:solidFill>
                  <a:srgbClr val="990000"/>
                </a:solidFill>
                <a:latin typeface="Calibri" panose="020F0502020204030204" pitchFamily="34" charset="0"/>
                <a:cs typeface="Calibri" panose="020F0502020204030204" pitchFamily="34" charset="0"/>
              </a:rPr>
              <a:t>ordres </a:t>
            </a:r>
            <a:r>
              <a:rPr lang="fr-FR" b="1" dirty="0">
                <a:solidFill>
                  <a:srgbClr val="990000"/>
                </a:solidFill>
                <a:latin typeface="Calibri" panose="020F0502020204030204" pitchFamily="34" charset="0"/>
                <a:cs typeface="Calibri" panose="020F0502020204030204" pitchFamily="34" charset="0"/>
              </a:rPr>
              <a:t>de grandeur</a:t>
            </a:r>
          </a:p>
          <a:p>
            <a:r>
              <a:rPr lang="fr-FR" b="1" dirty="0">
                <a:solidFill>
                  <a:srgbClr val="990000"/>
                </a:solidFill>
                <a:latin typeface="Calibri" panose="020F0502020204030204" pitchFamily="34" charset="0"/>
                <a:cs typeface="Calibri" panose="020F0502020204030204" pitchFamily="34" charset="0"/>
              </a:rPr>
              <a:t>- Prise en compte de la relation « nombre-unité </a:t>
            </a:r>
            <a:r>
              <a:rPr lang="fr-FR" b="1" dirty="0" smtClean="0">
                <a:solidFill>
                  <a:srgbClr val="990000"/>
                </a:solidFill>
                <a:latin typeface="Calibri" panose="020F0502020204030204" pitchFamily="34" charset="0"/>
                <a:cs typeface="Calibri" panose="020F0502020204030204" pitchFamily="34" charset="0"/>
              </a:rPr>
              <a:t>»  </a:t>
            </a:r>
            <a:r>
              <a:rPr lang="fr-FR" sz="1050" b="1" u="sng" dirty="0" smtClean="0">
                <a:solidFill>
                  <a:srgbClr val="990000"/>
                </a:solidFill>
                <a:latin typeface="Calibri" panose="020F0502020204030204" pitchFamily="34" charset="0"/>
                <a:cs typeface="Calibri" panose="020F0502020204030204" pitchFamily="34" charset="0"/>
              </a:rPr>
              <a:t>(</a:t>
            </a:r>
            <a:r>
              <a:rPr lang="fr-FR" sz="1050" b="1" u="sng" dirty="0" err="1">
                <a:solidFill>
                  <a:srgbClr val="990000"/>
                </a:solidFill>
                <a:latin typeface="Calibri" panose="020F0502020204030204" pitchFamily="34" charset="0"/>
                <a:cs typeface="Calibri" panose="020F0502020204030204" pitchFamily="34" charset="0"/>
              </a:rPr>
              <a:t>C</a:t>
            </a:r>
            <a:r>
              <a:rPr lang="fr-FR" sz="1050" b="1" u="sng" cap="small" dirty="0" err="1">
                <a:solidFill>
                  <a:srgbClr val="990000"/>
                </a:solidFill>
                <a:latin typeface="Calibri" panose="020F0502020204030204" pitchFamily="34" charset="0"/>
                <a:cs typeface="Calibri" panose="020F0502020204030204" pitchFamily="34" charset="0"/>
              </a:rPr>
              <a:t>hambris</a:t>
            </a:r>
            <a:r>
              <a:rPr lang="fr-FR" sz="1050" b="1" u="sng" dirty="0">
                <a:solidFill>
                  <a:srgbClr val="990000"/>
                </a:solidFill>
                <a:latin typeface="Calibri" panose="020F0502020204030204" pitchFamily="34" charset="0"/>
                <a:cs typeface="Calibri" panose="020F0502020204030204" pitchFamily="34" charset="0"/>
              </a:rPr>
              <a:t>; </a:t>
            </a:r>
            <a:r>
              <a:rPr lang="fr-FR" sz="1050" b="1" dirty="0">
                <a:solidFill>
                  <a:srgbClr val="990000"/>
                </a:solidFill>
                <a:latin typeface="Calibri" panose="020F0502020204030204" pitchFamily="34" charset="0"/>
                <a:cs typeface="Calibri" panose="020F0502020204030204" pitchFamily="34" charset="0"/>
              </a:rPr>
              <a:t>Le nombre au cycle 3, partie 2, 2010)</a:t>
            </a:r>
          </a:p>
          <a:p>
            <a:pPr>
              <a:spcAft>
                <a:spcPts val="300"/>
              </a:spcAft>
            </a:pPr>
            <a:r>
              <a:rPr lang="fr-FR" b="1" dirty="0">
                <a:solidFill>
                  <a:srgbClr val="990000"/>
                </a:solidFill>
                <a:latin typeface="Calibri" panose="020F0502020204030204" pitchFamily="34" charset="0"/>
                <a:cs typeface="Calibri" panose="020F0502020204030204" pitchFamily="34" charset="0"/>
              </a:rPr>
              <a:t>- Absence de construction du sens </a:t>
            </a:r>
            <a:r>
              <a:rPr lang="fr-FR" b="1" dirty="0" smtClean="0">
                <a:solidFill>
                  <a:srgbClr val="990000"/>
                </a:solidFill>
                <a:latin typeface="Calibri" panose="020F0502020204030204" pitchFamily="34" charset="0"/>
                <a:cs typeface="Calibri" panose="020F0502020204030204" pitchFamily="34" charset="0"/>
              </a:rPr>
              <a:t>de </a:t>
            </a:r>
            <a:r>
              <a:rPr lang="fr-FR" b="1" dirty="0">
                <a:solidFill>
                  <a:srgbClr val="990000"/>
                </a:solidFill>
                <a:latin typeface="Calibri" panose="020F0502020204030204" pitchFamily="34" charset="0"/>
                <a:cs typeface="Calibri" panose="020F0502020204030204" pitchFamily="34" charset="0"/>
              </a:rPr>
              <a:t>la grandeur </a:t>
            </a:r>
            <a:r>
              <a:rPr lang="fr-FR" b="1" dirty="0" smtClean="0">
                <a:solidFill>
                  <a:srgbClr val="990000"/>
                </a:solidFill>
                <a:latin typeface="Calibri" panose="020F0502020204030204" pitchFamily="34" charset="0"/>
                <a:cs typeface="Calibri" panose="020F0502020204030204" pitchFamily="34" charset="0"/>
              </a:rPr>
              <a:t>et </a:t>
            </a:r>
            <a:r>
              <a:rPr lang="fr-FR" b="1" dirty="0">
                <a:solidFill>
                  <a:srgbClr val="990000"/>
                </a:solidFill>
                <a:latin typeface="Calibri" panose="020F0502020204030204" pitchFamily="34" charset="0"/>
                <a:cs typeface="Calibri" panose="020F0502020204030204" pitchFamily="34" charset="0"/>
              </a:rPr>
              <a:t>de l’intérêt de la mesure</a:t>
            </a:r>
            <a:endParaRPr lang="fr-FR" dirty="0"/>
          </a:p>
        </p:txBody>
      </p:sp>
    </p:spTree>
    <p:extLst>
      <p:ext uri="{BB962C8B-B14F-4D97-AF65-F5344CB8AC3E}">
        <p14:creationId xmlns:p14="http://schemas.microsoft.com/office/powerpoint/2010/main" val="250715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eption personnalisée">
  <a:themeElements>
    <a:clrScheme name="Mé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pitaux">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apitaux">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apitaux">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13543</TotalTime>
  <Words>8838</Words>
  <Application>Microsoft Office PowerPoint</Application>
  <PresentationFormat>Affichage à l'écran (4:3)</PresentationFormat>
  <Paragraphs>981</Paragraphs>
  <Slides>40</Slides>
  <Notes>40</Notes>
  <HiddenSlides>0</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40</vt:i4>
      </vt:variant>
    </vt:vector>
  </HeadingPairs>
  <TitlesOfParts>
    <vt:vector size="52" baseType="lpstr">
      <vt:lpstr>Arial</vt:lpstr>
      <vt:lpstr>Calibri</vt:lpstr>
      <vt:lpstr>Courier New</vt:lpstr>
      <vt:lpstr>Franklin Gothic Book</vt:lpstr>
      <vt:lpstr>Perpetua</vt:lpstr>
      <vt:lpstr>Symbol</vt:lpstr>
      <vt:lpstr>Times New Roman</vt:lpstr>
      <vt:lpstr>Wingdings</vt:lpstr>
      <vt:lpstr>Wingdings 2</vt:lpstr>
      <vt:lpstr>Conception personnalisée</vt:lpstr>
      <vt:lpstr>1_Conception personnalisée</vt:lpstr>
      <vt:lpstr>Capitaux</vt:lpstr>
      <vt:lpstr>Autour des grandeurs et mesures  Partie 2  Saint Martin d’Hères, 30 mars 2022 Marc Troudet  (IREM de Grenoble- https://irem.univ-grenoble-alpes.fr) ( Mail: marc.troudet@univ-grenoble-alpes.fr )</vt:lpstr>
      <vt:lpstr>Présentation PowerPoint</vt:lpstr>
      <vt:lpstr>Réponses à de multiples questions dans la vie des hommes Exemples de domaines:   arpentage; astronomie, urbanisme, architecture, déplacements, échanges de biens et de marchandises, médical, industrie,… </vt:lpstr>
      <vt:lpstr>    </vt:lpstr>
      <vt:lpstr> cycle 1 :  -  premiers apprentissages à partir de manipulations et d’observations  Attendus de fin de cycle :  Classer ou ranger des objets selon un critère de longueur ou de masse ou de contenance.  (Sensibilisation à la notion de durée)</vt:lpstr>
      <vt:lpstr>Présentation PowerPoint</vt:lpstr>
      <vt:lpstr>     </vt:lpstr>
      <vt:lpstr>Présentation PowerPoint</vt:lpstr>
      <vt:lpstr>Présentation PowerPoint</vt:lpstr>
      <vt:lpstr>Présentation PowerPoint</vt:lpstr>
      <vt:lpstr>Présentation PowerPoint</vt:lpstr>
      <vt:lpstr>  </vt:lpstr>
      <vt:lpstr>  </vt:lpstr>
      <vt:lpstr> Comparaison directe des grandeurs qui n’est pas possible  Exemple : Ce livre sur ma table peut-il rentrer sur l’étagère de la bibliothèque d’un mur de la salle ?   Confusion entre grandeurs : Exemples : masse et volume   Un gros ballon de mousse pèse plus lourd qu’une bille de plomb  Vidéo lumni de l’utilité des mesures de masse https://www.lumni.fr/video/de-l-utilite-des-unites-de-masse#containerType=folder&amp;containerSlug=les-fondamentaux-unites-de-mesure </vt:lpstr>
      <vt:lpstr>        </vt:lpstr>
      <vt:lpstr>        </vt:lpstr>
      <vt:lpstr>Présentation PowerPoint</vt:lpstr>
      <vt:lpstr>Présentation PowerPoint</vt:lpstr>
      <vt:lpstr>   </vt:lpstr>
      <vt:lpstr>   </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Exposition itinérante  « maths et mesure » réalisée par la régionale Poitou-Charentes de l’APMEP,  l’IREM&amp;S, les conseillers mathématiques départementaux  de la Vienne, l’AGEEM et l’Espace Mendès France  Site de l’exposition:  https://emf.fr/ec3_event/exposition-maths-mesure/           </vt:lpstr>
      <vt:lpstr>Maison du patrimoine et de la mesure  (Rue du Stade, 42350 La Talaudière, 04 77 01 06 63 responsable : Karine Pétel programmes et jours, horaires de visite https://www.mairie-la-talaudiere.fr/musee/         </vt:lpstr>
      <vt:lpstr>Bibliographie</vt:lpstr>
      <vt:lpstr>Documentation officielle</vt:lpstr>
      <vt:lpstr>Sitographie</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Marc</dc:creator>
  <cp:lastModifiedBy>Utilisateur Windows</cp:lastModifiedBy>
  <cp:revision>573</cp:revision>
  <dcterms:created xsi:type="dcterms:W3CDTF">2013-11-01T11:00:59Z</dcterms:created>
  <dcterms:modified xsi:type="dcterms:W3CDTF">2022-04-04T17:42:33Z</dcterms:modified>
</cp:coreProperties>
</file>