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4.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6.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7.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notesMasterIdLst>
    <p:notesMasterId r:id="rId77"/>
  </p:notesMasterIdLst>
  <p:handoutMasterIdLst>
    <p:handoutMasterId r:id="rId78"/>
  </p:handoutMasterIdLst>
  <p:sldIdLst>
    <p:sldId id="1645" r:id="rId2"/>
    <p:sldId id="1646" r:id="rId3"/>
    <p:sldId id="1691" r:id="rId4"/>
    <p:sldId id="1692" r:id="rId5"/>
    <p:sldId id="1675" r:id="rId6"/>
    <p:sldId id="1680" r:id="rId7"/>
    <p:sldId id="1679" r:id="rId8"/>
    <p:sldId id="1678" r:id="rId9"/>
    <p:sldId id="1676" r:id="rId10"/>
    <p:sldId id="1677" r:id="rId11"/>
    <p:sldId id="1650" r:id="rId12"/>
    <p:sldId id="1655" r:id="rId13"/>
    <p:sldId id="1647" r:id="rId14"/>
    <p:sldId id="1648" r:id="rId15"/>
    <p:sldId id="1693" r:id="rId16"/>
    <p:sldId id="1694" r:id="rId17"/>
    <p:sldId id="1654" r:id="rId18"/>
    <p:sldId id="1698" r:id="rId19"/>
    <p:sldId id="1670" r:id="rId20"/>
    <p:sldId id="1656" r:id="rId21"/>
    <p:sldId id="1671" r:id="rId22"/>
    <p:sldId id="1657" r:id="rId23"/>
    <p:sldId id="1681" r:id="rId24"/>
    <p:sldId id="1664" r:id="rId25"/>
    <p:sldId id="1700" r:id="rId26"/>
    <p:sldId id="1696" r:id="rId27"/>
    <p:sldId id="1672" r:id="rId28"/>
    <p:sldId id="1661" r:id="rId29"/>
    <p:sldId id="1662" r:id="rId30"/>
    <p:sldId id="1673" r:id="rId31"/>
    <p:sldId id="1614" r:id="rId32"/>
    <p:sldId id="1697" r:id="rId33"/>
    <p:sldId id="1611" r:id="rId34"/>
    <p:sldId id="1615" r:id="rId35"/>
    <p:sldId id="1699" r:id="rId36"/>
    <p:sldId id="1682" r:id="rId37"/>
    <p:sldId id="1643" r:id="rId38"/>
    <p:sldId id="1644" r:id="rId39"/>
    <p:sldId id="1242" r:id="rId40"/>
    <p:sldId id="1381" r:id="rId41"/>
    <p:sldId id="1688" r:id="rId42"/>
    <p:sldId id="1689" r:id="rId43"/>
    <p:sldId id="1690" r:id="rId44"/>
    <p:sldId id="1684" r:id="rId45"/>
    <p:sldId id="1685" r:id="rId46"/>
    <p:sldId id="1686" r:id="rId47"/>
    <p:sldId id="1687" r:id="rId48"/>
    <p:sldId id="1511" r:id="rId49"/>
    <p:sldId id="1510" r:id="rId50"/>
    <p:sldId id="1703" r:id="rId51"/>
    <p:sldId id="1704" r:id="rId52"/>
    <p:sldId id="1705" r:id="rId53"/>
    <p:sldId id="1706" r:id="rId54"/>
    <p:sldId id="1707" r:id="rId55"/>
    <p:sldId id="1708" r:id="rId56"/>
    <p:sldId id="1709" r:id="rId57"/>
    <p:sldId id="1710" r:id="rId58"/>
    <p:sldId id="1711" r:id="rId59"/>
    <p:sldId id="1712" r:id="rId60"/>
    <p:sldId id="1713" r:id="rId61"/>
    <p:sldId id="1714" r:id="rId62"/>
    <p:sldId id="1715" r:id="rId63"/>
    <p:sldId id="1716" r:id="rId64"/>
    <p:sldId id="1717" r:id="rId65"/>
    <p:sldId id="1718" r:id="rId66"/>
    <p:sldId id="1719" r:id="rId67"/>
    <p:sldId id="1720" r:id="rId68"/>
    <p:sldId id="1721" r:id="rId69"/>
    <p:sldId id="1722" r:id="rId70"/>
    <p:sldId id="1723" r:id="rId71"/>
    <p:sldId id="1724" r:id="rId72"/>
    <p:sldId id="1725" r:id="rId73"/>
    <p:sldId id="1726" r:id="rId74"/>
    <p:sldId id="1727" r:id="rId75"/>
    <p:sldId id="1728" r:id="rId76"/>
  </p:sldIdLst>
  <p:sldSz cx="9144000" cy="6858000" type="screen4x3"/>
  <p:notesSz cx="6797675" cy="9928225"/>
  <p:custDataLst>
    <p:tags r:id="rId79"/>
  </p:custDataLst>
  <p:defaultTextStyle>
    <a:defPPr>
      <a:defRPr lang="en-US"/>
    </a:defPPr>
    <a:lvl1pPr algn="l" rtl="0" fontAlgn="base">
      <a:spcBef>
        <a:spcPct val="0"/>
      </a:spcBef>
      <a:spcAft>
        <a:spcPct val="0"/>
      </a:spcAft>
      <a:defRPr sz="3200" b="1" kern="1200">
        <a:solidFill>
          <a:schemeClr val="tx1"/>
        </a:solidFill>
        <a:latin typeface="Arial" pitchFamily="34" charset="0"/>
        <a:ea typeface="ＭＳ Ｐゴシック"/>
        <a:cs typeface="ＭＳ Ｐゴシック"/>
      </a:defRPr>
    </a:lvl1pPr>
    <a:lvl2pPr marL="457200" algn="l" rtl="0" fontAlgn="base">
      <a:spcBef>
        <a:spcPct val="0"/>
      </a:spcBef>
      <a:spcAft>
        <a:spcPct val="0"/>
      </a:spcAft>
      <a:defRPr sz="3200" b="1"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sz="3200" b="1"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sz="3200" b="1"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sz="3200" b="1" kern="1200">
        <a:solidFill>
          <a:schemeClr val="tx1"/>
        </a:solidFill>
        <a:latin typeface="Arial" pitchFamily="34" charset="0"/>
        <a:ea typeface="ＭＳ Ｐゴシック"/>
        <a:cs typeface="ＭＳ Ｐゴシック"/>
      </a:defRPr>
    </a:lvl5pPr>
    <a:lvl6pPr marL="2286000" algn="l" defTabSz="914400" rtl="0" eaLnBrk="1" latinLnBrk="0" hangingPunct="1">
      <a:defRPr sz="3200" b="1" kern="1200">
        <a:solidFill>
          <a:schemeClr val="tx1"/>
        </a:solidFill>
        <a:latin typeface="Arial" pitchFamily="34" charset="0"/>
        <a:ea typeface="ＭＳ Ｐゴシック"/>
        <a:cs typeface="ＭＳ Ｐゴシック"/>
      </a:defRPr>
    </a:lvl6pPr>
    <a:lvl7pPr marL="2743200" algn="l" defTabSz="914400" rtl="0" eaLnBrk="1" latinLnBrk="0" hangingPunct="1">
      <a:defRPr sz="3200" b="1" kern="1200">
        <a:solidFill>
          <a:schemeClr val="tx1"/>
        </a:solidFill>
        <a:latin typeface="Arial" pitchFamily="34" charset="0"/>
        <a:ea typeface="ＭＳ Ｐゴシック"/>
        <a:cs typeface="ＭＳ Ｐゴシック"/>
      </a:defRPr>
    </a:lvl7pPr>
    <a:lvl8pPr marL="3200400" algn="l" defTabSz="914400" rtl="0" eaLnBrk="1" latinLnBrk="0" hangingPunct="1">
      <a:defRPr sz="3200" b="1" kern="1200">
        <a:solidFill>
          <a:schemeClr val="tx1"/>
        </a:solidFill>
        <a:latin typeface="Arial" pitchFamily="34" charset="0"/>
        <a:ea typeface="ＭＳ Ｐゴシック"/>
        <a:cs typeface="ＭＳ Ｐゴシック"/>
      </a:defRPr>
    </a:lvl8pPr>
    <a:lvl9pPr marL="3657600" algn="l" defTabSz="914400" rtl="0" eaLnBrk="1" latinLnBrk="0" hangingPunct="1">
      <a:defRPr sz="3200" b="1" kern="1200">
        <a:solidFill>
          <a:schemeClr val="tx1"/>
        </a:solidFill>
        <a:latin typeface="Arial" pitchFamily="34" charset="0"/>
        <a:ea typeface="ＭＳ Ｐゴシック"/>
        <a:cs typeface="ＭＳ Ｐゴシック"/>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2489" autoAdjust="0"/>
  </p:normalViewPr>
  <p:slideViewPr>
    <p:cSldViewPr>
      <p:cViewPr varScale="1">
        <p:scale>
          <a:sx n="73" d="100"/>
          <a:sy n="73" d="100"/>
        </p:scale>
        <p:origin x="1766" y="34"/>
      </p:cViewPr>
      <p:guideLst>
        <p:guide orient="horz" pos="2160"/>
        <p:guide pos="2880"/>
      </p:guideLst>
    </p:cSldViewPr>
  </p:slideViewPr>
  <p:outlineViewPr>
    <p:cViewPr>
      <p:scale>
        <a:sx n="33" d="100"/>
        <a:sy n="33" d="100"/>
      </p:scale>
      <p:origin x="0" y="-65117"/>
    </p:cViewPr>
  </p:outlineViewPr>
  <p:notesTextViewPr>
    <p:cViewPr>
      <p:scale>
        <a:sx n="100" d="100"/>
        <a:sy n="100" d="100"/>
      </p:scale>
      <p:origin x="0" y="0"/>
    </p:cViewPr>
  </p:notesTextViewPr>
  <p:sorterViewPr>
    <p:cViewPr>
      <p:scale>
        <a:sx n="66" d="100"/>
        <a:sy n="66" d="100"/>
      </p:scale>
      <p:origin x="0" y="-2328"/>
    </p:cViewPr>
  </p:sorterViewPr>
  <p:notesViewPr>
    <p:cSldViewPr>
      <p:cViewPr>
        <p:scale>
          <a:sx n="125" d="100"/>
          <a:sy n="125" d="100"/>
        </p:scale>
        <p:origin x="926" y="-2496"/>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tags" Target="tags/tag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39" Type="http://schemas.microsoft.com/office/2015/10/relationships/revisionInfo" Target="revisionInfo.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bwMode="auto">
          <a:xfrm>
            <a:off x="0" y="0"/>
            <a:ext cx="2946576" cy="49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vert="horz" wrap="square" lIns="95559" tIns="47779" rIns="95559" bIns="47779" numCol="1" anchor="t" anchorCtr="0" compatLnSpc="1">
            <a:prstTxWarp prst="textNoShape">
              <a:avLst/>
            </a:prstTxWarp>
          </a:bodyPr>
          <a:lstStyle>
            <a:lvl1pPr defTabSz="937531">
              <a:defRPr sz="1200" b="0">
                <a:latin typeface="Calibri" charset="0"/>
                <a:ea typeface="ＭＳ Ｐゴシック" charset="0"/>
                <a:cs typeface="+mn-cs"/>
              </a:defRPr>
            </a:lvl1pPr>
          </a:lstStyle>
          <a:p>
            <a:pPr>
              <a:defRPr/>
            </a:pPr>
            <a:endParaRPr lang="fr-CA"/>
          </a:p>
        </p:txBody>
      </p:sp>
      <p:sp>
        <p:nvSpPr>
          <p:cNvPr id="3" name="Espace réservé de la date 2"/>
          <p:cNvSpPr>
            <a:spLocks noGrp="1"/>
          </p:cNvSpPr>
          <p:nvPr>
            <p:ph type="dt" sz="quarter" idx="1"/>
          </p:nvPr>
        </p:nvSpPr>
        <p:spPr bwMode="auto">
          <a:xfrm>
            <a:off x="3851098" y="0"/>
            <a:ext cx="2944958" cy="49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559" tIns="47779" rIns="95559" bIns="47779" numCol="1" anchor="t" anchorCtr="0" compatLnSpc="1">
            <a:prstTxWarp prst="textNoShape">
              <a:avLst/>
            </a:prstTxWarp>
          </a:bodyPr>
          <a:lstStyle>
            <a:lvl1pPr algn="r" defTabSz="937531">
              <a:defRPr sz="1200" b="0">
                <a:latin typeface="Calibri" pitchFamily="34" charset="0"/>
                <a:ea typeface="ＭＳ Ｐゴシック" pitchFamily="-84" charset="-128"/>
                <a:cs typeface="+mn-cs"/>
              </a:defRPr>
            </a:lvl1pPr>
          </a:lstStyle>
          <a:p>
            <a:pPr>
              <a:defRPr/>
            </a:pPr>
            <a:fld id="{FBBE495B-A56C-44C8-8DD4-7C0ABD363A88}" type="datetimeFigureOut">
              <a:rPr lang="fr-FR" altLang="fr-FR"/>
              <a:pPr>
                <a:defRPr/>
              </a:pPr>
              <a:t>19/06/2017</a:t>
            </a:fld>
            <a:endParaRPr lang="fr-CA" altLang="fr-FR"/>
          </a:p>
        </p:txBody>
      </p:sp>
      <p:sp>
        <p:nvSpPr>
          <p:cNvPr id="4" name="Espace réservé du pied de page 3"/>
          <p:cNvSpPr>
            <a:spLocks noGrp="1"/>
          </p:cNvSpPr>
          <p:nvPr>
            <p:ph type="ftr" sz="quarter" idx="2"/>
          </p:nvPr>
        </p:nvSpPr>
        <p:spPr bwMode="auto">
          <a:xfrm>
            <a:off x="0" y="9429671"/>
            <a:ext cx="2946576" cy="49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vert="horz" wrap="square" lIns="95559" tIns="47779" rIns="95559" bIns="47779" numCol="1" anchor="b" anchorCtr="0" compatLnSpc="1">
            <a:prstTxWarp prst="textNoShape">
              <a:avLst/>
            </a:prstTxWarp>
          </a:bodyPr>
          <a:lstStyle>
            <a:lvl1pPr defTabSz="937531">
              <a:defRPr sz="1200" b="0">
                <a:latin typeface="Calibri" charset="0"/>
                <a:ea typeface="ＭＳ Ｐゴシック" charset="0"/>
                <a:cs typeface="+mn-cs"/>
              </a:defRPr>
            </a:lvl1pPr>
          </a:lstStyle>
          <a:p>
            <a:pPr>
              <a:defRPr/>
            </a:pPr>
            <a:endParaRPr lang="fr-CA"/>
          </a:p>
        </p:txBody>
      </p:sp>
      <p:sp>
        <p:nvSpPr>
          <p:cNvPr id="5" name="Espace réservé du numéro de diapositive 4"/>
          <p:cNvSpPr>
            <a:spLocks noGrp="1"/>
          </p:cNvSpPr>
          <p:nvPr>
            <p:ph type="sldNum" sz="quarter" idx="3"/>
          </p:nvPr>
        </p:nvSpPr>
        <p:spPr bwMode="auto">
          <a:xfrm>
            <a:off x="3851098" y="9429671"/>
            <a:ext cx="2944958" cy="49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559" tIns="47779" rIns="95559" bIns="47779" numCol="1" anchor="b" anchorCtr="0" compatLnSpc="1">
            <a:prstTxWarp prst="textNoShape">
              <a:avLst/>
            </a:prstTxWarp>
          </a:bodyPr>
          <a:lstStyle>
            <a:lvl1pPr algn="r" defTabSz="937531">
              <a:defRPr sz="1200" b="0">
                <a:latin typeface="Calibri" pitchFamily="34" charset="0"/>
                <a:ea typeface="ＭＳ Ｐゴシック" pitchFamily="-84" charset="-128"/>
                <a:cs typeface="+mn-cs"/>
              </a:defRPr>
            </a:lvl1pPr>
          </a:lstStyle>
          <a:p>
            <a:pPr>
              <a:defRPr/>
            </a:pPr>
            <a:fld id="{EC23D46A-4676-4BD5-A59B-BE5BE3DF9B6F}" type="slidenum">
              <a:rPr lang="fr-CA" altLang="fr-FR"/>
              <a:pPr>
                <a:defRPr/>
              </a:pPr>
              <a:t>‹N°›</a:t>
            </a:fld>
            <a:endParaRPr lang="fr-CA" altLang="fr-FR"/>
          </a:p>
        </p:txBody>
      </p:sp>
    </p:spTree>
    <p:extLst>
      <p:ext uri="{BB962C8B-B14F-4D97-AF65-F5344CB8AC3E}">
        <p14:creationId xmlns:p14="http://schemas.microsoft.com/office/powerpoint/2010/main" val="2906525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1010" name="Rectangle 2"/>
          <p:cNvSpPr>
            <a:spLocks noGrp="1" noChangeArrowheads="1"/>
          </p:cNvSpPr>
          <p:nvPr>
            <p:ph type="hdr" sz="quarter"/>
          </p:nvPr>
        </p:nvSpPr>
        <p:spPr bwMode="auto">
          <a:xfrm>
            <a:off x="0" y="0"/>
            <a:ext cx="2951430" cy="533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2153" tIns="46077" rIns="92153" bIns="46077" numCol="1" anchor="t" anchorCtr="0" compatLnSpc="1">
            <a:prstTxWarp prst="textNoShape">
              <a:avLst/>
            </a:prstTxWarp>
          </a:bodyPr>
          <a:lstStyle>
            <a:lvl1pPr>
              <a:defRPr sz="1200" b="0">
                <a:latin typeface="Arial" charset="0"/>
                <a:ea typeface="ＭＳ Ｐゴシック" charset="0"/>
                <a:cs typeface="+mn-cs"/>
              </a:defRPr>
            </a:lvl1pPr>
          </a:lstStyle>
          <a:p>
            <a:pPr>
              <a:defRPr/>
            </a:pPr>
            <a:endParaRPr lang="fr-FR"/>
          </a:p>
        </p:txBody>
      </p:sp>
      <p:sp>
        <p:nvSpPr>
          <p:cNvPr id="171011" name="Rectangle 3"/>
          <p:cNvSpPr>
            <a:spLocks noGrp="1" noChangeArrowheads="1"/>
          </p:cNvSpPr>
          <p:nvPr>
            <p:ph type="dt" idx="1"/>
          </p:nvPr>
        </p:nvSpPr>
        <p:spPr bwMode="auto">
          <a:xfrm>
            <a:off x="3883461" y="0"/>
            <a:ext cx="2951430" cy="533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2153" tIns="46077" rIns="92153" bIns="46077" numCol="1" anchor="t" anchorCtr="0" compatLnSpc="1">
            <a:prstTxWarp prst="textNoShape">
              <a:avLst/>
            </a:prstTxWarp>
          </a:bodyPr>
          <a:lstStyle>
            <a:lvl1pPr algn="r">
              <a:defRPr sz="1200" b="0">
                <a:ea typeface="ＭＳ Ｐゴシック" pitchFamily="-84" charset="-128"/>
                <a:cs typeface="+mn-cs"/>
              </a:defRPr>
            </a:lvl1pPr>
          </a:lstStyle>
          <a:p>
            <a:pPr>
              <a:defRPr/>
            </a:pPr>
            <a:fld id="{7EDEB354-AEE4-4DB0-B63D-BFAD4B60C135}" type="datetimeFigureOut">
              <a:rPr lang="fr-FR" altLang="fr-FR"/>
              <a:pPr>
                <a:defRPr/>
              </a:pPr>
              <a:t>19/06/2017</a:t>
            </a:fld>
            <a:endParaRPr lang="fr-FR" altLang="fr-FR"/>
          </a:p>
        </p:txBody>
      </p:sp>
      <p:sp>
        <p:nvSpPr>
          <p:cNvPr id="171012" name="Rectangle 4"/>
          <p:cNvSpPr>
            <a:spLocks noGrp="1" noRot="1" noChangeAspect="1" noChangeArrowheads="1" noTextEdit="1"/>
          </p:cNvSpPr>
          <p:nvPr>
            <p:ph type="sldImg" idx="2"/>
          </p:nvPr>
        </p:nvSpPr>
        <p:spPr bwMode="auto">
          <a:xfrm>
            <a:off x="927100" y="762000"/>
            <a:ext cx="4979988" cy="37338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71013" name="Rectangle 5"/>
          <p:cNvSpPr>
            <a:spLocks noGrp="1" noChangeArrowheads="1"/>
          </p:cNvSpPr>
          <p:nvPr>
            <p:ph type="body" sz="quarter" idx="3"/>
          </p:nvPr>
        </p:nvSpPr>
        <p:spPr bwMode="auto">
          <a:xfrm>
            <a:off x="932030" y="4725155"/>
            <a:ext cx="4970830" cy="449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2153" tIns="46077" rIns="92153" bIns="46077" numCol="1" anchor="t" anchorCtr="0" compatLnSpc="1">
            <a:prstTxWarp prst="textNoShape">
              <a:avLst/>
            </a:prstTxWarp>
          </a:bodyPr>
          <a:lstStyle/>
          <a:p>
            <a:pPr lvl="0"/>
            <a:r>
              <a:rPr lang="fr-FR" altLang="fr-FR" noProof="0"/>
              <a:t>Cliquez pour modifier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p>
        </p:txBody>
      </p:sp>
      <p:sp>
        <p:nvSpPr>
          <p:cNvPr id="171014" name="Rectangle 6"/>
          <p:cNvSpPr>
            <a:spLocks noGrp="1" noChangeArrowheads="1"/>
          </p:cNvSpPr>
          <p:nvPr>
            <p:ph type="ftr" sz="quarter" idx="4"/>
          </p:nvPr>
        </p:nvSpPr>
        <p:spPr bwMode="auto">
          <a:xfrm>
            <a:off x="0" y="9450311"/>
            <a:ext cx="2951430" cy="457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2153" tIns="46077" rIns="92153" bIns="46077" numCol="1" anchor="b" anchorCtr="0" compatLnSpc="1">
            <a:prstTxWarp prst="textNoShape">
              <a:avLst/>
            </a:prstTxWarp>
          </a:bodyPr>
          <a:lstStyle>
            <a:lvl1pPr>
              <a:defRPr sz="1200" b="0">
                <a:latin typeface="Arial" charset="0"/>
                <a:ea typeface="ＭＳ Ｐゴシック" charset="0"/>
                <a:cs typeface="+mn-cs"/>
              </a:defRPr>
            </a:lvl1pPr>
          </a:lstStyle>
          <a:p>
            <a:pPr>
              <a:defRPr/>
            </a:pPr>
            <a:endParaRPr lang="fr-FR"/>
          </a:p>
        </p:txBody>
      </p:sp>
      <p:sp>
        <p:nvSpPr>
          <p:cNvPr id="171015" name="Rectangle 7"/>
          <p:cNvSpPr>
            <a:spLocks noGrp="1" noChangeArrowheads="1"/>
          </p:cNvSpPr>
          <p:nvPr>
            <p:ph type="sldNum" sz="quarter" idx="5"/>
          </p:nvPr>
        </p:nvSpPr>
        <p:spPr bwMode="auto">
          <a:xfrm>
            <a:off x="3883461" y="9450311"/>
            <a:ext cx="2951430" cy="457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2153" tIns="46077" rIns="92153" bIns="46077" numCol="1" anchor="b" anchorCtr="0" compatLnSpc="1">
            <a:prstTxWarp prst="textNoShape">
              <a:avLst/>
            </a:prstTxWarp>
          </a:bodyPr>
          <a:lstStyle>
            <a:lvl1pPr algn="r">
              <a:defRPr sz="1200" b="0">
                <a:ea typeface="ＭＳ Ｐゴシック" pitchFamily="-84" charset="-128"/>
                <a:cs typeface="+mn-cs"/>
              </a:defRPr>
            </a:lvl1pPr>
          </a:lstStyle>
          <a:p>
            <a:pPr>
              <a:defRPr/>
            </a:pPr>
            <a:fld id="{95873FE2-93D1-4C03-9960-37BA62FD0018}" type="slidenum">
              <a:rPr lang="fr-FR" altLang="fr-FR"/>
              <a:pPr>
                <a:defRPr/>
              </a:pPr>
              <a:t>‹N°›</a:t>
            </a:fld>
            <a:endParaRPr lang="fr-FR" altLang="fr-FR"/>
          </a:p>
        </p:txBody>
      </p:sp>
    </p:spTree>
    <p:extLst>
      <p:ext uri="{BB962C8B-B14F-4D97-AF65-F5344CB8AC3E}">
        <p14:creationId xmlns:p14="http://schemas.microsoft.com/office/powerpoint/2010/main" val="7376655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Calibri" charset="0"/>
        <a:ea typeface="ＭＳ Ｐゴシック" charset="0"/>
        <a:cs typeface="ＭＳ Ｐゴシック"/>
      </a:defRPr>
    </a:lvl2pPr>
    <a:lvl3pPr marL="914400" algn="l" rtl="0" eaLnBrk="0" fontAlgn="base" hangingPunct="0">
      <a:spcBef>
        <a:spcPct val="30000"/>
      </a:spcBef>
      <a:spcAft>
        <a:spcPct val="0"/>
      </a:spcAft>
      <a:defRPr sz="1200" kern="1200">
        <a:solidFill>
          <a:schemeClr val="tx1"/>
        </a:solidFill>
        <a:latin typeface="Calibri" charset="0"/>
        <a:ea typeface="ＭＳ Ｐゴシック" charset="0"/>
        <a:cs typeface="ＭＳ Ｐゴシック"/>
      </a:defRPr>
    </a:lvl3pPr>
    <a:lvl4pPr marL="1371600" algn="l" rtl="0" eaLnBrk="0" fontAlgn="base" hangingPunct="0">
      <a:spcBef>
        <a:spcPct val="30000"/>
      </a:spcBef>
      <a:spcAft>
        <a:spcPct val="0"/>
      </a:spcAft>
      <a:defRPr sz="1200" kern="1200">
        <a:solidFill>
          <a:schemeClr val="tx1"/>
        </a:solidFill>
        <a:latin typeface="Calibri" charset="0"/>
        <a:ea typeface="ＭＳ Ｐゴシック" charset="0"/>
        <a:cs typeface="ＭＳ Ｐゴシック"/>
      </a:defRPr>
    </a:lvl4pPr>
    <a:lvl5pPr marL="1828800" algn="l" rtl="0" eaLnBrk="0" fontAlgn="base" hangingPunct="0">
      <a:spcBef>
        <a:spcPct val="30000"/>
      </a:spcBef>
      <a:spcAft>
        <a:spcPct val="0"/>
      </a:spcAft>
      <a:defRPr sz="1200" kern="1200">
        <a:solidFill>
          <a:schemeClr val="tx1"/>
        </a:solidFill>
        <a:latin typeface="Calibri" charset="0"/>
        <a:ea typeface="ＭＳ Ｐゴシック" charset="0"/>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Suppression TD pour un titre plus court</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1</a:t>
            </a:fld>
            <a:endParaRPr lang="fr-FR" altLang="fr-FR"/>
          </a:p>
        </p:txBody>
      </p:sp>
    </p:spTree>
    <p:extLst>
      <p:ext uri="{BB962C8B-B14F-4D97-AF65-F5344CB8AC3E}">
        <p14:creationId xmlns:p14="http://schemas.microsoft.com/office/powerpoint/2010/main" val="558881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10</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r>
              <a:rPr lang="fr-FR" altLang="fr-FR" dirty="0" smtClean="0">
                <a:latin typeface="Times New Roman" pitchFamily="16" charset="0"/>
              </a:rPr>
              <a:t>Intérêt de ce 3</a:t>
            </a:r>
            <a:r>
              <a:rPr lang="fr-FR" altLang="fr-FR" baseline="30000" dirty="0" smtClean="0">
                <a:latin typeface="Times New Roman" pitchFamily="16" charset="0"/>
              </a:rPr>
              <a:t>ème</a:t>
            </a:r>
            <a:r>
              <a:rPr lang="fr-FR" altLang="fr-FR" dirty="0" smtClean="0">
                <a:latin typeface="Times New Roman" pitchFamily="16" charset="0"/>
              </a:rPr>
              <a:t> sens vie quotidienne?</a:t>
            </a:r>
          </a:p>
          <a:p>
            <a:r>
              <a:rPr lang="fr-FR" altLang="fr-FR" dirty="0" smtClean="0">
                <a:latin typeface="Times New Roman" pitchFamily="16" charset="0"/>
              </a:rPr>
              <a:t>Est-ce que sens scolaire et sens profond ne suffisent pas?</a:t>
            </a:r>
            <a:endParaRPr lang="fr-FR" altLang="fr-FR" dirty="0">
              <a:latin typeface="Times New Roman" pitchFamily="16" charset="0"/>
            </a:endParaRPr>
          </a:p>
        </p:txBody>
      </p:sp>
    </p:spTree>
    <p:extLst>
      <p:ext uri="{BB962C8B-B14F-4D97-AF65-F5344CB8AC3E}">
        <p14:creationId xmlns:p14="http://schemas.microsoft.com/office/powerpoint/2010/main" val="900221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11</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r>
              <a:rPr lang="fr-FR" sz="1200" b="0" i="1" dirty="0" smtClean="0"/>
              <a:t>Ici??? supprimé</a:t>
            </a:r>
            <a:endParaRPr lang="fr-FR" altLang="fr-FR" dirty="0">
              <a:latin typeface="Times New Roman" pitchFamily="16" charset="0"/>
            </a:endParaRPr>
          </a:p>
        </p:txBody>
      </p:sp>
    </p:spTree>
    <p:extLst>
      <p:ext uri="{BB962C8B-B14F-4D97-AF65-F5344CB8AC3E}">
        <p14:creationId xmlns:p14="http://schemas.microsoft.com/office/powerpoint/2010/main" val="25621008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12</a:t>
            </a:fld>
            <a:endParaRPr lang="fr-FR" altLang="fr-FR" dirty="0"/>
          </a:p>
        </p:txBody>
      </p:sp>
    </p:spTree>
    <p:extLst>
      <p:ext uri="{BB962C8B-B14F-4D97-AF65-F5344CB8AC3E}">
        <p14:creationId xmlns:p14="http://schemas.microsoft.com/office/powerpoint/2010/main" val="1255275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Il faudrait être là en 20’</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13</a:t>
            </a:fld>
            <a:endParaRPr lang="fr-FR" altLang="fr-FR"/>
          </a:p>
        </p:txBody>
      </p:sp>
    </p:spTree>
    <p:extLst>
      <p:ext uri="{BB962C8B-B14F-4D97-AF65-F5344CB8AC3E}">
        <p14:creationId xmlns:p14="http://schemas.microsoft.com/office/powerpoint/2010/main" val="22258734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2’ de débat privé pour se faire une opinion en réfléchissant individuellement puis en consultant éventuellement ses voisins</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15</a:t>
            </a:fld>
            <a:endParaRPr lang="fr-FR" altLang="fr-FR"/>
          </a:p>
        </p:txBody>
      </p:sp>
    </p:spTree>
    <p:extLst>
      <p:ext uri="{BB962C8B-B14F-4D97-AF65-F5344CB8AC3E}">
        <p14:creationId xmlns:p14="http://schemas.microsoft.com/office/powerpoint/2010/main" val="41856560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idem</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16</a:t>
            </a:fld>
            <a:endParaRPr lang="fr-FR" altLang="fr-FR"/>
          </a:p>
        </p:txBody>
      </p:sp>
    </p:spTree>
    <p:extLst>
      <p:ext uri="{BB962C8B-B14F-4D97-AF65-F5344CB8AC3E}">
        <p14:creationId xmlns:p14="http://schemas.microsoft.com/office/powerpoint/2010/main" val="38102142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 l »issue de la </a:t>
            </a:r>
            <a:r>
              <a:rPr lang="fr-FR" dirty="0" err="1" smtClean="0"/>
              <a:t>demo</a:t>
            </a:r>
            <a:r>
              <a:rPr lang="fr-FR" dirty="0" smtClean="0"/>
              <a:t>, on en est à 30’</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17</a:t>
            </a:fld>
            <a:endParaRPr lang="fr-FR" altLang="fr-FR"/>
          </a:p>
        </p:txBody>
      </p:sp>
    </p:spTree>
    <p:extLst>
      <p:ext uri="{BB962C8B-B14F-4D97-AF65-F5344CB8AC3E}">
        <p14:creationId xmlns:p14="http://schemas.microsoft.com/office/powerpoint/2010/main" val="32172900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Faites-moi confiance sur le sens scolaire… (ça me semble difficile qu’ils puissent suivre les calculs,</a:t>
            </a:r>
            <a:r>
              <a:rPr lang="fr-FR" baseline="0" dirty="0" smtClean="0"/>
              <a:t> ou alors il faudrait ajouter P =U/R², puis poser la règle de 3 pour obtenir la durée)</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18</a:t>
            </a:fld>
            <a:endParaRPr lang="fr-FR" altLang="fr-FR"/>
          </a:p>
        </p:txBody>
      </p:sp>
    </p:spTree>
    <p:extLst>
      <p:ext uri="{BB962C8B-B14F-4D97-AF65-F5344CB8AC3E}">
        <p14:creationId xmlns:p14="http://schemas.microsoft.com/office/powerpoint/2010/main" val="30442449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Triple?</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19</a:t>
            </a:fld>
            <a:endParaRPr lang="fr-FR" altLang="fr-FR"/>
          </a:p>
        </p:txBody>
      </p:sp>
    </p:spTree>
    <p:extLst>
      <p:ext uri="{BB962C8B-B14F-4D97-AF65-F5344CB8AC3E}">
        <p14:creationId xmlns:p14="http://schemas.microsoft.com/office/powerpoint/2010/main" val="34719350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22</a:t>
            </a:fld>
            <a:endParaRPr lang="fr-FR" altLang="fr-FR"/>
          </a:p>
        </p:txBody>
      </p:sp>
    </p:spTree>
    <p:extLst>
      <p:ext uri="{BB962C8B-B14F-4D97-AF65-F5344CB8AC3E}">
        <p14:creationId xmlns:p14="http://schemas.microsoft.com/office/powerpoint/2010/main" val="291636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IV? On donne la parole</a:t>
            </a:r>
            <a:r>
              <a:rPr lang="fr-FR" baseline="0" dirty="0" smtClean="0"/>
              <a:t> à l’auditoire c’est bien ça?</a:t>
            </a:r>
          </a:p>
          <a:p>
            <a:r>
              <a:rPr lang="fr-FR" baseline="0" dirty="0" smtClean="0"/>
              <a:t>Du coup un timing pourrait être </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2</a:t>
            </a:fld>
            <a:endParaRPr lang="fr-FR" altLang="fr-FR"/>
          </a:p>
        </p:txBody>
      </p:sp>
    </p:spTree>
    <p:extLst>
      <p:ext uri="{BB962C8B-B14F-4D97-AF65-F5344CB8AC3E}">
        <p14:creationId xmlns:p14="http://schemas.microsoft.com/office/powerpoint/2010/main" val="32913561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09537" indent="0">
              <a:buNone/>
            </a:pPr>
            <a:r>
              <a:rPr lang="fr-FR" dirty="0" smtClean="0"/>
              <a:t>Ici …</a:t>
            </a:r>
          </a:p>
          <a:p>
            <a:pPr marL="109537" indent="0">
              <a:buNone/>
            </a:pPr>
            <a:r>
              <a:rPr lang="fr-FR" dirty="0" smtClean="0"/>
              <a:t>??? supprimé</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23</a:t>
            </a:fld>
            <a:endParaRPr lang="fr-FR" altLang="fr-FR"/>
          </a:p>
        </p:txBody>
      </p:sp>
    </p:spTree>
    <p:extLst>
      <p:ext uri="{BB962C8B-B14F-4D97-AF65-F5344CB8AC3E}">
        <p14:creationId xmlns:p14="http://schemas.microsoft.com/office/powerpoint/2010/main" val="1772229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24</a:t>
            </a:fld>
            <a:endParaRPr lang="fr-FR" altLang="fr-FR"/>
          </a:p>
        </p:txBody>
      </p:sp>
    </p:spTree>
    <p:extLst>
      <p:ext uri="{BB962C8B-B14F-4D97-AF65-F5344CB8AC3E}">
        <p14:creationId xmlns:p14="http://schemas.microsoft.com/office/powerpoint/2010/main" val="518368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25</a:t>
            </a:fld>
            <a:endParaRPr lang="fr-FR" altLang="fr-FR"/>
          </a:p>
        </p:txBody>
      </p:sp>
    </p:spTree>
    <p:extLst>
      <p:ext uri="{BB962C8B-B14F-4D97-AF65-F5344CB8AC3E}">
        <p14:creationId xmlns:p14="http://schemas.microsoft.com/office/powerpoint/2010/main" val="38326551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26</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13401790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45’</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27</a:t>
            </a:fld>
            <a:endParaRPr lang="fr-FR" altLang="fr-FR"/>
          </a:p>
        </p:txBody>
      </p:sp>
    </p:spTree>
    <p:extLst>
      <p:ext uri="{BB962C8B-B14F-4D97-AF65-F5344CB8AC3E}">
        <p14:creationId xmlns:p14="http://schemas.microsoft.com/office/powerpoint/2010/main" val="2481384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28</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13160802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Sans doute pas facile d’avoir intériorisé le pari précédent… (surtout à cause de sa 2</a:t>
            </a:r>
            <a:r>
              <a:rPr lang="fr-FR" baseline="30000" dirty="0" smtClean="0"/>
              <a:t>ème</a:t>
            </a:r>
            <a:r>
              <a:rPr lang="fr-FR" dirty="0" smtClean="0"/>
              <a:t> partie, que je supprimerais bien)</a:t>
            </a:r>
          </a:p>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29</a:t>
            </a:fld>
            <a:endParaRPr lang="fr-FR" altLang="fr-FR"/>
          </a:p>
        </p:txBody>
      </p:sp>
    </p:spTree>
    <p:extLst>
      <p:ext uri="{BB962C8B-B14F-4D97-AF65-F5344CB8AC3E}">
        <p14:creationId xmlns:p14="http://schemas.microsoft.com/office/powerpoint/2010/main" val="11252298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Là aussi, je supprimerais bien…</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30</a:t>
            </a:fld>
            <a:endParaRPr lang="fr-FR" altLang="fr-FR"/>
          </a:p>
        </p:txBody>
      </p:sp>
    </p:spTree>
    <p:extLst>
      <p:ext uri="{BB962C8B-B14F-4D97-AF65-F5344CB8AC3E}">
        <p14:creationId xmlns:p14="http://schemas.microsoft.com/office/powerpoint/2010/main" val="32130002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50’ +10-15’ de débat</a:t>
            </a:r>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31</a:t>
            </a:fld>
            <a:endParaRPr lang="fr-FR" altLang="fr-FR"/>
          </a:p>
        </p:txBody>
      </p:sp>
    </p:spTree>
    <p:extLst>
      <p:ext uri="{BB962C8B-B14F-4D97-AF65-F5344CB8AC3E}">
        <p14:creationId xmlns:p14="http://schemas.microsoft.com/office/powerpoint/2010/main" val="5338647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33</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1292207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717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8" charset="0"/>
                <a:cs typeface="Arial" pitchFamily="34" charset="0"/>
              </a:defRPr>
            </a:lvl1pPr>
            <a:lvl2pPr marL="734818" indent="-282622">
              <a:defRPr sz="2400">
                <a:solidFill>
                  <a:schemeClr val="tx1"/>
                </a:solidFill>
                <a:latin typeface="Times" pitchFamily="18" charset="0"/>
                <a:cs typeface="Arial" pitchFamily="34" charset="0"/>
              </a:defRPr>
            </a:lvl2pPr>
            <a:lvl3pPr marL="1130490" indent="-226098">
              <a:defRPr sz="2400">
                <a:solidFill>
                  <a:schemeClr val="tx1"/>
                </a:solidFill>
                <a:latin typeface="Times" pitchFamily="18" charset="0"/>
                <a:cs typeface="Arial" pitchFamily="34" charset="0"/>
              </a:defRPr>
            </a:lvl3pPr>
            <a:lvl4pPr marL="1582685" indent="-226098">
              <a:defRPr sz="2400">
                <a:solidFill>
                  <a:schemeClr val="tx1"/>
                </a:solidFill>
                <a:latin typeface="Times" pitchFamily="18" charset="0"/>
                <a:cs typeface="Arial" pitchFamily="34" charset="0"/>
              </a:defRPr>
            </a:lvl4pPr>
            <a:lvl5pPr marL="2034881" indent="-226098">
              <a:defRPr sz="2400">
                <a:solidFill>
                  <a:schemeClr val="tx1"/>
                </a:solidFill>
                <a:latin typeface="Times" pitchFamily="18" charset="0"/>
                <a:cs typeface="Arial" pitchFamily="34" charset="0"/>
              </a:defRPr>
            </a:lvl5pPr>
            <a:lvl6pPr marL="2487077" indent="-226098" eaLnBrk="0" fontAlgn="base" hangingPunct="0">
              <a:spcBef>
                <a:spcPct val="0"/>
              </a:spcBef>
              <a:spcAft>
                <a:spcPct val="0"/>
              </a:spcAft>
              <a:defRPr sz="2400">
                <a:solidFill>
                  <a:schemeClr val="tx1"/>
                </a:solidFill>
                <a:latin typeface="Times" pitchFamily="18" charset="0"/>
                <a:cs typeface="Arial" pitchFamily="34" charset="0"/>
              </a:defRPr>
            </a:lvl6pPr>
            <a:lvl7pPr marL="2939274" indent="-226098" eaLnBrk="0" fontAlgn="base" hangingPunct="0">
              <a:spcBef>
                <a:spcPct val="0"/>
              </a:spcBef>
              <a:spcAft>
                <a:spcPct val="0"/>
              </a:spcAft>
              <a:defRPr sz="2400">
                <a:solidFill>
                  <a:schemeClr val="tx1"/>
                </a:solidFill>
                <a:latin typeface="Times" pitchFamily="18" charset="0"/>
                <a:cs typeface="Arial" pitchFamily="34" charset="0"/>
              </a:defRPr>
            </a:lvl7pPr>
            <a:lvl8pPr marL="3391470" indent="-226098" eaLnBrk="0" fontAlgn="base" hangingPunct="0">
              <a:spcBef>
                <a:spcPct val="0"/>
              </a:spcBef>
              <a:spcAft>
                <a:spcPct val="0"/>
              </a:spcAft>
              <a:defRPr sz="2400">
                <a:solidFill>
                  <a:schemeClr val="tx1"/>
                </a:solidFill>
                <a:latin typeface="Times" pitchFamily="18" charset="0"/>
                <a:cs typeface="Arial" pitchFamily="34" charset="0"/>
              </a:defRPr>
            </a:lvl8pPr>
            <a:lvl9pPr marL="3843666" indent="-226098" eaLnBrk="0" fontAlgn="base" hangingPunct="0">
              <a:spcBef>
                <a:spcPct val="0"/>
              </a:spcBef>
              <a:spcAft>
                <a:spcPct val="0"/>
              </a:spcAft>
              <a:defRPr sz="2400">
                <a:solidFill>
                  <a:schemeClr val="tx1"/>
                </a:solidFill>
                <a:latin typeface="Times" pitchFamily="18" charset="0"/>
                <a:cs typeface="Arial" pitchFamily="34" charset="0"/>
              </a:defRPr>
            </a:lvl9pPr>
          </a:lstStyle>
          <a:p>
            <a:fld id="{DE773E2C-4797-4FE8-92B4-47ED4AD2719F}" type="slidenum">
              <a:rPr lang="fr-FR" altLang="fr-FR" sz="1200"/>
              <a:pPr/>
              <a:t>3</a:t>
            </a:fld>
            <a:endParaRPr lang="fr-FR" altLang="fr-FR" sz="1200"/>
          </a:p>
        </p:txBody>
      </p:sp>
    </p:spTree>
    <p:extLst>
      <p:ext uri="{BB962C8B-B14F-4D97-AF65-F5344CB8AC3E}">
        <p14:creationId xmlns:p14="http://schemas.microsoft.com/office/powerpoint/2010/main" val="31017125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34</a:t>
            </a:fld>
            <a:endParaRPr lang="fr-FR" altLang="fr-FR"/>
          </a:p>
        </p:txBody>
      </p:sp>
    </p:spTree>
    <p:extLst>
      <p:ext uri="{BB962C8B-B14F-4D97-AF65-F5344CB8AC3E}">
        <p14:creationId xmlns:p14="http://schemas.microsoft.com/office/powerpoint/2010/main" val="7486104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Diapo</a:t>
            </a:r>
            <a:r>
              <a:rPr lang="fr-FR" baseline="0" dirty="0" smtClean="0"/>
              <a:t> vraiment utile?</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35</a:t>
            </a:fld>
            <a:endParaRPr lang="fr-FR" altLang="fr-FR"/>
          </a:p>
        </p:txBody>
      </p:sp>
    </p:spTree>
    <p:extLst>
      <p:ext uri="{BB962C8B-B14F-4D97-AF65-F5344CB8AC3E}">
        <p14:creationId xmlns:p14="http://schemas.microsoft.com/office/powerpoint/2010/main" val="22736601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Diapo</a:t>
            </a:r>
            <a:r>
              <a:rPr lang="fr-FR" baseline="0" dirty="0" smtClean="0"/>
              <a:t> vraiment utile?</a:t>
            </a:r>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36</a:t>
            </a:fld>
            <a:endParaRPr lang="fr-FR" altLang="fr-FR"/>
          </a:p>
        </p:txBody>
      </p:sp>
    </p:spTree>
    <p:extLst>
      <p:ext uri="{BB962C8B-B14F-4D97-AF65-F5344CB8AC3E}">
        <p14:creationId xmlns:p14="http://schemas.microsoft.com/office/powerpoint/2010/main" val="37433298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Triple vs. quadruple? Difficile à suivre</a:t>
            </a:r>
          </a:p>
          <a:p>
            <a:pPr marL="0" marR="0" indent="0" algn="l" defTabSz="914400" rtl="0" eaLnBrk="0" fontAlgn="base" latinLnBrk="0" hangingPunct="0">
              <a:lnSpc>
                <a:spcPct val="100000"/>
              </a:lnSpc>
              <a:spcBef>
                <a:spcPct val="30000"/>
              </a:spcBef>
              <a:spcAft>
                <a:spcPct val="0"/>
              </a:spcAft>
              <a:buClrTx/>
              <a:buSzTx/>
              <a:buFontTx/>
              <a:buNone/>
              <a:tabLst/>
              <a:defRPr/>
            </a:pPr>
            <a:r>
              <a:rPr lang="fr-FR" dirty="0" smtClean="0"/>
              <a:t>Je supprimerais bien : (non liberté débridée)</a:t>
            </a:r>
          </a:p>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37</a:t>
            </a:fld>
            <a:endParaRPr lang="fr-FR" altLang="fr-FR"/>
          </a:p>
        </p:txBody>
      </p:sp>
    </p:spTree>
    <p:extLst>
      <p:ext uri="{BB962C8B-B14F-4D97-AF65-F5344CB8AC3E}">
        <p14:creationId xmlns:p14="http://schemas.microsoft.com/office/powerpoint/2010/main" val="10312507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38</a:t>
            </a:fld>
            <a:endParaRPr lang="fr-FR" altLang="fr-FR"/>
          </a:p>
        </p:txBody>
      </p:sp>
    </p:spTree>
    <p:extLst>
      <p:ext uri="{BB962C8B-B14F-4D97-AF65-F5344CB8AC3E}">
        <p14:creationId xmlns:p14="http://schemas.microsoft.com/office/powerpoint/2010/main" val="26924525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39</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38480216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40</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10990231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41</a:t>
            </a:fld>
            <a:endParaRPr lang="fr-FR" altLang="fr-FR"/>
          </a:p>
        </p:txBody>
      </p:sp>
    </p:spTree>
    <p:extLst>
      <p:ext uri="{BB962C8B-B14F-4D97-AF65-F5344CB8AC3E}">
        <p14:creationId xmlns:p14="http://schemas.microsoft.com/office/powerpoint/2010/main" val="18225938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9"/>
          <p:cNvSpPr>
            <a:spLocks noGrp="1" noChangeArrowheads="1"/>
          </p:cNvSpPr>
          <p:nvPr>
            <p:ph type="sldNum"/>
          </p:nvPr>
        </p:nvSpPr>
        <p:spPr>
          <a:ln/>
        </p:spPr>
        <p:txBody>
          <a:bodyPr/>
          <a:lstStyle/>
          <a:p>
            <a:fld id="{1A4E624F-71AF-4A7E-A359-3AF4756C603F}" type="slidenum">
              <a:rPr lang="fr-FR" altLang="fr-FR"/>
              <a:pPr/>
              <a:t>42</a:t>
            </a:fld>
            <a:endParaRPr lang="fr-FR" altLang="fr-FR"/>
          </a:p>
        </p:txBody>
      </p:sp>
      <p:sp>
        <p:nvSpPr>
          <p:cNvPr id="119809"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B1BB239B-4498-45CC-BDB4-4834CCF6DB01}" type="slidenum">
              <a:rPr lang="fr-FR" altLang="fr-FR"/>
              <a:pPr algn="r">
                <a:buClrTx/>
                <a:buFontTx/>
                <a:buNone/>
              </a:pPr>
              <a:t>42</a:t>
            </a:fld>
            <a:endParaRPr lang="fr-FR" altLang="fr-FR"/>
          </a:p>
        </p:txBody>
      </p:sp>
      <p:sp>
        <p:nvSpPr>
          <p:cNvPr id="119810"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9811" name="Rectangle 3"/>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ts val="4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altLang="fr-FR">
              <a:latin typeface="Calibri" panose="020F0502020204030204" pitchFamily="34" charset="0"/>
              <a:ea typeface="Microsoft YaHei" panose="020B0503020204020204" pitchFamily="34" charset="-122"/>
            </a:endParaRPr>
          </a:p>
        </p:txBody>
      </p:sp>
      <p:sp>
        <p:nvSpPr>
          <p:cNvPr id="119812" name="AutoShape 4"/>
          <p:cNvSpPr>
            <a:spLocks noChangeArrowheads="1"/>
          </p:cNvSpPr>
          <p:nvPr/>
        </p:nvSpPr>
        <p:spPr bwMode="auto">
          <a:xfrm>
            <a:off x="3884613" y="8685213"/>
            <a:ext cx="2971800" cy="457200"/>
          </a:xfrm>
          <a:custGeom>
            <a:avLst/>
            <a:gdLst>
              <a:gd name="G0" fmla="+- 21600 0 0"/>
              <a:gd name="G1" fmla="+- 1 0 0"/>
              <a:gd name="G2" fmla="+- 65535 0 0"/>
              <a:gd name="G3" fmla="*/ 1 16385 2"/>
              <a:gd name="G4" fmla="*/ 1 51565 51712"/>
              <a:gd name="T0" fmla="*/ 1485900 w 21600"/>
              <a:gd name="T1" fmla="*/ 0 h 21600"/>
              <a:gd name="T2" fmla="*/ 2971800 w 21600"/>
              <a:gd name="T3" fmla="*/ 228600 h 21600"/>
              <a:gd name="T4" fmla="*/ 1485900 w 21600"/>
              <a:gd name="T5" fmla="*/ 457200 h 21600"/>
              <a:gd name="T6" fmla="*/ 0 w 21600"/>
              <a:gd name="T7" fmla="*/ 228600 h 21600"/>
              <a:gd name="T8" fmla="*/ 0 w 21600"/>
              <a:gd name="T9" fmla="*/ 0 h 21600"/>
              <a:gd name="T10" fmla="*/ 21600 w 21600"/>
              <a:gd name="T11" fmla="*/ 21600 h 21600"/>
            </a:gdLst>
            <a:ahLst/>
            <a:cxnLst>
              <a:cxn ang="0">
                <a:pos x="T0" y="T1"/>
              </a:cxn>
              <a:cxn ang="0">
                <a:pos x="T2" y="T3"/>
              </a:cxn>
              <a:cxn ang="0">
                <a:pos x="T4" y="T5"/>
              </a:cxn>
              <a:cxn ang="0">
                <a:pos x="T6" y="T7"/>
              </a:cxn>
            </a:cxnLst>
            <a:rect l="T8" t="T9" r="T10" b="T11"/>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C7ECBA89-C626-451B-A364-7CC4428C5942}" type="slidenum">
              <a:rPr lang="fr-FR" altLang="fr-FR"/>
              <a:pPr algn="r">
                <a:buClrTx/>
                <a:buFontTx/>
                <a:buNone/>
              </a:pPr>
              <a:t>42</a:t>
            </a:fld>
            <a:endParaRPr lang="fr-FR" altLang="fr-FR"/>
          </a:p>
        </p:txBody>
      </p:sp>
    </p:spTree>
    <p:extLst>
      <p:ext uri="{BB962C8B-B14F-4D97-AF65-F5344CB8AC3E}">
        <p14:creationId xmlns:p14="http://schemas.microsoft.com/office/powerpoint/2010/main" val="279570037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9"/>
          <p:cNvSpPr>
            <a:spLocks noGrp="1" noChangeArrowheads="1"/>
          </p:cNvSpPr>
          <p:nvPr>
            <p:ph type="sldNum"/>
          </p:nvPr>
        </p:nvSpPr>
        <p:spPr>
          <a:ln/>
        </p:spPr>
        <p:txBody>
          <a:bodyPr/>
          <a:lstStyle/>
          <a:p>
            <a:fld id="{183EF010-FDC9-4FD7-83E3-2CA0BD7124E7}" type="slidenum">
              <a:rPr lang="fr-FR" altLang="fr-FR"/>
              <a:pPr/>
              <a:t>43</a:t>
            </a:fld>
            <a:endParaRPr lang="fr-FR" altLang="fr-FR"/>
          </a:p>
        </p:txBody>
      </p:sp>
      <p:sp>
        <p:nvSpPr>
          <p:cNvPr id="121857"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B6057C2D-06E6-422F-895E-3CFA0C86D0F3}" type="slidenum">
              <a:rPr lang="fr-FR" altLang="fr-FR"/>
              <a:pPr algn="r">
                <a:buClrTx/>
                <a:buFontTx/>
                <a:buNone/>
              </a:pPr>
              <a:t>43</a:t>
            </a:fld>
            <a:endParaRPr lang="fr-FR" altLang="fr-FR"/>
          </a:p>
        </p:txBody>
      </p:sp>
      <p:sp>
        <p:nvSpPr>
          <p:cNvPr id="121858"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1859" name="Rectangle 3"/>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ts val="4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altLang="fr-FR">
              <a:latin typeface="Calibri" panose="020F0502020204030204" pitchFamily="34" charset="0"/>
              <a:ea typeface="Microsoft YaHei" panose="020B0503020204020204" pitchFamily="34" charset="-122"/>
            </a:endParaRPr>
          </a:p>
        </p:txBody>
      </p:sp>
      <p:sp>
        <p:nvSpPr>
          <p:cNvPr id="121860" name="AutoShape 4"/>
          <p:cNvSpPr>
            <a:spLocks noChangeArrowheads="1"/>
          </p:cNvSpPr>
          <p:nvPr/>
        </p:nvSpPr>
        <p:spPr bwMode="auto">
          <a:xfrm>
            <a:off x="3884613" y="8685213"/>
            <a:ext cx="2971800" cy="457200"/>
          </a:xfrm>
          <a:custGeom>
            <a:avLst/>
            <a:gdLst>
              <a:gd name="G0" fmla="+- 21600 0 0"/>
              <a:gd name="G1" fmla="+- 1 0 0"/>
              <a:gd name="G2" fmla="+- 65535 0 0"/>
              <a:gd name="G3" fmla="*/ 1 16385 2"/>
              <a:gd name="G4" fmla="*/ 1 51565 51712"/>
              <a:gd name="T0" fmla="*/ 1485900 w 21600"/>
              <a:gd name="T1" fmla="*/ 0 h 21600"/>
              <a:gd name="T2" fmla="*/ 2971800 w 21600"/>
              <a:gd name="T3" fmla="*/ 228600 h 21600"/>
              <a:gd name="T4" fmla="*/ 1485900 w 21600"/>
              <a:gd name="T5" fmla="*/ 457200 h 21600"/>
              <a:gd name="T6" fmla="*/ 0 w 21600"/>
              <a:gd name="T7" fmla="*/ 228600 h 21600"/>
              <a:gd name="T8" fmla="*/ 0 w 21600"/>
              <a:gd name="T9" fmla="*/ 0 h 21600"/>
              <a:gd name="T10" fmla="*/ 21600 w 21600"/>
              <a:gd name="T11" fmla="*/ 21600 h 21600"/>
            </a:gdLst>
            <a:ahLst/>
            <a:cxnLst>
              <a:cxn ang="0">
                <a:pos x="T0" y="T1"/>
              </a:cxn>
              <a:cxn ang="0">
                <a:pos x="T2" y="T3"/>
              </a:cxn>
              <a:cxn ang="0">
                <a:pos x="T4" y="T5"/>
              </a:cxn>
              <a:cxn ang="0">
                <a:pos x="T6" y="T7"/>
              </a:cxn>
            </a:cxnLst>
            <a:rect l="T8" t="T9" r="T10" b="T11"/>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B23E7504-DA18-4AA0-8B40-DC0BF451E4CB}" type="slidenum">
              <a:rPr lang="fr-FR" altLang="fr-FR"/>
              <a:pPr algn="r">
                <a:buClrTx/>
                <a:buFontTx/>
                <a:buNone/>
              </a:pPr>
              <a:t>43</a:t>
            </a:fld>
            <a:endParaRPr lang="fr-FR" altLang="fr-FR"/>
          </a:p>
        </p:txBody>
      </p:sp>
    </p:spTree>
    <p:extLst>
      <p:ext uri="{BB962C8B-B14F-4D97-AF65-F5344CB8AC3E}">
        <p14:creationId xmlns:p14="http://schemas.microsoft.com/office/powerpoint/2010/main" val="3526205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717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8" charset="0"/>
                <a:cs typeface="Arial" pitchFamily="34" charset="0"/>
              </a:defRPr>
            </a:lvl1pPr>
            <a:lvl2pPr marL="734818" indent="-282622">
              <a:defRPr sz="2400">
                <a:solidFill>
                  <a:schemeClr val="tx1"/>
                </a:solidFill>
                <a:latin typeface="Times" pitchFamily="18" charset="0"/>
                <a:cs typeface="Arial" pitchFamily="34" charset="0"/>
              </a:defRPr>
            </a:lvl2pPr>
            <a:lvl3pPr marL="1130490" indent="-226098">
              <a:defRPr sz="2400">
                <a:solidFill>
                  <a:schemeClr val="tx1"/>
                </a:solidFill>
                <a:latin typeface="Times" pitchFamily="18" charset="0"/>
                <a:cs typeface="Arial" pitchFamily="34" charset="0"/>
              </a:defRPr>
            </a:lvl3pPr>
            <a:lvl4pPr marL="1582685" indent="-226098">
              <a:defRPr sz="2400">
                <a:solidFill>
                  <a:schemeClr val="tx1"/>
                </a:solidFill>
                <a:latin typeface="Times" pitchFamily="18" charset="0"/>
                <a:cs typeface="Arial" pitchFamily="34" charset="0"/>
              </a:defRPr>
            </a:lvl4pPr>
            <a:lvl5pPr marL="2034881" indent="-226098">
              <a:defRPr sz="2400">
                <a:solidFill>
                  <a:schemeClr val="tx1"/>
                </a:solidFill>
                <a:latin typeface="Times" pitchFamily="18" charset="0"/>
                <a:cs typeface="Arial" pitchFamily="34" charset="0"/>
              </a:defRPr>
            </a:lvl5pPr>
            <a:lvl6pPr marL="2487077" indent="-226098" eaLnBrk="0" fontAlgn="base" hangingPunct="0">
              <a:spcBef>
                <a:spcPct val="0"/>
              </a:spcBef>
              <a:spcAft>
                <a:spcPct val="0"/>
              </a:spcAft>
              <a:defRPr sz="2400">
                <a:solidFill>
                  <a:schemeClr val="tx1"/>
                </a:solidFill>
                <a:latin typeface="Times" pitchFamily="18" charset="0"/>
                <a:cs typeface="Arial" pitchFamily="34" charset="0"/>
              </a:defRPr>
            </a:lvl6pPr>
            <a:lvl7pPr marL="2939274" indent="-226098" eaLnBrk="0" fontAlgn="base" hangingPunct="0">
              <a:spcBef>
                <a:spcPct val="0"/>
              </a:spcBef>
              <a:spcAft>
                <a:spcPct val="0"/>
              </a:spcAft>
              <a:defRPr sz="2400">
                <a:solidFill>
                  <a:schemeClr val="tx1"/>
                </a:solidFill>
                <a:latin typeface="Times" pitchFamily="18" charset="0"/>
                <a:cs typeface="Arial" pitchFamily="34" charset="0"/>
              </a:defRPr>
            </a:lvl7pPr>
            <a:lvl8pPr marL="3391470" indent="-226098" eaLnBrk="0" fontAlgn="base" hangingPunct="0">
              <a:spcBef>
                <a:spcPct val="0"/>
              </a:spcBef>
              <a:spcAft>
                <a:spcPct val="0"/>
              </a:spcAft>
              <a:defRPr sz="2400">
                <a:solidFill>
                  <a:schemeClr val="tx1"/>
                </a:solidFill>
                <a:latin typeface="Times" pitchFamily="18" charset="0"/>
                <a:cs typeface="Arial" pitchFamily="34" charset="0"/>
              </a:defRPr>
            </a:lvl8pPr>
            <a:lvl9pPr marL="3843666" indent="-226098" eaLnBrk="0" fontAlgn="base" hangingPunct="0">
              <a:spcBef>
                <a:spcPct val="0"/>
              </a:spcBef>
              <a:spcAft>
                <a:spcPct val="0"/>
              </a:spcAft>
              <a:defRPr sz="2400">
                <a:solidFill>
                  <a:schemeClr val="tx1"/>
                </a:solidFill>
                <a:latin typeface="Times" pitchFamily="18" charset="0"/>
                <a:cs typeface="Arial" pitchFamily="34" charset="0"/>
              </a:defRPr>
            </a:lvl9pPr>
          </a:lstStyle>
          <a:p>
            <a:fld id="{DE773E2C-4797-4FE8-92B4-47ED4AD2719F}" type="slidenum">
              <a:rPr lang="fr-FR" altLang="fr-FR" sz="1200"/>
              <a:pPr/>
              <a:t>4</a:t>
            </a:fld>
            <a:endParaRPr lang="fr-FR" altLang="fr-FR" sz="1200"/>
          </a:p>
        </p:txBody>
      </p:sp>
    </p:spTree>
    <p:extLst>
      <p:ext uri="{BB962C8B-B14F-4D97-AF65-F5344CB8AC3E}">
        <p14:creationId xmlns:p14="http://schemas.microsoft.com/office/powerpoint/2010/main" val="28687228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9"/>
          <p:cNvSpPr>
            <a:spLocks noGrp="1" noChangeArrowheads="1"/>
          </p:cNvSpPr>
          <p:nvPr>
            <p:ph type="sldNum"/>
          </p:nvPr>
        </p:nvSpPr>
        <p:spPr>
          <a:ln/>
        </p:spPr>
        <p:txBody>
          <a:bodyPr/>
          <a:lstStyle/>
          <a:p>
            <a:fld id="{D6E0AB2D-C561-4817-A403-8344804AC928}" type="slidenum">
              <a:rPr lang="fr-FR" altLang="fr-FR"/>
              <a:pPr/>
              <a:t>44</a:t>
            </a:fld>
            <a:endParaRPr lang="fr-FR" altLang="fr-FR"/>
          </a:p>
        </p:txBody>
      </p:sp>
      <p:sp>
        <p:nvSpPr>
          <p:cNvPr id="123905"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5B63204C-8942-40D7-8015-2F8CDA4C81C0}" type="slidenum">
              <a:rPr lang="fr-FR" altLang="fr-FR"/>
              <a:pPr algn="r">
                <a:buClrTx/>
                <a:buFontTx/>
                <a:buNone/>
              </a:pPr>
              <a:t>44</a:t>
            </a:fld>
            <a:endParaRPr lang="fr-FR" altLang="fr-FR"/>
          </a:p>
        </p:txBody>
      </p:sp>
      <p:sp>
        <p:nvSpPr>
          <p:cNvPr id="123906"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3907" name="Rectangle 3"/>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ts val="4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800" b="1" i="1" kern="1200" dirty="0" smtClean="0">
                <a:solidFill>
                  <a:schemeClr val="tx1"/>
                </a:solidFill>
                <a:latin typeface="Calibri" charset="0"/>
                <a:ea typeface="ＭＳ Ｐゴシック" charset="0"/>
                <a:cs typeface="Times New Roman" panose="02020603050405020304" pitchFamily="18" charset="0"/>
              </a:rPr>
              <a:t>qu’il peut être évalué, jugé par un autrui </a:t>
            </a:r>
          </a:p>
          <a:p>
            <a:pPr eaLnBrk="1">
              <a:spcBef>
                <a:spcPts val="4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800" b="1" i="1" kern="1200" dirty="0" smtClean="0">
                <a:solidFill>
                  <a:schemeClr val="tx1"/>
                </a:solidFill>
                <a:latin typeface="Calibri" charset="0"/>
                <a:ea typeface="ＭＳ Ｐゴシック" charset="0"/>
                <a:cs typeface="Times New Roman" panose="02020603050405020304" pitchFamily="18" charset="0"/>
              </a:rPr>
              <a:t>Il ou ses arguments?</a:t>
            </a:r>
            <a:endParaRPr lang="fr-FR" altLang="fr-FR" dirty="0">
              <a:latin typeface="Calibri" panose="020F0502020204030204" pitchFamily="34" charset="0"/>
              <a:ea typeface="Microsoft YaHei" panose="020B0503020204020204" pitchFamily="34" charset="-122"/>
            </a:endParaRPr>
          </a:p>
        </p:txBody>
      </p:sp>
      <p:sp>
        <p:nvSpPr>
          <p:cNvPr id="123908" name="AutoShape 4"/>
          <p:cNvSpPr>
            <a:spLocks noChangeArrowheads="1"/>
          </p:cNvSpPr>
          <p:nvPr/>
        </p:nvSpPr>
        <p:spPr bwMode="auto">
          <a:xfrm>
            <a:off x="3884613" y="8685213"/>
            <a:ext cx="2971800" cy="457200"/>
          </a:xfrm>
          <a:custGeom>
            <a:avLst/>
            <a:gdLst>
              <a:gd name="G0" fmla="+- 21600 0 0"/>
              <a:gd name="G1" fmla="+- 1 0 0"/>
              <a:gd name="G2" fmla="+- 65535 0 0"/>
              <a:gd name="G3" fmla="*/ 1 16385 2"/>
              <a:gd name="G4" fmla="*/ 1 51565 51712"/>
              <a:gd name="T0" fmla="*/ 1485900 w 21600"/>
              <a:gd name="T1" fmla="*/ 0 h 21600"/>
              <a:gd name="T2" fmla="*/ 2971800 w 21600"/>
              <a:gd name="T3" fmla="*/ 228600 h 21600"/>
              <a:gd name="T4" fmla="*/ 1485900 w 21600"/>
              <a:gd name="T5" fmla="*/ 457200 h 21600"/>
              <a:gd name="T6" fmla="*/ 0 w 21600"/>
              <a:gd name="T7" fmla="*/ 228600 h 21600"/>
              <a:gd name="T8" fmla="*/ 0 w 21600"/>
              <a:gd name="T9" fmla="*/ 0 h 21600"/>
              <a:gd name="T10" fmla="*/ 21600 w 21600"/>
              <a:gd name="T11" fmla="*/ 21600 h 21600"/>
            </a:gdLst>
            <a:ahLst/>
            <a:cxnLst>
              <a:cxn ang="0">
                <a:pos x="T0" y="T1"/>
              </a:cxn>
              <a:cxn ang="0">
                <a:pos x="T2" y="T3"/>
              </a:cxn>
              <a:cxn ang="0">
                <a:pos x="T4" y="T5"/>
              </a:cxn>
              <a:cxn ang="0">
                <a:pos x="T6" y="T7"/>
              </a:cxn>
            </a:cxnLst>
            <a:rect l="T8" t="T9" r="T10" b="T11"/>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26E1FE81-0FF8-4150-B2EE-A8AD1998053A}" type="slidenum">
              <a:rPr lang="fr-FR" altLang="fr-FR"/>
              <a:pPr algn="r">
                <a:buClrTx/>
                <a:buFontTx/>
                <a:buNone/>
              </a:pPr>
              <a:t>44</a:t>
            </a:fld>
            <a:endParaRPr lang="fr-FR" altLang="fr-FR"/>
          </a:p>
        </p:txBody>
      </p:sp>
    </p:spTree>
    <p:extLst>
      <p:ext uri="{BB962C8B-B14F-4D97-AF65-F5344CB8AC3E}">
        <p14:creationId xmlns:p14="http://schemas.microsoft.com/office/powerpoint/2010/main" val="344684473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9"/>
          <p:cNvSpPr>
            <a:spLocks noGrp="1" noChangeArrowheads="1"/>
          </p:cNvSpPr>
          <p:nvPr>
            <p:ph type="sldNum"/>
          </p:nvPr>
        </p:nvSpPr>
        <p:spPr>
          <a:ln/>
        </p:spPr>
        <p:txBody>
          <a:bodyPr/>
          <a:lstStyle/>
          <a:p>
            <a:fld id="{9C84A16F-E6F5-445B-A119-325FC6313273}" type="slidenum">
              <a:rPr lang="fr-FR" altLang="fr-FR"/>
              <a:pPr/>
              <a:t>45</a:t>
            </a:fld>
            <a:endParaRPr lang="fr-FR" altLang="fr-FR"/>
          </a:p>
        </p:txBody>
      </p:sp>
      <p:sp>
        <p:nvSpPr>
          <p:cNvPr id="124929"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30096C55-A176-42F5-834F-3578ED5CD7B6}" type="slidenum">
              <a:rPr lang="fr-FR" altLang="fr-FR"/>
              <a:pPr algn="r">
                <a:buClrTx/>
                <a:buFontTx/>
                <a:buNone/>
              </a:pPr>
              <a:t>45</a:t>
            </a:fld>
            <a:endParaRPr lang="fr-FR" altLang="fr-FR"/>
          </a:p>
        </p:txBody>
      </p:sp>
      <p:sp>
        <p:nvSpPr>
          <p:cNvPr id="124930"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4931" name="Rectangle 3"/>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ts val="4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altLang="fr-FR">
              <a:latin typeface="Calibri" panose="020F0502020204030204" pitchFamily="34" charset="0"/>
              <a:ea typeface="Microsoft YaHei" panose="020B0503020204020204" pitchFamily="34" charset="-122"/>
            </a:endParaRPr>
          </a:p>
        </p:txBody>
      </p:sp>
      <p:sp>
        <p:nvSpPr>
          <p:cNvPr id="124932" name="AutoShape 4"/>
          <p:cNvSpPr>
            <a:spLocks noChangeArrowheads="1"/>
          </p:cNvSpPr>
          <p:nvPr/>
        </p:nvSpPr>
        <p:spPr bwMode="auto">
          <a:xfrm>
            <a:off x="3884613" y="8685213"/>
            <a:ext cx="2971800" cy="457200"/>
          </a:xfrm>
          <a:custGeom>
            <a:avLst/>
            <a:gdLst>
              <a:gd name="G0" fmla="+- 21600 0 0"/>
              <a:gd name="G1" fmla="+- 1 0 0"/>
              <a:gd name="G2" fmla="+- 65535 0 0"/>
              <a:gd name="G3" fmla="*/ 1 16385 2"/>
              <a:gd name="G4" fmla="*/ 1 51565 51712"/>
              <a:gd name="T0" fmla="*/ 1485900 w 21600"/>
              <a:gd name="T1" fmla="*/ 0 h 21600"/>
              <a:gd name="T2" fmla="*/ 2971800 w 21600"/>
              <a:gd name="T3" fmla="*/ 228600 h 21600"/>
              <a:gd name="T4" fmla="*/ 1485900 w 21600"/>
              <a:gd name="T5" fmla="*/ 457200 h 21600"/>
              <a:gd name="T6" fmla="*/ 0 w 21600"/>
              <a:gd name="T7" fmla="*/ 228600 h 21600"/>
              <a:gd name="T8" fmla="*/ 0 w 21600"/>
              <a:gd name="T9" fmla="*/ 0 h 21600"/>
              <a:gd name="T10" fmla="*/ 21600 w 21600"/>
              <a:gd name="T11" fmla="*/ 21600 h 21600"/>
            </a:gdLst>
            <a:ahLst/>
            <a:cxnLst>
              <a:cxn ang="0">
                <a:pos x="T0" y="T1"/>
              </a:cxn>
              <a:cxn ang="0">
                <a:pos x="T2" y="T3"/>
              </a:cxn>
              <a:cxn ang="0">
                <a:pos x="T4" y="T5"/>
              </a:cxn>
              <a:cxn ang="0">
                <a:pos x="T6" y="T7"/>
              </a:cxn>
            </a:cxnLst>
            <a:rect l="T8" t="T9" r="T10" b="T11"/>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B50540B1-D4F4-435A-AC30-2DDAECF73B85}" type="slidenum">
              <a:rPr lang="fr-FR" altLang="fr-FR"/>
              <a:pPr algn="r">
                <a:buClrTx/>
                <a:buFontTx/>
                <a:buNone/>
              </a:pPr>
              <a:t>45</a:t>
            </a:fld>
            <a:endParaRPr lang="fr-FR" altLang="fr-FR"/>
          </a:p>
        </p:txBody>
      </p:sp>
    </p:spTree>
    <p:extLst>
      <p:ext uri="{BB962C8B-B14F-4D97-AF65-F5344CB8AC3E}">
        <p14:creationId xmlns:p14="http://schemas.microsoft.com/office/powerpoint/2010/main" val="41337966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9"/>
          <p:cNvSpPr>
            <a:spLocks noGrp="1" noChangeArrowheads="1"/>
          </p:cNvSpPr>
          <p:nvPr>
            <p:ph type="sldNum"/>
          </p:nvPr>
        </p:nvSpPr>
        <p:spPr>
          <a:ln/>
        </p:spPr>
        <p:txBody>
          <a:bodyPr/>
          <a:lstStyle/>
          <a:p>
            <a:fld id="{2A399B91-ADC6-4FFE-B339-313B6190A205}" type="slidenum">
              <a:rPr lang="fr-FR" altLang="fr-FR"/>
              <a:pPr/>
              <a:t>46</a:t>
            </a:fld>
            <a:endParaRPr lang="fr-FR" altLang="fr-FR"/>
          </a:p>
        </p:txBody>
      </p:sp>
      <p:sp>
        <p:nvSpPr>
          <p:cNvPr id="125953" name="Text Box 1"/>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5690DE8B-0176-4AFC-A244-C5E2A5F389F7}" type="slidenum">
              <a:rPr lang="fr-FR" altLang="fr-FR"/>
              <a:pPr algn="r">
                <a:buClrTx/>
                <a:buFontTx/>
                <a:buNone/>
              </a:pPr>
              <a:t>46</a:t>
            </a:fld>
            <a:endParaRPr lang="fr-FR" altLang="fr-FR"/>
          </a:p>
        </p:txBody>
      </p:sp>
      <p:sp>
        <p:nvSpPr>
          <p:cNvPr id="125954"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5955" name="Rectangle 3"/>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ts val="4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altLang="fr-FR">
              <a:latin typeface="Calibri" panose="020F0502020204030204" pitchFamily="34" charset="0"/>
              <a:ea typeface="Microsoft YaHei" panose="020B0503020204020204" pitchFamily="34" charset="-122"/>
            </a:endParaRPr>
          </a:p>
        </p:txBody>
      </p:sp>
      <p:sp>
        <p:nvSpPr>
          <p:cNvPr id="125956" name="AutoShape 4"/>
          <p:cNvSpPr>
            <a:spLocks noChangeArrowheads="1"/>
          </p:cNvSpPr>
          <p:nvPr/>
        </p:nvSpPr>
        <p:spPr bwMode="auto">
          <a:xfrm>
            <a:off x="3884613" y="8685213"/>
            <a:ext cx="2971800" cy="457200"/>
          </a:xfrm>
          <a:custGeom>
            <a:avLst/>
            <a:gdLst>
              <a:gd name="G0" fmla="+- 21600 0 0"/>
              <a:gd name="G1" fmla="+- 1 0 0"/>
              <a:gd name="G2" fmla="+- 65535 0 0"/>
              <a:gd name="G3" fmla="*/ 1 16385 2"/>
              <a:gd name="G4" fmla="*/ 1 51565 51712"/>
              <a:gd name="T0" fmla="*/ 1485900 w 21600"/>
              <a:gd name="T1" fmla="*/ 0 h 21600"/>
              <a:gd name="T2" fmla="*/ 2971800 w 21600"/>
              <a:gd name="T3" fmla="*/ 228600 h 21600"/>
              <a:gd name="T4" fmla="*/ 1485900 w 21600"/>
              <a:gd name="T5" fmla="*/ 457200 h 21600"/>
              <a:gd name="T6" fmla="*/ 0 w 21600"/>
              <a:gd name="T7" fmla="*/ 228600 h 21600"/>
              <a:gd name="T8" fmla="*/ 0 w 21600"/>
              <a:gd name="T9" fmla="*/ 0 h 21600"/>
              <a:gd name="T10" fmla="*/ 21600 w 21600"/>
              <a:gd name="T11" fmla="*/ 21600 h 21600"/>
            </a:gdLst>
            <a:ahLst/>
            <a:cxnLst>
              <a:cxn ang="0">
                <a:pos x="T0" y="T1"/>
              </a:cxn>
              <a:cxn ang="0">
                <a:pos x="T2" y="T3"/>
              </a:cxn>
              <a:cxn ang="0">
                <a:pos x="T4" y="T5"/>
              </a:cxn>
              <a:cxn ang="0">
                <a:pos x="T6" y="T7"/>
              </a:cxn>
            </a:cxnLst>
            <a:rect l="T8" t="T9" r="T10" b="T11"/>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r">
              <a:buClrTx/>
              <a:buFontTx/>
              <a:buNone/>
            </a:pPr>
            <a:fld id="{2B8F4A42-0398-4054-A0BB-705BDAAF9095}" type="slidenum">
              <a:rPr lang="fr-FR" altLang="fr-FR"/>
              <a:pPr algn="r">
                <a:buClrTx/>
                <a:buFontTx/>
                <a:buNone/>
              </a:pPr>
              <a:t>46</a:t>
            </a:fld>
            <a:endParaRPr lang="fr-FR" altLang="fr-FR"/>
          </a:p>
        </p:txBody>
      </p:sp>
    </p:spTree>
    <p:extLst>
      <p:ext uri="{BB962C8B-B14F-4D97-AF65-F5344CB8AC3E}">
        <p14:creationId xmlns:p14="http://schemas.microsoft.com/office/powerpoint/2010/main" val="165745364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47</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39916644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e l'image des diapositives 1"/>
          <p:cNvSpPr>
            <a:spLocks noGrp="1" noRot="1" noChangeAspect="1" noTextEdit="1"/>
          </p:cNvSpPr>
          <p:nvPr>
            <p:ph type="sldImg"/>
          </p:nvPr>
        </p:nvSpPr>
        <p:spPr>
          <a:ln/>
        </p:spPr>
      </p:sp>
      <p:sp>
        <p:nvSpPr>
          <p:cNvPr id="48131" name="Espace réservé des commentaires 2"/>
          <p:cNvSpPr>
            <a:spLocks noGrp="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smtClean="0"/>
          </a:p>
        </p:txBody>
      </p:sp>
      <p:sp>
        <p:nvSpPr>
          <p:cNvPr id="32772" name="Espace réservé du numéro de diapositive 3"/>
          <p:cNvSpPr>
            <a:spLocks noGrp="1"/>
          </p:cNvSpPr>
          <p:nvPr>
            <p:ph type="sldNum" sz="quarter"/>
          </p:nvPr>
        </p:nvSpPr>
        <p:spPr>
          <a:ln>
            <a:miter lim="800000"/>
            <a:headEnd/>
            <a:tailEnd/>
          </a:ln>
        </p:spPr>
        <p:txBody>
          <a:bodyPr/>
          <a:lstStyle>
            <a:lvl1pPr eaLnBrk="0" hangingPunct="0">
              <a:defRPr sz="2400">
                <a:solidFill>
                  <a:schemeClr val="tx1"/>
                </a:solidFill>
                <a:latin typeface="Times" panose="02020603050405020304" pitchFamily="18" charset="0"/>
                <a:cs typeface="Arial" panose="020B0604020202020204" pitchFamily="34" charset="0"/>
              </a:defRPr>
            </a:lvl1pPr>
            <a:lvl2pPr marL="742950" indent="-285750" eaLnBrk="0" hangingPunct="0">
              <a:defRPr sz="2400">
                <a:solidFill>
                  <a:schemeClr val="tx1"/>
                </a:solidFill>
                <a:latin typeface="Times" panose="02020603050405020304" pitchFamily="18" charset="0"/>
                <a:cs typeface="Arial" panose="020B0604020202020204" pitchFamily="34" charset="0"/>
              </a:defRPr>
            </a:lvl2pPr>
            <a:lvl3pPr marL="1143000" indent="-228600" eaLnBrk="0" hangingPunct="0">
              <a:defRPr sz="2400">
                <a:solidFill>
                  <a:schemeClr val="tx1"/>
                </a:solidFill>
                <a:latin typeface="Times" panose="02020603050405020304" pitchFamily="18" charset="0"/>
                <a:cs typeface="Arial" panose="020B0604020202020204" pitchFamily="34" charset="0"/>
              </a:defRPr>
            </a:lvl3pPr>
            <a:lvl4pPr marL="1600200" indent="-228600" eaLnBrk="0" hangingPunct="0">
              <a:defRPr sz="2400">
                <a:solidFill>
                  <a:schemeClr val="tx1"/>
                </a:solidFill>
                <a:latin typeface="Times" panose="02020603050405020304" pitchFamily="18" charset="0"/>
                <a:cs typeface="Arial" panose="020B0604020202020204" pitchFamily="34" charset="0"/>
              </a:defRPr>
            </a:lvl4pPr>
            <a:lvl5pPr marL="2057400" indent="-228600" eaLnBrk="0" hangingPunct="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pPr>
              <a:defRPr/>
            </a:pPr>
            <a:fld id="{A5EE3FFB-D1AD-4CB8-BE3D-C4E5683CF09E}" type="slidenum">
              <a:rPr lang="fr-FR" sz="1200" smtClean="0"/>
              <a:pPr>
                <a:defRPr/>
              </a:pPr>
              <a:t>48</a:t>
            </a:fld>
            <a:endParaRPr lang="fr-FR" sz="1200" smtClean="0"/>
          </a:p>
        </p:txBody>
      </p:sp>
    </p:spTree>
    <p:extLst>
      <p:ext uri="{BB962C8B-B14F-4D97-AF65-F5344CB8AC3E}">
        <p14:creationId xmlns:p14="http://schemas.microsoft.com/office/powerpoint/2010/main" val="38335872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dirty="0" smtClean="0"/>
          </a:p>
        </p:txBody>
      </p:sp>
      <p:sp>
        <p:nvSpPr>
          <p:cNvPr id="4" name="Espace réservé du numéro de diapositive 3"/>
          <p:cNvSpPr>
            <a:spLocks noGrp="1"/>
          </p:cNvSpPr>
          <p:nvPr>
            <p:ph type="sldNum" sz="quarter" idx="5"/>
          </p:nvPr>
        </p:nvSpPr>
        <p:spPr/>
        <p:txBody>
          <a:bodyPr/>
          <a:lstStyle>
            <a:lvl1pPr eaLnBrk="0" hangingPunct="0">
              <a:defRPr sz="2400">
                <a:solidFill>
                  <a:schemeClr val="tx1"/>
                </a:solidFill>
                <a:latin typeface="Times" panose="02020603050405020304" pitchFamily="18" charset="0"/>
                <a:cs typeface="Arial" panose="020B0604020202020204" pitchFamily="34" charset="0"/>
              </a:defRPr>
            </a:lvl1pPr>
            <a:lvl2pPr marL="742950" indent="-285750" eaLnBrk="0" hangingPunct="0">
              <a:defRPr sz="2400">
                <a:solidFill>
                  <a:schemeClr val="tx1"/>
                </a:solidFill>
                <a:latin typeface="Times" panose="02020603050405020304" pitchFamily="18" charset="0"/>
                <a:cs typeface="Arial" panose="020B0604020202020204" pitchFamily="34" charset="0"/>
              </a:defRPr>
            </a:lvl2pPr>
            <a:lvl3pPr marL="1143000" indent="-228600" eaLnBrk="0" hangingPunct="0">
              <a:defRPr sz="2400">
                <a:solidFill>
                  <a:schemeClr val="tx1"/>
                </a:solidFill>
                <a:latin typeface="Times" panose="02020603050405020304" pitchFamily="18" charset="0"/>
                <a:cs typeface="Arial" panose="020B0604020202020204" pitchFamily="34" charset="0"/>
              </a:defRPr>
            </a:lvl3pPr>
            <a:lvl4pPr marL="1600200" indent="-228600" eaLnBrk="0" hangingPunct="0">
              <a:defRPr sz="2400">
                <a:solidFill>
                  <a:schemeClr val="tx1"/>
                </a:solidFill>
                <a:latin typeface="Times" panose="02020603050405020304" pitchFamily="18" charset="0"/>
                <a:cs typeface="Arial" panose="020B0604020202020204" pitchFamily="34" charset="0"/>
              </a:defRPr>
            </a:lvl4pPr>
            <a:lvl5pPr marL="2057400" indent="-228600" eaLnBrk="0" hangingPunct="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fld id="{8E04C1D0-E667-44F5-BCDB-10EB737B8A3E}" type="slidenum">
              <a:rPr lang="fr-FR" altLang="fr-FR" sz="1200"/>
              <a:pPr/>
              <a:t>49</a:t>
            </a:fld>
            <a:endParaRPr lang="fr-FR" altLang="fr-FR" sz="1200"/>
          </a:p>
        </p:txBody>
      </p:sp>
    </p:spTree>
    <p:extLst>
      <p:ext uri="{BB962C8B-B14F-4D97-AF65-F5344CB8AC3E}">
        <p14:creationId xmlns:p14="http://schemas.microsoft.com/office/powerpoint/2010/main" val="328982466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51</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426366080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52</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99570518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53</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381062276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8"/>
          <p:cNvSpPr>
            <a:spLocks noGrp="1" noChangeArrowheads="1"/>
          </p:cNvSpPr>
          <p:nvPr>
            <p:ph type="sldNum" sz="quarter"/>
          </p:nvPr>
        </p:nvSpPr>
        <p:spPr>
          <a:noFill/>
          <a:ln>
            <a:round/>
            <a:headEnd/>
            <a:tailEnd/>
          </a:ln>
        </p:spPr>
        <p:txBody>
          <a:bodyPr/>
          <a:lstStyle/>
          <a:p>
            <a:fld id="{5850F776-2E7B-4508-8CAC-606B01A44102}" type="slidenum">
              <a:rPr lang="fr-FR" altLang="fr-FR" smtClean="0"/>
              <a:pPr/>
              <a:t>54</a:t>
            </a:fld>
            <a:endParaRPr lang="fr-FR" altLang="fr-FR"/>
          </a:p>
        </p:txBody>
      </p:sp>
      <p:sp>
        <p:nvSpPr>
          <p:cNvPr id="75779"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75780" name="Rectangle 2"/>
          <p:cNvSpPr>
            <a:spLocks noGrp="1" noChangeArrowheads="1"/>
          </p:cNvSpPr>
          <p:nvPr>
            <p:ph type="body" idx="1"/>
          </p:nvPr>
        </p:nvSpPr>
        <p:spPr>
          <a:xfrm>
            <a:off x="931809" y="4725912"/>
            <a:ext cx="4969647" cy="4500414"/>
          </a:xfrm>
          <a:noFill/>
        </p:spPr>
        <p:txBody>
          <a:bodyPr wrap="none" anchor="ctr"/>
          <a:lstStyle/>
          <a:p>
            <a:endParaRPr lang="fr-FR" altLang="fr-FR">
              <a:latin typeface="Times New Roman" pitchFamily="16" charset="0"/>
            </a:endParaRPr>
          </a:p>
        </p:txBody>
      </p:sp>
    </p:spTree>
    <p:extLst>
      <p:ext uri="{BB962C8B-B14F-4D97-AF65-F5344CB8AC3E}">
        <p14:creationId xmlns:p14="http://schemas.microsoft.com/office/powerpoint/2010/main" val="1159113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5</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395841277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8"/>
          <p:cNvSpPr>
            <a:spLocks noGrp="1" noChangeArrowheads="1"/>
          </p:cNvSpPr>
          <p:nvPr>
            <p:ph type="sldNum" sz="quarter"/>
          </p:nvPr>
        </p:nvSpPr>
        <p:spPr>
          <a:noFill/>
          <a:ln>
            <a:round/>
            <a:headEnd/>
            <a:tailEnd/>
          </a:ln>
        </p:spPr>
        <p:txBody>
          <a:bodyPr/>
          <a:lstStyle/>
          <a:p>
            <a:fld id="{B67B9681-CE72-41EA-9FF1-2C0B59863354}" type="slidenum">
              <a:rPr lang="fr-FR" altLang="fr-FR" smtClean="0"/>
              <a:pPr/>
              <a:t>55</a:t>
            </a:fld>
            <a:endParaRPr lang="fr-FR" altLang="fr-FR"/>
          </a:p>
        </p:txBody>
      </p:sp>
      <p:sp>
        <p:nvSpPr>
          <p:cNvPr id="76803"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76804"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59549592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8"/>
          <p:cNvSpPr>
            <a:spLocks noGrp="1" noChangeArrowheads="1"/>
          </p:cNvSpPr>
          <p:nvPr>
            <p:ph type="sldNum" sz="quarter"/>
          </p:nvPr>
        </p:nvSpPr>
        <p:spPr>
          <a:noFill/>
          <a:ln>
            <a:round/>
            <a:headEnd/>
            <a:tailEnd/>
          </a:ln>
        </p:spPr>
        <p:txBody>
          <a:bodyPr/>
          <a:lstStyle/>
          <a:p>
            <a:fld id="{21174BA8-CDF5-4887-9C5D-7923E3638616}" type="slidenum">
              <a:rPr lang="fr-FR" altLang="fr-FR" smtClean="0"/>
              <a:pPr/>
              <a:t>56</a:t>
            </a:fld>
            <a:endParaRPr lang="fr-FR" altLang="fr-FR"/>
          </a:p>
        </p:txBody>
      </p:sp>
      <p:sp>
        <p:nvSpPr>
          <p:cNvPr id="77827"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77828" name="Rectangle 2"/>
          <p:cNvSpPr>
            <a:spLocks noGrp="1" noChangeArrowheads="1"/>
          </p:cNvSpPr>
          <p:nvPr>
            <p:ph type="body" idx="1"/>
          </p:nvPr>
        </p:nvSpPr>
        <p:spPr>
          <a:xfrm>
            <a:off x="931809" y="4725912"/>
            <a:ext cx="4969647" cy="4500414"/>
          </a:xfrm>
          <a:noFill/>
        </p:spPr>
        <p:txBody>
          <a:bodyPr wrap="none" anchor="ctr"/>
          <a:lstStyle/>
          <a:p>
            <a:endParaRPr lang="fr-FR" altLang="fr-FR">
              <a:latin typeface="Times New Roman" pitchFamily="16" charset="0"/>
            </a:endParaRPr>
          </a:p>
        </p:txBody>
      </p:sp>
    </p:spTree>
    <p:extLst>
      <p:ext uri="{BB962C8B-B14F-4D97-AF65-F5344CB8AC3E}">
        <p14:creationId xmlns:p14="http://schemas.microsoft.com/office/powerpoint/2010/main" val="2704505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8"/>
          <p:cNvSpPr>
            <a:spLocks noGrp="1" noChangeArrowheads="1"/>
          </p:cNvSpPr>
          <p:nvPr>
            <p:ph type="sldNum" sz="quarter"/>
          </p:nvPr>
        </p:nvSpPr>
        <p:spPr>
          <a:noFill/>
          <a:ln>
            <a:round/>
            <a:headEnd/>
            <a:tailEnd/>
          </a:ln>
        </p:spPr>
        <p:txBody>
          <a:bodyPr/>
          <a:lstStyle/>
          <a:p>
            <a:fld id="{4AE9C813-F0FC-47B5-975D-30ECE8D30E95}" type="slidenum">
              <a:rPr lang="fr-FR" altLang="fr-FR" smtClean="0"/>
              <a:pPr/>
              <a:t>57</a:t>
            </a:fld>
            <a:endParaRPr lang="fr-FR" altLang="fr-FR"/>
          </a:p>
        </p:txBody>
      </p:sp>
      <p:sp>
        <p:nvSpPr>
          <p:cNvPr id="7885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78852" name="Rectangle 2"/>
          <p:cNvSpPr>
            <a:spLocks noGrp="1" noChangeArrowheads="1"/>
          </p:cNvSpPr>
          <p:nvPr>
            <p:ph type="body" idx="1"/>
          </p:nvPr>
        </p:nvSpPr>
        <p:spPr>
          <a:xfrm>
            <a:off x="931809" y="4725912"/>
            <a:ext cx="4969647" cy="4500414"/>
          </a:xfrm>
          <a:noFill/>
        </p:spPr>
        <p:txBody>
          <a:bodyPr wrap="none" anchor="ctr"/>
          <a:lstStyle/>
          <a:p>
            <a:endParaRPr lang="fr-FR" altLang="fr-FR">
              <a:latin typeface="Times New Roman" pitchFamily="16" charset="0"/>
            </a:endParaRPr>
          </a:p>
        </p:txBody>
      </p:sp>
    </p:spTree>
    <p:extLst>
      <p:ext uri="{BB962C8B-B14F-4D97-AF65-F5344CB8AC3E}">
        <p14:creationId xmlns:p14="http://schemas.microsoft.com/office/powerpoint/2010/main" val="350941339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8"/>
          <p:cNvSpPr>
            <a:spLocks noGrp="1" noChangeArrowheads="1"/>
          </p:cNvSpPr>
          <p:nvPr>
            <p:ph type="sldNum" sz="quarter"/>
          </p:nvPr>
        </p:nvSpPr>
        <p:spPr>
          <a:noFill/>
          <a:ln>
            <a:round/>
            <a:headEnd/>
            <a:tailEnd/>
          </a:ln>
        </p:spPr>
        <p:txBody>
          <a:bodyPr/>
          <a:lstStyle/>
          <a:p>
            <a:fld id="{FBEC5D4B-90B9-48A4-9F2F-DA8FAB9CDECF}" type="slidenum">
              <a:rPr lang="fr-FR" altLang="fr-FR" smtClean="0"/>
              <a:pPr/>
              <a:t>58</a:t>
            </a:fld>
            <a:endParaRPr lang="fr-FR" altLang="fr-FR"/>
          </a:p>
        </p:txBody>
      </p:sp>
      <p:sp>
        <p:nvSpPr>
          <p:cNvPr id="79875"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79876" name="Rectangle 2"/>
          <p:cNvSpPr>
            <a:spLocks noGrp="1" noChangeArrowheads="1"/>
          </p:cNvSpPr>
          <p:nvPr>
            <p:ph type="body" idx="1"/>
          </p:nvPr>
        </p:nvSpPr>
        <p:spPr>
          <a:xfrm>
            <a:off x="931809" y="4725912"/>
            <a:ext cx="4969647" cy="4500414"/>
          </a:xfrm>
          <a:noFill/>
        </p:spPr>
        <p:txBody>
          <a:bodyPr wrap="none" anchor="ctr"/>
          <a:lstStyle/>
          <a:p>
            <a:endParaRPr lang="fr-FR" altLang="fr-FR">
              <a:latin typeface="Times New Roman" pitchFamily="16" charset="0"/>
            </a:endParaRPr>
          </a:p>
        </p:txBody>
      </p:sp>
    </p:spTree>
    <p:extLst>
      <p:ext uri="{BB962C8B-B14F-4D97-AF65-F5344CB8AC3E}">
        <p14:creationId xmlns:p14="http://schemas.microsoft.com/office/powerpoint/2010/main" val="127652165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8"/>
          <p:cNvSpPr>
            <a:spLocks noGrp="1" noChangeArrowheads="1"/>
          </p:cNvSpPr>
          <p:nvPr>
            <p:ph type="sldNum" sz="quarter"/>
          </p:nvPr>
        </p:nvSpPr>
        <p:spPr>
          <a:noFill/>
          <a:ln>
            <a:round/>
            <a:headEnd/>
            <a:tailEnd/>
          </a:ln>
        </p:spPr>
        <p:txBody>
          <a:bodyPr/>
          <a:lstStyle/>
          <a:p>
            <a:fld id="{B84DDCD5-9991-416D-A055-9FB17CFEB98D}" type="slidenum">
              <a:rPr lang="fr-FR" altLang="fr-FR" smtClean="0"/>
              <a:pPr/>
              <a:t>59</a:t>
            </a:fld>
            <a:endParaRPr lang="fr-FR" altLang="fr-FR"/>
          </a:p>
        </p:txBody>
      </p:sp>
      <p:sp>
        <p:nvSpPr>
          <p:cNvPr id="80899"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80900" name="Rectangle 2"/>
          <p:cNvSpPr>
            <a:spLocks noGrp="1" noChangeArrowheads="1"/>
          </p:cNvSpPr>
          <p:nvPr>
            <p:ph type="body" idx="1"/>
          </p:nvPr>
        </p:nvSpPr>
        <p:spPr>
          <a:xfrm>
            <a:off x="931809" y="4725912"/>
            <a:ext cx="4969647" cy="4500414"/>
          </a:xfrm>
          <a:noFill/>
        </p:spPr>
        <p:txBody>
          <a:bodyPr wrap="none" anchor="ctr"/>
          <a:lstStyle/>
          <a:p>
            <a:endParaRPr lang="fr-FR" altLang="fr-FR">
              <a:latin typeface="Times New Roman" pitchFamily="16" charset="0"/>
            </a:endParaRPr>
          </a:p>
        </p:txBody>
      </p:sp>
    </p:spTree>
    <p:extLst>
      <p:ext uri="{BB962C8B-B14F-4D97-AF65-F5344CB8AC3E}">
        <p14:creationId xmlns:p14="http://schemas.microsoft.com/office/powerpoint/2010/main" val="52084121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a:ln>
            <a:round/>
            <a:headEnd/>
            <a:tailEnd/>
          </a:ln>
        </p:spPr>
        <p:txBody>
          <a:bodyPr/>
          <a:lstStyle/>
          <a:p>
            <a:fld id="{34A8D2CB-0CA5-4699-8135-88132054231D}" type="slidenum">
              <a:rPr lang="fr-FR" altLang="fr-FR" smtClean="0"/>
              <a:pPr/>
              <a:t>60</a:t>
            </a:fld>
            <a:endParaRPr lang="fr-FR" altLang="fr-FR"/>
          </a:p>
        </p:txBody>
      </p:sp>
      <p:sp>
        <p:nvSpPr>
          <p:cNvPr id="81923"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81924"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234803930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61</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218938673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62</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382103313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63</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131402693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64</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4178375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pPr marL="0" marR="0" indent="0" algn="l" defTabSz="914400" rtl="0" eaLnBrk="0" fontAlgn="base" latinLnBrk="0" hangingPunct="0">
              <a:lnSpc>
                <a:spcPct val="100000"/>
              </a:lnSpc>
              <a:spcBef>
                <a:spcPct val="30000"/>
              </a:spcBef>
              <a:spcAft>
                <a:spcPct val="0"/>
              </a:spcAft>
              <a:buClrTx/>
              <a:buSzTx/>
              <a:buFontTx/>
              <a:buNone/>
              <a:tabLst/>
              <a:defRPr/>
            </a:pPr>
            <a:r>
              <a:rPr lang="fr-FR" sz="1200" b="0" i="1" dirty="0" smtClean="0"/>
              <a:t>L’avantage ici c’est que …..</a:t>
            </a:r>
          </a:p>
          <a:p>
            <a:r>
              <a:rPr lang="fr-FR" altLang="fr-FR" dirty="0" smtClean="0">
                <a:latin typeface="Times New Roman" pitchFamily="16" charset="0"/>
              </a:rPr>
              <a:t>??? supprimé</a:t>
            </a:r>
            <a:endParaRPr lang="fr-FR" altLang="fr-FR" dirty="0">
              <a:latin typeface="Times New Roman" pitchFamily="16" charset="0"/>
            </a:endParaRPr>
          </a:p>
        </p:txBody>
      </p:sp>
    </p:spTree>
    <p:extLst>
      <p:ext uri="{BB962C8B-B14F-4D97-AF65-F5344CB8AC3E}">
        <p14:creationId xmlns:p14="http://schemas.microsoft.com/office/powerpoint/2010/main" val="67530857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65</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158869642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66</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5068331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67</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103763767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68</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76152896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69</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298852715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70</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254826496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71</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188057069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72</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282428757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73</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endParaRPr lang="fr-FR" altLang="fr-FR" dirty="0">
              <a:latin typeface="Times New Roman" pitchFamily="16" charset="0"/>
            </a:endParaRPr>
          </a:p>
        </p:txBody>
      </p:sp>
    </p:spTree>
    <p:extLst>
      <p:ext uri="{BB962C8B-B14F-4D97-AF65-F5344CB8AC3E}">
        <p14:creationId xmlns:p14="http://schemas.microsoft.com/office/powerpoint/2010/main" val="9672177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74</a:t>
            </a:fld>
            <a:endParaRPr lang="fr-FR" altLang="fr-FR"/>
          </a:p>
        </p:txBody>
      </p:sp>
    </p:spTree>
    <p:extLst>
      <p:ext uri="{BB962C8B-B14F-4D97-AF65-F5344CB8AC3E}">
        <p14:creationId xmlns:p14="http://schemas.microsoft.com/office/powerpoint/2010/main" val="695426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7</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r>
              <a:rPr lang="fr-FR" altLang="fr-FR" dirty="0" smtClean="0">
                <a:latin typeface="Times New Roman" pitchFamily="16" charset="0"/>
              </a:rPr>
              <a:t>Il faudrait être là au bout de 5’</a:t>
            </a:r>
            <a:endParaRPr lang="fr-FR" altLang="fr-FR" dirty="0">
              <a:latin typeface="Times New Roman" pitchFamily="16" charset="0"/>
            </a:endParaRPr>
          </a:p>
        </p:txBody>
      </p:sp>
    </p:spTree>
    <p:extLst>
      <p:ext uri="{BB962C8B-B14F-4D97-AF65-F5344CB8AC3E}">
        <p14:creationId xmlns:p14="http://schemas.microsoft.com/office/powerpoint/2010/main" val="210409005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5873FE2-93D1-4C03-9960-37BA62FD0018}" type="slidenum">
              <a:rPr lang="fr-FR" altLang="fr-FR" smtClean="0"/>
              <a:pPr>
                <a:defRPr/>
              </a:pPr>
              <a:t>75</a:t>
            </a:fld>
            <a:endParaRPr lang="fr-FR" altLang="fr-FR"/>
          </a:p>
        </p:txBody>
      </p:sp>
    </p:spTree>
    <p:extLst>
      <p:ext uri="{BB962C8B-B14F-4D97-AF65-F5344CB8AC3E}">
        <p14:creationId xmlns:p14="http://schemas.microsoft.com/office/powerpoint/2010/main" val="35071432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8</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pPr marL="0" marR="0" indent="0" algn="l" defTabSz="914400" rtl="0" eaLnBrk="0" fontAlgn="base" latinLnBrk="0" hangingPunct="0">
              <a:lnSpc>
                <a:spcPct val="100000"/>
              </a:lnSpc>
              <a:spcBef>
                <a:spcPct val="30000"/>
              </a:spcBef>
              <a:spcAft>
                <a:spcPct val="0"/>
              </a:spcAft>
              <a:buClrTx/>
              <a:buSzTx/>
              <a:buFontTx/>
              <a:buNone/>
              <a:tabLst/>
              <a:defRPr/>
            </a:pPr>
            <a:r>
              <a:rPr lang="fr-FR" sz="1200" b="0" i="1" dirty="0" smtClean="0"/>
              <a:t>En posant ces questions je prends le risque que ….???</a:t>
            </a:r>
          </a:p>
          <a:p>
            <a:pPr marL="0" marR="0" indent="0" algn="l" defTabSz="914400" rtl="0" eaLnBrk="0" fontAlgn="base" latinLnBrk="0" hangingPunct="0">
              <a:lnSpc>
                <a:spcPct val="100000"/>
              </a:lnSpc>
              <a:spcBef>
                <a:spcPct val="30000"/>
              </a:spcBef>
              <a:spcAft>
                <a:spcPct val="0"/>
              </a:spcAft>
              <a:buClrTx/>
              <a:buSzTx/>
              <a:buFontTx/>
              <a:buNone/>
              <a:tabLst/>
              <a:defRPr/>
            </a:pPr>
            <a:r>
              <a:rPr lang="fr-FR" sz="1200" b="0" i="1" dirty="0" smtClean="0"/>
              <a:t>supprimé</a:t>
            </a:r>
            <a:endParaRPr lang="fr-FR" b="0" i="1" dirty="0" smtClean="0"/>
          </a:p>
          <a:p>
            <a:endParaRPr lang="fr-FR" altLang="fr-FR" dirty="0">
              <a:latin typeface="Times New Roman" pitchFamily="16" charset="0"/>
            </a:endParaRPr>
          </a:p>
        </p:txBody>
      </p:sp>
    </p:spTree>
    <p:extLst>
      <p:ext uri="{BB962C8B-B14F-4D97-AF65-F5344CB8AC3E}">
        <p14:creationId xmlns:p14="http://schemas.microsoft.com/office/powerpoint/2010/main" val="1029006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8"/>
          <p:cNvSpPr>
            <a:spLocks noGrp="1" noChangeArrowheads="1"/>
          </p:cNvSpPr>
          <p:nvPr>
            <p:ph type="sldNum" sz="quarter"/>
          </p:nvPr>
        </p:nvSpPr>
        <p:spPr>
          <a:noFill/>
          <a:ln>
            <a:round/>
            <a:headEnd/>
            <a:tailEnd/>
          </a:ln>
        </p:spPr>
        <p:txBody>
          <a:bodyPr/>
          <a:lstStyle/>
          <a:p>
            <a:fld id="{1D2CB665-8F77-4866-8FC1-9892773A8AA5}" type="slidenum">
              <a:rPr lang="fr-FR" altLang="fr-FR" smtClean="0"/>
              <a:pPr/>
              <a:t>9</a:t>
            </a:fld>
            <a:endParaRPr lang="fr-FR" altLang="fr-FR" dirty="0"/>
          </a:p>
        </p:txBody>
      </p:sp>
      <p:sp>
        <p:nvSpPr>
          <p:cNvPr id="63491" name="Rectangle 1"/>
          <p:cNvSpPr>
            <a:spLocks noGrp="1" noRot="1" noChangeAspect="1" noChangeArrowheads="1" noTextEdit="1"/>
          </p:cNvSpPr>
          <p:nvPr>
            <p:ph type="sldImg"/>
          </p:nvPr>
        </p:nvSpPr>
        <p:spPr>
          <a:xfrm>
            <a:off x="927100" y="762000"/>
            <a:ext cx="4978400" cy="3733800"/>
          </a:xfrm>
          <a:solidFill>
            <a:srgbClr val="FFFFFF"/>
          </a:solidFill>
          <a:ln/>
        </p:spPr>
      </p:sp>
      <p:sp>
        <p:nvSpPr>
          <p:cNvPr id="63492" name="Rectangle 2"/>
          <p:cNvSpPr>
            <a:spLocks noGrp="1" noChangeArrowheads="1"/>
          </p:cNvSpPr>
          <p:nvPr>
            <p:ph type="body" idx="1"/>
          </p:nvPr>
        </p:nvSpPr>
        <p:spPr>
          <a:xfrm>
            <a:off x="931809" y="4725912"/>
            <a:ext cx="4969647" cy="4500414"/>
          </a:xfrm>
          <a:noFill/>
        </p:spPr>
        <p:txBody>
          <a:bodyPr wrap="none" anchor="ctr"/>
          <a:lstStyle/>
          <a:p>
            <a:r>
              <a:rPr lang="fr-FR" altLang="fr-FR" dirty="0" smtClean="0">
                <a:latin typeface="Times New Roman" pitchFamily="16" charset="0"/>
              </a:rPr>
              <a:t>Lien avec la dia précédente?</a:t>
            </a:r>
            <a:endParaRPr lang="fr-FR" altLang="fr-FR" dirty="0">
              <a:latin typeface="Times New Roman" pitchFamily="16" charset="0"/>
            </a:endParaRPr>
          </a:p>
        </p:txBody>
      </p:sp>
    </p:spTree>
    <p:extLst>
      <p:ext uri="{BB962C8B-B14F-4D97-AF65-F5344CB8AC3E}">
        <p14:creationId xmlns:p14="http://schemas.microsoft.com/office/powerpoint/2010/main" val="4193281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Rectangle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5" name="Rectangle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6" name="Rectangle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7" name="Rectangle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0" name="Rectangle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11" name="Rectangle à coins arrondis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12" name="Rectangle à coins arrondis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3" name="Rectangle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4" name="Rectangle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5" name="Rectangle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6" name="Rectangle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fr-FR"/>
              <a:t>Cliquez pour modifier le style du titre</a:t>
            </a:r>
            <a:endParaRPr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a:t>Cliquez pour modifier le style des sous-titres du masque</a:t>
            </a:r>
            <a:endParaRPr lang="en-US"/>
          </a:p>
        </p:txBody>
      </p:sp>
      <p:sp>
        <p:nvSpPr>
          <p:cNvPr id="17" name="Espace réservé de la date 27"/>
          <p:cNvSpPr>
            <a:spLocks noGrp="1"/>
          </p:cNvSpPr>
          <p:nvPr>
            <p:ph type="dt" sz="half" idx="10"/>
          </p:nvPr>
        </p:nvSpPr>
        <p:spPr>
          <a:xfrm>
            <a:off x="6705600" y="4206875"/>
            <a:ext cx="960438" cy="457200"/>
          </a:xfrm>
        </p:spPr>
        <p:txBody>
          <a:bodyPr/>
          <a:lstStyle>
            <a:lvl1pPr>
              <a:defRPr/>
            </a:lvl1pPr>
          </a:lstStyle>
          <a:p>
            <a:pPr>
              <a:defRPr/>
            </a:pPr>
            <a:fld id="{E10258A2-9C0F-46C0-BC75-D216DD0C47E4}" type="datetimeFigureOut">
              <a:rPr lang="en-US" altLang="fr-FR"/>
              <a:pPr>
                <a:defRPr/>
              </a:pPr>
              <a:t>6/19/2017</a:t>
            </a:fld>
            <a:endParaRPr lang="en-US" altLang="fr-FR"/>
          </a:p>
        </p:txBody>
      </p:sp>
      <p:sp>
        <p:nvSpPr>
          <p:cNvPr id="18" name="Espace réservé du pied de page 16"/>
          <p:cNvSpPr>
            <a:spLocks noGrp="1"/>
          </p:cNvSpPr>
          <p:nvPr>
            <p:ph type="ftr" sz="quarter" idx="11"/>
          </p:nvPr>
        </p:nvSpPr>
        <p:spPr>
          <a:xfrm>
            <a:off x="5410200" y="4205288"/>
            <a:ext cx="1295400" cy="457200"/>
          </a:xfrm>
        </p:spPr>
        <p:txBody>
          <a:bodyPr/>
          <a:lstStyle>
            <a:lvl1pPr>
              <a:defRPr/>
            </a:lvl1pPr>
          </a:lstStyle>
          <a:p>
            <a:pPr>
              <a:defRPr/>
            </a:pPr>
            <a:endParaRPr lang="en-US"/>
          </a:p>
        </p:txBody>
      </p:sp>
      <p:sp>
        <p:nvSpPr>
          <p:cNvPr id="19" name="Espace réservé du numéro de diapositive 28"/>
          <p:cNvSpPr>
            <a:spLocks noGrp="1"/>
          </p:cNvSpPr>
          <p:nvPr>
            <p:ph type="sldNum" sz="quarter" idx="12"/>
          </p:nvPr>
        </p:nvSpPr>
        <p:spPr>
          <a:xfrm>
            <a:off x="8320088" y="1588"/>
            <a:ext cx="747712" cy="365125"/>
          </a:xfrm>
        </p:spPr>
        <p:txBody>
          <a:bodyPr/>
          <a:lstStyle>
            <a:lvl1pPr>
              <a:defRPr>
                <a:solidFill>
                  <a:schemeClr val="bg1"/>
                </a:solidFill>
              </a:defRPr>
            </a:lvl1pPr>
          </a:lstStyle>
          <a:p>
            <a:pPr>
              <a:defRPr/>
            </a:pPr>
            <a:fld id="{A69C61C2-430F-4FA9-ACD3-E2FD4CE6C788}" type="slidenum">
              <a:rPr lang="en-US" altLang="fr-FR"/>
              <a:pPr>
                <a:defRPr/>
              </a:pPr>
              <a:t>‹N°›</a:t>
            </a:fld>
            <a:endParaRPr lang="en-US" altLang="fr-FR"/>
          </a:p>
        </p:txBody>
      </p:sp>
    </p:spTree>
    <p:extLst>
      <p:ext uri="{BB962C8B-B14F-4D97-AF65-F5344CB8AC3E}">
        <p14:creationId xmlns:p14="http://schemas.microsoft.com/office/powerpoint/2010/main" val="6021467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Rectangle 3"/>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5" name="Rectangle 4"/>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6" name="Rectangle 5"/>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7" name="Rectangle 6"/>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8" name="Rectangle 7"/>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9" name="Rectangle à coins arrondis 8"/>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10" name="Rectangle à coins arrondis 9"/>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1" name="Rectangle 10"/>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12" name="Rectangle 11"/>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13" name="Rectangle 12"/>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4" name="Rectangle 13"/>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5" name="Rectangle 14"/>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6" name="Rectangle 15"/>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7" name="Espace réservé de la date 3"/>
          <p:cNvSpPr>
            <a:spLocks noGrp="1"/>
          </p:cNvSpPr>
          <p:nvPr>
            <p:ph type="dt" sz="half" idx="10"/>
          </p:nvPr>
        </p:nvSpPr>
        <p:spPr/>
        <p:txBody>
          <a:bodyPr/>
          <a:lstStyle>
            <a:lvl1pPr>
              <a:defRPr/>
            </a:lvl1pPr>
          </a:lstStyle>
          <a:p>
            <a:pPr>
              <a:defRPr/>
            </a:pPr>
            <a:fld id="{20DC1205-2587-4132-8E3B-3FB1CAC58621}" type="datetimeFigureOut">
              <a:rPr lang="en-US" altLang="fr-FR"/>
              <a:pPr>
                <a:defRPr/>
              </a:pPr>
              <a:t>6/19/2017</a:t>
            </a:fld>
            <a:endParaRPr lang="en-US" altLang="fr-FR"/>
          </a:p>
        </p:txBody>
      </p:sp>
      <p:sp>
        <p:nvSpPr>
          <p:cNvPr id="18" name="Espace réservé du pied de page 4"/>
          <p:cNvSpPr>
            <a:spLocks noGrp="1"/>
          </p:cNvSpPr>
          <p:nvPr>
            <p:ph type="ftr" sz="quarter" idx="11"/>
          </p:nvPr>
        </p:nvSpPr>
        <p:spPr/>
        <p:txBody>
          <a:bodyPr/>
          <a:lstStyle>
            <a:lvl1pPr>
              <a:defRPr/>
            </a:lvl1pPr>
          </a:lstStyle>
          <a:p>
            <a:pPr>
              <a:defRPr/>
            </a:pPr>
            <a:endParaRPr lang="en-US"/>
          </a:p>
        </p:txBody>
      </p:sp>
      <p:sp>
        <p:nvSpPr>
          <p:cNvPr id="19" name="Espace réservé du numéro de diapositive 5"/>
          <p:cNvSpPr>
            <a:spLocks noGrp="1"/>
          </p:cNvSpPr>
          <p:nvPr>
            <p:ph type="sldNum" sz="quarter" idx="12"/>
          </p:nvPr>
        </p:nvSpPr>
        <p:spPr/>
        <p:txBody>
          <a:bodyPr/>
          <a:lstStyle>
            <a:lvl1pPr>
              <a:defRPr/>
            </a:lvl1pPr>
          </a:lstStyle>
          <a:p>
            <a:pPr>
              <a:defRPr/>
            </a:pPr>
            <a:fld id="{E7A7E181-D186-4FEC-B861-8CECAB4E4E4A}" type="slidenum">
              <a:rPr lang="en-US" altLang="fr-FR"/>
              <a:pPr>
                <a:defRPr/>
              </a:pPr>
              <a:t>‹N°›</a:t>
            </a:fld>
            <a:endParaRPr lang="en-US" altLang="fr-FR"/>
          </a:p>
        </p:txBody>
      </p:sp>
    </p:spTree>
    <p:extLst>
      <p:ext uri="{BB962C8B-B14F-4D97-AF65-F5344CB8AC3E}">
        <p14:creationId xmlns:p14="http://schemas.microsoft.com/office/powerpoint/2010/main" val="211211770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7" name="Rectangle 6"/>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8" name="Rectangle 7"/>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9" name="Rectangle 8"/>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0" name="Rectangle 9"/>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1" name="Rectangle 10"/>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12" name="Rectangle à coins arrondis 11"/>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13" name="Rectangle à coins arrondis 12"/>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4" name="Rectangle 13"/>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15" name="Rectangle 14"/>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16" name="Rectangle 15"/>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7" name="Rectangle 16"/>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8" name="Rectangle 17"/>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9" name="Rectangle 18"/>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2" name="Titre 1"/>
          <p:cNvSpPr>
            <a:spLocks noGrp="1"/>
          </p:cNvSpPr>
          <p:nvPr>
            <p:ph type="title"/>
          </p:nvPr>
        </p:nvSpPr>
        <p:spPr>
          <a:xfrm>
            <a:off x="381000" y="1143000"/>
            <a:ext cx="8382000" cy="1069848"/>
          </a:xfrm>
        </p:spPr>
        <p:txBody>
          <a:bodyPr/>
          <a:lstStyle>
            <a:lvl1pPr>
              <a:defRPr sz="4000" b="0" i="0" cap="none" baseline="0"/>
            </a:lvl1pPr>
          </a:lstStyle>
          <a:p>
            <a:r>
              <a:rPr lang="fr-FR"/>
              <a:t>Cliquez pour modifier le style du titre</a:t>
            </a:r>
            <a:endParaRPr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fr-FR"/>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fr-FR"/>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20" name="Espace réservé de la date 25"/>
          <p:cNvSpPr>
            <a:spLocks noGrp="1"/>
          </p:cNvSpPr>
          <p:nvPr>
            <p:ph type="dt" sz="half" idx="10"/>
          </p:nvPr>
        </p:nvSpPr>
        <p:spPr/>
        <p:txBody>
          <a:bodyPr/>
          <a:lstStyle>
            <a:lvl1pPr>
              <a:defRPr/>
            </a:lvl1pPr>
          </a:lstStyle>
          <a:p>
            <a:pPr>
              <a:defRPr/>
            </a:pPr>
            <a:fld id="{34AC469B-D1DF-4EDE-AFB3-1EAD8AC6DCE8}" type="datetimeFigureOut">
              <a:rPr lang="en-US" altLang="fr-FR"/>
              <a:pPr>
                <a:defRPr/>
              </a:pPr>
              <a:t>6/19/2017</a:t>
            </a:fld>
            <a:endParaRPr lang="en-US" altLang="fr-FR"/>
          </a:p>
        </p:txBody>
      </p:sp>
      <p:sp>
        <p:nvSpPr>
          <p:cNvPr id="21" name="Espace réservé du numéro de diapositive 26"/>
          <p:cNvSpPr>
            <a:spLocks noGrp="1"/>
          </p:cNvSpPr>
          <p:nvPr>
            <p:ph type="sldNum" sz="quarter" idx="11"/>
          </p:nvPr>
        </p:nvSpPr>
        <p:spPr/>
        <p:txBody>
          <a:bodyPr/>
          <a:lstStyle>
            <a:lvl1pPr>
              <a:defRPr/>
            </a:lvl1pPr>
          </a:lstStyle>
          <a:p>
            <a:pPr>
              <a:defRPr/>
            </a:pPr>
            <a:fld id="{0A0353CF-30DA-4FB8-96E1-1892FD09098E}" type="slidenum">
              <a:rPr lang="en-US" altLang="fr-FR"/>
              <a:pPr>
                <a:defRPr/>
              </a:pPr>
              <a:t>‹N°›</a:t>
            </a:fld>
            <a:endParaRPr lang="en-US" altLang="fr-FR"/>
          </a:p>
        </p:txBody>
      </p:sp>
      <p:sp>
        <p:nvSpPr>
          <p:cNvPr id="22" name="Espace réservé du pied de page 2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47962465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Rectangle 2"/>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4" name="Rectangle 3"/>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5" name="Rectangle 4"/>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6" name="Rectangle 5"/>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7" name="Rectangle 6"/>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8" name="Rectangle à coins arrondis 7"/>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9" name="Rectangle à coins arrondis 8"/>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0" name="Rectangle 9"/>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11" name="Rectangle 10"/>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12" name="Rectangle 11"/>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3" name="Rectangle 12"/>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4" name="Rectangle 13"/>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5" name="Rectangle 14"/>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2" name="Titre 1"/>
          <p:cNvSpPr>
            <a:spLocks noGrp="1"/>
          </p:cNvSpPr>
          <p:nvPr>
            <p:ph type="title"/>
          </p:nvPr>
        </p:nvSpPr>
        <p:spPr>
          <a:xfrm>
            <a:off x="457200" y="1143000"/>
            <a:ext cx="8229600" cy="1069848"/>
          </a:xfrm>
        </p:spPr>
        <p:txBody>
          <a:bodyPr/>
          <a:lstStyle>
            <a:lvl1pPr>
              <a:defRPr sz="4000">
                <a:solidFill>
                  <a:schemeClr val="tx2"/>
                </a:solidFill>
              </a:defRPr>
            </a:lvl1pPr>
          </a:lstStyle>
          <a:p>
            <a:r>
              <a:rPr lang="fr-FR"/>
              <a:t>Cliquez pour modifier le style du titre</a:t>
            </a:r>
            <a:endParaRPr lang="en-US"/>
          </a:p>
        </p:txBody>
      </p:sp>
      <p:sp>
        <p:nvSpPr>
          <p:cNvPr id="16" name="Espace réservé de la date 2"/>
          <p:cNvSpPr>
            <a:spLocks noGrp="1"/>
          </p:cNvSpPr>
          <p:nvPr>
            <p:ph type="dt" sz="half" idx="10"/>
          </p:nvPr>
        </p:nvSpPr>
        <p:spPr>
          <a:xfrm>
            <a:off x="6583363" y="612775"/>
            <a:ext cx="957262" cy="457200"/>
          </a:xfrm>
        </p:spPr>
        <p:txBody>
          <a:bodyPr/>
          <a:lstStyle>
            <a:lvl1pPr>
              <a:defRPr/>
            </a:lvl1pPr>
          </a:lstStyle>
          <a:p>
            <a:pPr>
              <a:defRPr/>
            </a:pPr>
            <a:fld id="{F50545B7-AA4F-43DF-837C-14C1A8A14851}" type="datetimeFigureOut">
              <a:rPr lang="en-US" altLang="fr-FR"/>
              <a:pPr>
                <a:defRPr/>
              </a:pPr>
              <a:t>6/19/2017</a:t>
            </a:fld>
            <a:endParaRPr lang="en-US" altLang="fr-FR"/>
          </a:p>
        </p:txBody>
      </p:sp>
      <p:sp>
        <p:nvSpPr>
          <p:cNvPr id="17" name="Espace réservé du pied de page 3"/>
          <p:cNvSpPr>
            <a:spLocks noGrp="1"/>
          </p:cNvSpPr>
          <p:nvPr>
            <p:ph type="ftr" sz="quarter" idx="11"/>
          </p:nvPr>
        </p:nvSpPr>
        <p:spPr/>
        <p:txBody>
          <a:bodyPr/>
          <a:lstStyle>
            <a:lvl1pPr>
              <a:defRPr/>
            </a:lvl1pPr>
          </a:lstStyle>
          <a:p>
            <a:pPr>
              <a:defRPr/>
            </a:pPr>
            <a:endParaRPr lang="en-US"/>
          </a:p>
        </p:txBody>
      </p:sp>
      <p:sp>
        <p:nvSpPr>
          <p:cNvPr id="18" name="Espace réservé du numéro de diapositive 4"/>
          <p:cNvSpPr>
            <a:spLocks noGrp="1"/>
          </p:cNvSpPr>
          <p:nvPr>
            <p:ph type="sldNum" sz="quarter" idx="12"/>
          </p:nvPr>
        </p:nvSpPr>
        <p:spPr/>
        <p:txBody>
          <a:bodyPr/>
          <a:lstStyle>
            <a:lvl1pPr>
              <a:defRPr/>
            </a:lvl1pPr>
          </a:lstStyle>
          <a:p>
            <a:pPr>
              <a:defRPr/>
            </a:pPr>
            <a:fld id="{BA54C23B-199C-4270-85EF-27765FDB261B}" type="slidenum">
              <a:rPr lang="en-US" altLang="fr-FR"/>
              <a:pPr>
                <a:defRPr/>
              </a:pPr>
              <a:t>‹N°›</a:t>
            </a:fld>
            <a:endParaRPr lang="en-US" altLang="fr-FR"/>
          </a:p>
        </p:txBody>
      </p:sp>
    </p:spTree>
    <p:extLst>
      <p:ext uri="{BB962C8B-B14F-4D97-AF65-F5344CB8AC3E}">
        <p14:creationId xmlns:p14="http://schemas.microsoft.com/office/powerpoint/2010/main" val="3939340361"/>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3" name="Rectangle 2"/>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4" name="Rectangle 3"/>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5" name="Rectangle 4"/>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6" name="Rectangle 5"/>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7" name="Rectangle à coins arrondis 6"/>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useBgFill="1">
        <p:nvSpPr>
          <p:cNvPr id="8" name="Rectangle à coins arrondis 7"/>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9" name="Rectangle 8"/>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10" name="Rectangle 9"/>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11" name="Rectangle 10"/>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2" name="Rectangle 11"/>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3" name="Rectangle 12"/>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a:p>
        </p:txBody>
      </p:sp>
      <p:sp>
        <p:nvSpPr>
          <p:cNvPr id="14" name="Rectangle 13"/>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b="0" dirty="0"/>
          </a:p>
        </p:txBody>
      </p:sp>
      <p:sp>
        <p:nvSpPr>
          <p:cNvPr id="15" name="Espace réservé de la date 1"/>
          <p:cNvSpPr>
            <a:spLocks noGrp="1"/>
          </p:cNvSpPr>
          <p:nvPr>
            <p:ph type="dt" sz="half" idx="10"/>
          </p:nvPr>
        </p:nvSpPr>
        <p:spPr/>
        <p:txBody>
          <a:bodyPr/>
          <a:lstStyle>
            <a:lvl1pPr>
              <a:defRPr/>
            </a:lvl1pPr>
          </a:lstStyle>
          <a:p>
            <a:pPr>
              <a:defRPr/>
            </a:pPr>
            <a:fld id="{2257F626-01ED-42AC-B2EF-821776C6DAE7}" type="datetimeFigureOut">
              <a:rPr lang="en-US" altLang="fr-FR"/>
              <a:pPr>
                <a:defRPr/>
              </a:pPr>
              <a:t>6/19/2017</a:t>
            </a:fld>
            <a:endParaRPr lang="en-US" altLang="fr-FR"/>
          </a:p>
        </p:txBody>
      </p:sp>
      <p:sp>
        <p:nvSpPr>
          <p:cNvPr id="16" name="Espace réservé du pied de page 2"/>
          <p:cNvSpPr>
            <a:spLocks noGrp="1"/>
          </p:cNvSpPr>
          <p:nvPr>
            <p:ph type="ftr" sz="quarter" idx="11"/>
          </p:nvPr>
        </p:nvSpPr>
        <p:spPr/>
        <p:txBody>
          <a:bodyPr/>
          <a:lstStyle>
            <a:lvl1pPr>
              <a:defRPr/>
            </a:lvl1pPr>
          </a:lstStyle>
          <a:p>
            <a:pPr>
              <a:defRPr/>
            </a:pPr>
            <a:endParaRPr lang="en-US"/>
          </a:p>
        </p:txBody>
      </p:sp>
      <p:sp>
        <p:nvSpPr>
          <p:cNvPr id="17" name="Espace réservé du numéro de diapositive 3"/>
          <p:cNvSpPr>
            <a:spLocks noGrp="1"/>
          </p:cNvSpPr>
          <p:nvPr>
            <p:ph type="sldNum" sz="quarter" idx="12"/>
          </p:nvPr>
        </p:nvSpPr>
        <p:spPr/>
        <p:txBody>
          <a:bodyPr/>
          <a:lstStyle>
            <a:lvl1pPr>
              <a:defRPr/>
            </a:lvl1pPr>
          </a:lstStyle>
          <a:p>
            <a:pPr>
              <a:defRPr/>
            </a:pPr>
            <a:fld id="{990C504C-27FF-4B3F-B10F-DFB5A064F71F}" type="slidenum">
              <a:rPr lang="en-US" altLang="fr-FR"/>
              <a:pPr>
                <a:defRPr/>
              </a:pPr>
              <a:t>‹N°›</a:t>
            </a:fld>
            <a:endParaRPr lang="en-US" altLang="fr-FR"/>
          </a:p>
        </p:txBody>
      </p:sp>
    </p:spTree>
    <p:extLst>
      <p:ext uri="{BB962C8B-B14F-4D97-AF65-F5344CB8AC3E}">
        <p14:creationId xmlns:p14="http://schemas.microsoft.com/office/powerpoint/2010/main" val="314944070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x" preserve="1">
  <p:cSld name="Titre et 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2"/>
          <p:cNvSpPr>
            <a:spLocks noGrp="1"/>
          </p:cNvSpPr>
          <p:nvPr>
            <p:ph type="body"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1"/>
          <p:cNvSpPr>
            <a:spLocks noGrp="1"/>
          </p:cNvSpPr>
          <p:nvPr>
            <p:ph type="dt" sz="half" idx="10"/>
          </p:nvPr>
        </p:nvSpPr>
        <p:spPr/>
        <p:txBody>
          <a:bodyPr/>
          <a:lstStyle>
            <a:lvl1pPr>
              <a:defRPr/>
            </a:lvl1pPr>
          </a:lstStyle>
          <a:p>
            <a:pPr>
              <a:defRPr/>
            </a:pPr>
            <a:fld id="{D91F8BDA-454B-423A-A6FA-88B4E4DEAA0E}" type="datetimeFigureOut">
              <a:rPr lang="en-US" altLang="fr-FR"/>
              <a:pPr>
                <a:defRPr/>
              </a:pPr>
              <a:t>6/19/2017</a:t>
            </a:fld>
            <a:endParaRPr lang="en-US" altLang="fr-FR"/>
          </a:p>
        </p:txBody>
      </p:sp>
      <p:sp>
        <p:nvSpPr>
          <p:cNvPr id="5" name="Espace réservé du pied de page 2"/>
          <p:cNvSpPr>
            <a:spLocks noGrp="1"/>
          </p:cNvSpPr>
          <p:nvPr>
            <p:ph type="ftr" sz="quarter" idx="11"/>
          </p:nvPr>
        </p:nvSpPr>
        <p:spPr/>
        <p:txBody>
          <a:bodyPr/>
          <a:lstStyle>
            <a:lvl1pPr>
              <a:defRPr/>
            </a:lvl1pPr>
          </a:lstStyle>
          <a:p>
            <a:pPr>
              <a:defRPr/>
            </a:pPr>
            <a:endParaRPr lang="en-US"/>
          </a:p>
        </p:txBody>
      </p:sp>
      <p:sp>
        <p:nvSpPr>
          <p:cNvPr id="6" name="Espace réservé du numéro de diapositive 3"/>
          <p:cNvSpPr>
            <a:spLocks noGrp="1"/>
          </p:cNvSpPr>
          <p:nvPr>
            <p:ph type="sldNum" sz="quarter" idx="12"/>
          </p:nvPr>
        </p:nvSpPr>
        <p:spPr/>
        <p:txBody>
          <a:bodyPr/>
          <a:lstStyle>
            <a:lvl1pPr>
              <a:defRPr/>
            </a:lvl1pPr>
          </a:lstStyle>
          <a:p>
            <a:pPr>
              <a:defRPr/>
            </a:pPr>
            <a:fld id="{7D757F17-5C16-4204-9EDF-253B260E2070}" type="slidenum">
              <a:rPr lang="en-US" altLang="fr-FR"/>
              <a:pPr>
                <a:defRPr/>
              </a:pPr>
              <a:t>‹N°›</a:t>
            </a:fld>
            <a:endParaRPr lang="en-US" altLang="fr-FR"/>
          </a:p>
        </p:txBody>
      </p:sp>
    </p:spTree>
    <p:extLst>
      <p:ext uri="{BB962C8B-B14F-4D97-AF65-F5344CB8AC3E}">
        <p14:creationId xmlns:p14="http://schemas.microsoft.com/office/powerpoint/2010/main" val="285061828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21"/>
          <p:cNvSpPr>
            <a:spLocks noGrp="1"/>
          </p:cNvSpPr>
          <p:nvPr>
            <p:ph type="title"/>
          </p:nvPr>
        </p:nvSpPr>
        <p:spPr bwMode="auto">
          <a:xfrm>
            <a:off x="4572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et modifiez le titre</a:t>
            </a:r>
            <a:endParaRPr lang="en-US" altLang="fr-FR"/>
          </a:p>
        </p:txBody>
      </p:sp>
      <p:sp>
        <p:nvSpPr>
          <p:cNvPr id="1027" name="Espace réservé du texte 12"/>
          <p:cNvSpPr>
            <a:spLocks noGrp="1"/>
          </p:cNvSpPr>
          <p:nvPr>
            <p:ph type="body" idx="1"/>
          </p:nvPr>
        </p:nvSpPr>
        <p:spPr bwMode="auto">
          <a:xfrm>
            <a:off x="457200" y="2249488"/>
            <a:ext cx="82296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altLang="fr-FR"/>
          </a:p>
        </p:txBody>
      </p:sp>
      <p:sp>
        <p:nvSpPr>
          <p:cNvPr id="20" name="Espace réservé de la date 1"/>
          <p:cNvSpPr>
            <a:spLocks noGrp="1"/>
          </p:cNvSpPr>
          <p:nvPr>
            <p:ph type="dt" sz="half" idx="2"/>
          </p:nvPr>
        </p:nvSpPr>
        <p:spPr>
          <a:xfrm>
            <a:off x="6586538" y="612775"/>
            <a:ext cx="957262" cy="457200"/>
          </a:xfrm>
          <a:prstGeom prst="rect">
            <a:avLst/>
          </a:prstGeom>
        </p:spPr>
        <p:txBody>
          <a:bodyPr vert="horz" wrap="square" lIns="91440" tIns="45720" rIns="91440" bIns="45720" numCol="1" anchor="t" anchorCtr="0" compatLnSpc="1">
            <a:prstTxWarp prst="textNoShape">
              <a:avLst/>
            </a:prstTxWarp>
          </a:bodyPr>
          <a:lstStyle>
            <a:lvl1pPr>
              <a:defRPr sz="800" b="0">
                <a:solidFill>
                  <a:schemeClr val="accent2"/>
                </a:solidFill>
                <a:latin typeface="Calibri" pitchFamily="34" charset="0"/>
                <a:ea typeface="ＭＳ Ｐゴシック" pitchFamily="-84" charset="-128"/>
                <a:cs typeface="+mn-cs"/>
              </a:defRPr>
            </a:lvl1pPr>
          </a:lstStyle>
          <a:p>
            <a:pPr>
              <a:defRPr/>
            </a:pPr>
            <a:fld id="{EC161A1F-76A7-46A1-843E-CB80CB57F4FA}" type="datetimeFigureOut">
              <a:rPr lang="en-US" altLang="fr-FR"/>
              <a:pPr>
                <a:defRPr/>
              </a:pPr>
              <a:t>6/19/2017</a:t>
            </a:fld>
            <a:endParaRPr lang="en-US" altLang="fr-FR"/>
          </a:p>
        </p:txBody>
      </p:sp>
      <p:sp>
        <p:nvSpPr>
          <p:cNvPr id="21" name="Espace réservé du pied de page 2"/>
          <p:cNvSpPr>
            <a:spLocks noGrp="1"/>
          </p:cNvSpPr>
          <p:nvPr>
            <p:ph type="ftr" sz="quarter" idx="3"/>
          </p:nvPr>
        </p:nvSpPr>
        <p:spPr>
          <a:xfrm>
            <a:off x="5257800" y="612775"/>
            <a:ext cx="1325563" cy="457200"/>
          </a:xfrm>
          <a:prstGeom prst="rect">
            <a:avLst/>
          </a:prstGeom>
        </p:spPr>
        <p:txBody>
          <a:bodyPr vert="horz"/>
          <a:lstStyle>
            <a:lvl1pPr algn="r" fontAlgn="auto">
              <a:spcBef>
                <a:spcPts val="0"/>
              </a:spcBef>
              <a:spcAft>
                <a:spcPts val="0"/>
              </a:spcAft>
              <a:defRPr sz="800" b="0">
                <a:solidFill>
                  <a:schemeClr val="accent2"/>
                </a:solidFill>
                <a:latin typeface="+mn-lt"/>
                <a:ea typeface="+mn-ea"/>
                <a:cs typeface="+mn-cs"/>
              </a:defRPr>
            </a:lvl1pPr>
          </a:lstStyle>
          <a:p>
            <a:pPr>
              <a:defRPr/>
            </a:pPr>
            <a:endParaRPr lang="en-US"/>
          </a:p>
        </p:txBody>
      </p:sp>
      <p:sp>
        <p:nvSpPr>
          <p:cNvPr id="24" name="Espace réservé du numéro de diapositive 3"/>
          <p:cNvSpPr>
            <a:spLocks noGrp="1"/>
          </p:cNvSpPr>
          <p:nvPr>
            <p:ph type="sldNum" sz="quarter" idx="4"/>
          </p:nvPr>
        </p:nvSpPr>
        <p:spPr>
          <a:xfrm>
            <a:off x="8174038" y="1588"/>
            <a:ext cx="762000" cy="366712"/>
          </a:xfrm>
          <a:prstGeom prst="rect">
            <a:avLst/>
          </a:prstGeom>
        </p:spPr>
        <p:txBody>
          <a:bodyPr vert="horz" wrap="square" lIns="91440" tIns="45720" rIns="91440" bIns="45720" numCol="1" anchor="b" anchorCtr="0" compatLnSpc="1">
            <a:prstTxWarp prst="textNoShape">
              <a:avLst/>
            </a:prstTxWarp>
          </a:bodyPr>
          <a:lstStyle>
            <a:lvl1pPr algn="r">
              <a:defRPr sz="1800" b="0">
                <a:solidFill>
                  <a:srgbClr val="FFFFFF"/>
                </a:solidFill>
                <a:latin typeface="Calibri" pitchFamily="34" charset="0"/>
                <a:ea typeface="ＭＳ Ｐゴシック" pitchFamily="-84" charset="-128"/>
                <a:cs typeface="+mn-cs"/>
              </a:defRPr>
            </a:lvl1pPr>
          </a:lstStyle>
          <a:p>
            <a:pPr>
              <a:defRPr/>
            </a:pPr>
            <a:fld id="{EAE64E02-F650-4994-AF19-65CD9D39F3CF}" type="slidenum">
              <a:rPr lang="en-US" altLang="fr-FR"/>
              <a:pPr>
                <a:defRPr/>
              </a:pPr>
              <a:t>‹N°›</a:t>
            </a:fld>
            <a:endParaRPr lang="en-US" altLang="fr-FR"/>
          </a:p>
        </p:txBody>
      </p:sp>
    </p:spTree>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37" r:id="rId6"/>
  </p:sldLayoutIdLst>
  <p:transition>
    <p:fade/>
  </p:transition>
  <p:txStyles>
    <p:titleStyle>
      <a:lvl1pPr algn="l" rtl="0" eaLnBrk="0" fontAlgn="base" hangingPunct="0">
        <a:spcBef>
          <a:spcPct val="0"/>
        </a:spcBef>
        <a:spcAft>
          <a:spcPct val="0"/>
        </a:spcAft>
        <a:defRPr sz="4000" kern="1200">
          <a:solidFill>
            <a:schemeClr val="tx2"/>
          </a:solidFill>
          <a:latin typeface="Arial" charset="0"/>
          <a:ea typeface="+mj-ea"/>
          <a:cs typeface="ＭＳ Ｐゴシック" charset="0"/>
        </a:defRPr>
      </a:lvl1pPr>
      <a:lvl2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4000">
          <a:solidFill>
            <a:schemeClr val="tx2"/>
          </a:solidFill>
          <a:latin typeface="Calibri" charset="0"/>
          <a:ea typeface="ＭＳ Ｐゴシック" charset="0"/>
        </a:defRPr>
      </a:lvl6pPr>
      <a:lvl7pPr marL="914400" algn="l" rtl="0" fontAlgn="base">
        <a:spcBef>
          <a:spcPct val="0"/>
        </a:spcBef>
        <a:spcAft>
          <a:spcPct val="0"/>
        </a:spcAft>
        <a:defRPr sz="4000">
          <a:solidFill>
            <a:schemeClr val="tx2"/>
          </a:solidFill>
          <a:latin typeface="Calibri" charset="0"/>
          <a:ea typeface="ＭＳ Ｐゴシック" charset="0"/>
        </a:defRPr>
      </a:lvl7pPr>
      <a:lvl8pPr marL="1371600" algn="l" rtl="0" fontAlgn="base">
        <a:spcBef>
          <a:spcPct val="0"/>
        </a:spcBef>
        <a:spcAft>
          <a:spcPct val="0"/>
        </a:spcAft>
        <a:defRPr sz="4000">
          <a:solidFill>
            <a:schemeClr val="tx2"/>
          </a:solidFill>
          <a:latin typeface="Calibri" charset="0"/>
          <a:ea typeface="ＭＳ Ｐゴシック" charset="0"/>
        </a:defRPr>
      </a:lvl8pPr>
      <a:lvl9pPr marL="1828800" algn="l" rtl="0" fontAlgn="base">
        <a:spcBef>
          <a:spcPct val="0"/>
        </a:spcBef>
        <a:spcAft>
          <a:spcPct val="0"/>
        </a:spcAft>
        <a:defRPr sz="4000">
          <a:solidFill>
            <a:schemeClr val="tx2"/>
          </a:solidFill>
          <a:latin typeface="Calibri" charset="0"/>
          <a:ea typeface="ＭＳ Ｐゴシック" charset="0"/>
        </a:defRPr>
      </a:lvl9pPr>
    </p:titleStyle>
    <p:bodyStyle>
      <a:lvl1pPr marL="365125" indent="-255588" algn="l" rtl="0" eaLnBrk="0" fontAlgn="base" hangingPunct="0">
        <a:spcBef>
          <a:spcPts val="300"/>
        </a:spcBef>
        <a:spcAft>
          <a:spcPct val="0"/>
        </a:spcAft>
        <a:buClr>
          <a:srgbClr val="B32C16"/>
        </a:buClr>
        <a:buFont typeface="Georgia" pitchFamily="18" charset="0"/>
        <a:buChar char="•"/>
        <a:defRPr sz="2800" kern="1200">
          <a:solidFill>
            <a:schemeClr val="tx1"/>
          </a:solidFill>
          <a:latin typeface="Arial" charset="0"/>
          <a:ea typeface="+mn-ea"/>
          <a:cs typeface="ＭＳ Ｐゴシック" charset="0"/>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2"/>
          </a:solidFill>
          <a:latin typeface="Arial" charset="0"/>
          <a:ea typeface="+mn-ea"/>
          <a:cs typeface="ＭＳ Ｐゴシック"/>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accent1"/>
          </a:solidFill>
          <a:latin typeface="Arial" charset="0"/>
          <a:ea typeface="+mn-ea"/>
          <a:cs typeface="ＭＳ Ｐゴシック"/>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Arial" charset="0"/>
          <a:ea typeface="+mn-ea"/>
          <a:cs typeface="ＭＳ Ｐゴシック"/>
        </a:defRPr>
      </a:lvl4pPr>
      <a:lvl5pPr marL="1389063" indent="-182563" algn="l" rtl="0" eaLnBrk="0" fontAlgn="base" hangingPunct="0">
        <a:spcBef>
          <a:spcPts val="300"/>
        </a:spcBef>
        <a:spcAft>
          <a:spcPct val="0"/>
        </a:spcAft>
        <a:buClr>
          <a:srgbClr val="B32C16"/>
        </a:buClr>
        <a:buFont typeface="Georgia" pitchFamily="18" charset="0"/>
        <a:buChar char="▫"/>
        <a:defRPr sz="2000" kern="1200">
          <a:solidFill>
            <a:srgbClr val="B32C16"/>
          </a:solidFill>
          <a:latin typeface="Arial" charset="0"/>
          <a:ea typeface="+mn-ea"/>
          <a:cs typeface="ＭＳ Ｐゴシック"/>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3.xml"/><Relationship Id="rId7" Type="http://schemas.openxmlformats.org/officeDocument/2006/relationships/oleObject" Target="../embeddings/oleObject1.bin"/><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notesSlide" Target="../notesSlides/notesSlide14.xml"/><Relationship Id="rId5" Type="http://schemas.openxmlformats.org/officeDocument/2006/relationships/slideLayout" Target="../slideLayouts/slideLayout6.xml"/><Relationship Id="rId4" Type="http://schemas.openxmlformats.org/officeDocument/2006/relationships/tags" Target="../tags/tag4.xml"/></Relationships>
</file>

<file path=ppt/slides/_rels/slide16.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6.xml"/><Relationship Id="rId7" Type="http://schemas.openxmlformats.org/officeDocument/2006/relationships/oleObject" Target="../embeddings/oleObject2.bin"/><Relationship Id="rId2" Type="http://schemas.openxmlformats.org/officeDocument/2006/relationships/tags" Target="../tags/tag5.xml"/><Relationship Id="rId1" Type="http://schemas.openxmlformats.org/officeDocument/2006/relationships/vmlDrawing" Target="../drawings/vmlDrawing2.vml"/><Relationship Id="rId6" Type="http://schemas.openxmlformats.org/officeDocument/2006/relationships/notesSlide" Target="../notesSlides/notesSlide15.xml"/><Relationship Id="rId5" Type="http://schemas.openxmlformats.org/officeDocument/2006/relationships/slideLayout" Target="../slideLayouts/slideLayout6.xml"/><Relationship Id="rId4" Type="http://schemas.openxmlformats.org/officeDocument/2006/relationships/tags" Target="../tags/tag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tags" Target="../tags/tag9.xml"/><Relationship Id="rId7" Type="http://schemas.openxmlformats.org/officeDocument/2006/relationships/oleObject" Target="../embeddings/oleObject3.bin"/><Relationship Id="rId2" Type="http://schemas.openxmlformats.org/officeDocument/2006/relationships/tags" Target="../tags/tag8.xml"/><Relationship Id="rId1" Type="http://schemas.openxmlformats.org/officeDocument/2006/relationships/vmlDrawing" Target="../drawings/vmlDrawing3.vml"/><Relationship Id="rId6" Type="http://schemas.openxmlformats.org/officeDocument/2006/relationships/notesSlide" Target="../notesSlides/notesSlide24.xml"/><Relationship Id="rId5" Type="http://schemas.openxmlformats.org/officeDocument/2006/relationships/slideLayout" Target="../slideLayouts/slideLayout6.xml"/><Relationship Id="rId4" Type="http://schemas.openxmlformats.org/officeDocument/2006/relationships/tags" Target="../tags/tag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12.xml"/><Relationship Id="rId7" Type="http://schemas.openxmlformats.org/officeDocument/2006/relationships/oleObject" Target="../embeddings/oleObject4.bin"/><Relationship Id="rId2" Type="http://schemas.openxmlformats.org/officeDocument/2006/relationships/tags" Target="../tags/tag11.xml"/><Relationship Id="rId1" Type="http://schemas.openxmlformats.org/officeDocument/2006/relationships/vmlDrawing" Target="../drawings/vmlDrawing4.vml"/><Relationship Id="rId6" Type="http://schemas.openxmlformats.org/officeDocument/2006/relationships/notesSlide" Target="../notesSlides/notesSlide26.xml"/><Relationship Id="rId5" Type="http://schemas.openxmlformats.org/officeDocument/2006/relationships/slideLayout" Target="../slideLayouts/slideLayout6.xml"/><Relationship Id="rId4" Type="http://schemas.openxmlformats.org/officeDocument/2006/relationships/tags" Target="../tags/tag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5.xml"/><Relationship Id="rId7" Type="http://schemas.openxmlformats.org/officeDocument/2006/relationships/oleObject" Target="../embeddings/oleObject5.bin"/><Relationship Id="rId2" Type="http://schemas.openxmlformats.org/officeDocument/2006/relationships/tags" Target="../tags/tag14.xml"/><Relationship Id="rId1" Type="http://schemas.openxmlformats.org/officeDocument/2006/relationships/vmlDrawing" Target="../drawings/vmlDrawing5.vml"/><Relationship Id="rId6" Type="http://schemas.openxmlformats.org/officeDocument/2006/relationships/notesSlide" Target="../notesSlides/notesSlide27.xml"/><Relationship Id="rId5" Type="http://schemas.openxmlformats.org/officeDocument/2006/relationships/slideLayout" Target="../slideLayouts/slideLayout6.xml"/><Relationship Id="rId4" Type="http://schemas.openxmlformats.org/officeDocument/2006/relationships/tags" Target="../tags/tag16.xml"/></Relationships>
</file>

<file path=ppt/slides/_rels/slide3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8.xml"/><Relationship Id="rId7" Type="http://schemas.openxmlformats.org/officeDocument/2006/relationships/oleObject" Target="../embeddings/oleObject6.bin"/><Relationship Id="rId2" Type="http://schemas.openxmlformats.org/officeDocument/2006/relationships/tags" Target="../tags/tag17.xml"/><Relationship Id="rId1" Type="http://schemas.openxmlformats.org/officeDocument/2006/relationships/vmlDrawing" Target="../drawings/vmlDrawing6.vml"/><Relationship Id="rId6" Type="http://schemas.openxmlformats.org/officeDocument/2006/relationships/notesSlide" Target="../notesSlides/notesSlide28.xml"/><Relationship Id="rId5" Type="http://schemas.openxmlformats.org/officeDocument/2006/relationships/slideLayout" Target="../slideLayouts/slideLayout6.xml"/><Relationship Id="rId4" Type="http://schemas.openxmlformats.org/officeDocument/2006/relationships/tags" Target="../tags/tag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3" Type="http://schemas.openxmlformats.org/officeDocument/2006/relationships/hyperlink" Target="http://www.apmep.fr/IMG/pdf/APMEP_PLOT_19_Leroux_Lecorre.pdf" TargetMode="External"/><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8" Type="http://schemas.openxmlformats.org/officeDocument/2006/relationships/hyperlink" Target="mailto:antoine.leroux@ac-grenoble.fr" TargetMode="External"/><Relationship Id="rId3" Type="http://schemas.openxmlformats.org/officeDocument/2006/relationships/hyperlink" Target="mailto:julien.douady@univ-grenoble-alpes.fr" TargetMode="External"/><Relationship Id="rId7" Type="http://schemas.openxmlformats.org/officeDocument/2006/relationships/hyperlink" Target="mailto:helene.di.martino@wanadoo.fr"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 Id="rId6" Type="http://schemas.openxmlformats.org/officeDocument/2006/relationships/hyperlink" Target="mailto:thomas.lecorre@wanadoo.fr" TargetMode="External"/><Relationship Id="rId5" Type="http://schemas.openxmlformats.org/officeDocument/2006/relationships/hyperlink" Target="mailto:marc.legrand@univ-grenoble-alpes.fr" TargetMode="External"/><Relationship Id="rId4" Type="http://schemas.openxmlformats.org/officeDocument/2006/relationships/hyperlink" Target="mailto:Yvan.Pigeonnat@grenoble-inp.fr" TargetMode="External"/><Relationship Id="rId9" Type="http://schemas.openxmlformats.org/officeDocument/2006/relationships/hyperlink" Target="mailto:anne.parreau@univ-grenoble-alpes.fr"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3" Type="http://schemas.openxmlformats.org/officeDocument/2006/relationships/slide" Target="slide56.xml"/><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ctrTitle"/>
          </p:nvPr>
        </p:nvSpPr>
        <p:spPr>
          <a:xfrm>
            <a:off x="0" y="188640"/>
            <a:ext cx="9036496" cy="3528392"/>
          </a:xfrm>
        </p:spPr>
        <p:txBody>
          <a:bodyPr/>
          <a:lstStyle/>
          <a:p>
            <a:pPr algn="ctr" eaLnBrk="1" hangingPunct="1"/>
            <a:r>
              <a:rPr lang="fr-FR" altLang="fr-FR" sz="3600" b="1" i="1" dirty="0" smtClean="0">
                <a:latin typeface="Calibri" pitchFamily="34" charset="0"/>
                <a:cs typeface="ＭＳ Ｐゴシック"/>
              </a:rPr>
              <a:t>Esquisse d’une  théorie du </a:t>
            </a:r>
            <a:br>
              <a:rPr lang="fr-FR" altLang="fr-FR" sz="3600" b="1" i="1" dirty="0" smtClean="0">
                <a:latin typeface="Calibri" pitchFamily="34" charset="0"/>
                <a:cs typeface="ＭＳ Ｐゴシック"/>
              </a:rPr>
            </a:br>
            <a:r>
              <a:rPr lang="fr-FR" altLang="fr-FR" sz="3600" b="1" i="1" dirty="0" smtClean="0">
                <a:latin typeface="Calibri" pitchFamily="34" charset="0"/>
                <a:cs typeface="ＭＳ Ｐゴシック"/>
              </a:rPr>
              <a:t>« débat scientifique en classe »,</a:t>
            </a:r>
            <a:r>
              <a:rPr lang="fr-FR" altLang="fr-FR" sz="3600" b="1" i="1" dirty="0">
                <a:latin typeface="Calibri" pitchFamily="34" charset="0"/>
                <a:cs typeface="ＭＳ Ｐゴシック"/>
              </a:rPr>
              <a:t/>
            </a:r>
            <a:br>
              <a:rPr lang="fr-FR" altLang="fr-FR" sz="3600" b="1" i="1" dirty="0">
                <a:latin typeface="Calibri" pitchFamily="34" charset="0"/>
                <a:cs typeface="ＭＳ Ｐゴシック"/>
              </a:rPr>
            </a:br>
            <a:r>
              <a:rPr lang="fr-FR" altLang="fr-FR" sz="3600" b="1" i="1" dirty="0" smtClean="0">
                <a:latin typeface="Calibri" pitchFamily="34" charset="0"/>
                <a:cs typeface="ＭＳ Ｐゴシック"/>
              </a:rPr>
              <a:t>    un outil pédagogique construit pour pouvoir aborder en cours le sens profond  </a:t>
            </a:r>
            <a:br>
              <a:rPr lang="fr-FR" altLang="fr-FR" sz="3600" b="1" i="1" dirty="0" smtClean="0">
                <a:latin typeface="Calibri" pitchFamily="34" charset="0"/>
                <a:cs typeface="ＭＳ Ｐゴシック"/>
              </a:rPr>
            </a:br>
            <a:r>
              <a:rPr lang="fr-FR" altLang="fr-FR" sz="3600" b="1" i="1" dirty="0" smtClean="0">
                <a:latin typeface="Calibri" pitchFamily="34" charset="0"/>
                <a:cs typeface="ＭＳ Ｐゴシック"/>
              </a:rPr>
              <a:t>des savoirs difficiles à comprendre  </a:t>
            </a:r>
            <a:endParaRPr lang="fr-CA" altLang="fr-FR" sz="2000" i="1" dirty="0">
              <a:latin typeface="Calibri" pitchFamily="34" charset="0"/>
              <a:cs typeface="ＭＳ Ｐゴシック"/>
            </a:endParaRPr>
          </a:p>
        </p:txBody>
      </p:sp>
      <p:sp>
        <p:nvSpPr>
          <p:cNvPr id="7172" name="ZoneTexte 3"/>
          <p:cNvSpPr txBox="1">
            <a:spLocks noChangeArrowheads="1"/>
          </p:cNvSpPr>
          <p:nvPr/>
        </p:nvSpPr>
        <p:spPr bwMode="auto">
          <a:xfrm>
            <a:off x="2483768" y="6398418"/>
            <a:ext cx="62865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300"/>
              </a:spcBef>
              <a:buClr>
                <a:srgbClr val="B32C16"/>
              </a:buClr>
              <a:buFont typeface="Georgia" pitchFamily="18" charset="0"/>
              <a:buChar char="•"/>
              <a:defRPr sz="2800">
                <a:solidFill>
                  <a:schemeClr val="tx1"/>
                </a:solidFill>
                <a:latin typeface="Arial" pitchFamily="34" charset="0"/>
                <a:ea typeface="ＭＳ Ｐゴシック"/>
                <a:cs typeface="ＭＳ Ｐゴシック"/>
              </a:defRPr>
            </a:lvl1pPr>
            <a:lvl2pPr marL="742950" indent="-285750" eaLnBrk="0" hangingPunct="0">
              <a:spcBef>
                <a:spcPts val="300"/>
              </a:spcBef>
              <a:buClr>
                <a:schemeClr val="accent2"/>
              </a:buClr>
              <a:buFont typeface="Georgia" pitchFamily="18" charset="0"/>
              <a:buChar char="▫"/>
              <a:defRPr sz="2600">
                <a:solidFill>
                  <a:schemeClr val="accent2"/>
                </a:solidFill>
                <a:latin typeface="Arial" pitchFamily="34" charset="0"/>
                <a:ea typeface="ＭＳ Ｐゴシック"/>
                <a:cs typeface="ＭＳ Ｐゴシック"/>
              </a:defRPr>
            </a:lvl2pPr>
            <a:lvl3pPr marL="1143000" indent="-228600" eaLnBrk="0" hangingPunct="0">
              <a:spcBef>
                <a:spcPts val="300"/>
              </a:spcBef>
              <a:buClr>
                <a:schemeClr val="accent1"/>
              </a:buClr>
              <a:buFont typeface="Wingdings 2" pitchFamily="18" charset="2"/>
              <a:buChar char=""/>
              <a:defRPr sz="2400">
                <a:solidFill>
                  <a:schemeClr val="accent1"/>
                </a:solidFill>
                <a:latin typeface="Arial" pitchFamily="34" charset="0"/>
                <a:ea typeface="ＭＳ Ｐゴシック"/>
                <a:cs typeface="ＭＳ Ｐゴシック"/>
              </a:defRPr>
            </a:lvl3pPr>
            <a:lvl4pPr marL="1600200" indent="-228600" eaLnBrk="0" hangingPunct="0">
              <a:spcBef>
                <a:spcPts val="300"/>
              </a:spcBef>
              <a:buClr>
                <a:schemeClr val="accent1"/>
              </a:buClr>
              <a:buFont typeface="Wingdings 2" pitchFamily="18" charset="2"/>
              <a:buChar char=""/>
              <a:defRPr sz="2200">
                <a:solidFill>
                  <a:schemeClr val="accent1"/>
                </a:solidFill>
                <a:latin typeface="Arial" pitchFamily="34" charset="0"/>
                <a:ea typeface="ＭＳ Ｐゴシック"/>
                <a:cs typeface="ＭＳ Ｐゴシック"/>
              </a:defRPr>
            </a:lvl4pPr>
            <a:lvl5pPr marL="2057400" indent="-228600" eaLnBrk="0" hangingPunct="0">
              <a:spcBef>
                <a:spcPts val="300"/>
              </a:spcBef>
              <a:buClr>
                <a:srgbClr val="B32C16"/>
              </a:buClr>
              <a:buFont typeface="Georgia" pitchFamily="18" charset="0"/>
              <a:buChar char="▫"/>
              <a:defRPr sz="2000">
                <a:solidFill>
                  <a:srgbClr val="B32C16"/>
                </a:solidFill>
                <a:latin typeface="Arial" pitchFamily="34" charset="0"/>
                <a:ea typeface="ＭＳ Ｐゴシック"/>
                <a:cs typeface="ＭＳ Ｐゴシック"/>
              </a:defRPr>
            </a:lvl5pPr>
            <a:lvl6pPr marL="2514600" indent="-228600" eaLnBrk="0" fontAlgn="base" hangingPunct="0">
              <a:spcBef>
                <a:spcPts val="300"/>
              </a:spcBef>
              <a:spcAft>
                <a:spcPct val="0"/>
              </a:spcAft>
              <a:buClr>
                <a:srgbClr val="B32C16"/>
              </a:buClr>
              <a:buFont typeface="Georgia" pitchFamily="18" charset="0"/>
              <a:buChar char="▫"/>
              <a:defRPr sz="2000">
                <a:solidFill>
                  <a:srgbClr val="B32C16"/>
                </a:solidFill>
                <a:latin typeface="Arial" pitchFamily="34" charset="0"/>
                <a:ea typeface="ＭＳ Ｐゴシック"/>
                <a:cs typeface="ＭＳ Ｐゴシック"/>
              </a:defRPr>
            </a:lvl6pPr>
            <a:lvl7pPr marL="2971800" indent="-228600" eaLnBrk="0" fontAlgn="base" hangingPunct="0">
              <a:spcBef>
                <a:spcPts val="300"/>
              </a:spcBef>
              <a:spcAft>
                <a:spcPct val="0"/>
              </a:spcAft>
              <a:buClr>
                <a:srgbClr val="B32C16"/>
              </a:buClr>
              <a:buFont typeface="Georgia" pitchFamily="18" charset="0"/>
              <a:buChar char="▫"/>
              <a:defRPr sz="2000">
                <a:solidFill>
                  <a:srgbClr val="B32C16"/>
                </a:solidFill>
                <a:latin typeface="Arial" pitchFamily="34" charset="0"/>
                <a:ea typeface="ＭＳ Ｐゴシック"/>
                <a:cs typeface="ＭＳ Ｐゴシック"/>
              </a:defRPr>
            </a:lvl7pPr>
            <a:lvl8pPr marL="3429000" indent="-228600" eaLnBrk="0" fontAlgn="base" hangingPunct="0">
              <a:spcBef>
                <a:spcPts val="300"/>
              </a:spcBef>
              <a:spcAft>
                <a:spcPct val="0"/>
              </a:spcAft>
              <a:buClr>
                <a:srgbClr val="B32C16"/>
              </a:buClr>
              <a:buFont typeface="Georgia" pitchFamily="18" charset="0"/>
              <a:buChar char="▫"/>
              <a:defRPr sz="2000">
                <a:solidFill>
                  <a:srgbClr val="B32C16"/>
                </a:solidFill>
                <a:latin typeface="Arial" pitchFamily="34" charset="0"/>
                <a:ea typeface="ＭＳ Ｐゴシック"/>
                <a:cs typeface="ＭＳ Ｐゴシック"/>
              </a:defRPr>
            </a:lvl8pPr>
            <a:lvl9pPr marL="3886200" indent="-228600" eaLnBrk="0" fontAlgn="base" hangingPunct="0">
              <a:spcBef>
                <a:spcPts val="300"/>
              </a:spcBef>
              <a:spcAft>
                <a:spcPct val="0"/>
              </a:spcAft>
              <a:buClr>
                <a:srgbClr val="B32C16"/>
              </a:buClr>
              <a:buFont typeface="Georgia" pitchFamily="18" charset="0"/>
              <a:buChar char="▫"/>
              <a:defRPr sz="2000">
                <a:solidFill>
                  <a:srgbClr val="B32C16"/>
                </a:solidFill>
                <a:latin typeface="Arial" pitchFamily="34" charset="0"/>
                <a:ea typeface="ＭＳ Ｐゴシック"/>
                <a:cs typeface="ＭＳ Ｐゴシック"/>
              </a:defRPr>
            </a:lvl9pPr>
          </a:lstStyle>
          <a:p>
            <a:pPr algn="r" eaLnBrk="1" hangingPunct="1">
              <a:spcBef>
                <a:spcPct val="0"/>
              </a:spcBef>
              <a:buClrTx/>
              <a:buFontTx/>
              <a:buNone/>
            </a:pPr>
            <a:r>
              <a:rPr lang="fr-CA" altLang="fr-FR" sz="1600" b="0" dirty="0" smtClean="0">
                <a:latin typeface="Calibri" pitchFamily="34" charset="0"/>
              </a:rPr>
              <a:t>QPES Grenoble 14 juin 2017</a:t>
            </a:r>
            <a:endParaRPr lang="fr-CA" altLang="fr-FR" sz="1600" b="0" dirty="0">
              <a:latin typeface="Calibri" pitchFamily="34" charset="0"/>
            </a:endParaRPr>
          </a:p>
        </p:txBody>
      </p:sp>
      <p:sp>
        <p:nvSpPr>
          <p:cNvPr id="2" name="Sous-titre 1"/>
          <p:cNvSpPr>
            <a:spLocks noGrp="1"/>
          </p:cNvSpPr>
          <p:nvPr>
            <p:ph type="subTitle" idx="1"/>
          </p:nvPr>
        </p:nvSpPr>
        <p:spPr>
          <a:xfrm>
            <a:off x="899592" y="4581128"/>
            <a:ext cx="6264697" cy="1224136"/>
          </a:xfrm>
        </p:spPr>
        <p:txBody>
          <a:bodyPr/>
          <a:lstStyle/>
          <a:p>
            <a:r>
              <a:rPr lang="fr-FR" dirty="0" smtClean="0"/>
              <a:t>Marc Legrand  </a:t>
            </a:r>
            <a:endParaRPr lang="fr-FR" dirty="0"/>
          </a:p>
          <a:p>
            <a:r>
              <a:rPr lang="fr-FR" sz="2000" dirty="0" smtClean="0"/>
              <a:t>Enseignant-chercheur à l’IREM</a:t>
            </a:r>
          </a:p>
          <a:p>
            <a:r>
              <a:rPr lang="fr-FR" sz="2000" dirty="0" smtClean="0"/>
              <a:t>Université </a:t>
            </a:r>
            <a:r>
              <a:rPr lang="fr-FR" sz="2000" dirty="0"/>
              <a:t>Grenoble-Alpes </a:t>
            </a:r>
            <a:endParaRPr lang="fr-FR" dirty="0"/>
          </a:p>
        </p:txBody>
      </p:sp>
    </p:spTree>
    <p:extLst>
      <p:ext uri="{BB962C8B-B14F-4D97-AF65-F5344CB8AC3E}">
        <p14:creationId xmlns:p14="http://schemas.microsoft.com/office/powerpoint/2010/main" val="422295539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79512" y="476672"/>
            <a:ext cx="8856538" cy="106680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dirty="0" smtClean="0"/>
              <a:t>Dès lors, trois types de sens apparaissent  </a:t>
            </a:r>
            <a:endParaRPr lang="fr-FR" dirty="0"/>
          </a:p>
        </p:txBody>
      </p:sp>
      <p:sp>
        <p:nvSpPr>
          <p:cNvPr id="15362" name="Text Box 2"/>
          <p:cNvSpPr txBox="1">
            <a:spLocks noChangeArrowheads="1"/>
          </p:cNvSpPr>
          <p:nvPr/>
        </p:nvSpPr>
        <p:spPr bwMode="auto">
          <a:xfrm>
            <a:off x="323528" y="1772816"/>
            <a:ext cx="8229600" cy="5256584"/>
          </a:xfrm>
          <a:prstGeom prst="rect">
            <a:avLst/>
          </a:prstGeom>
          <a:noFill/>
          <a:ln w="9525">
            <a:noFill/>
            <a:round/>
            <a:headEnd/>
            <a:tailEnd/>
          </a:ln>
        </p:spPr>
        <p:txBody>
          <a:bodyPr/>
          <a:lstStyle/>
          <a:p>
            <a:pPr marL="679450" indent="-571500">
              <a:spcBef>
                <a:spcPts val="300"/>
              </a:spcBef>
              <a:buSzPct val="100000"/>
              <a:buAutoNum type="romanUcParen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Le </a:t>
            </a:r>
            <a:r>
              <a:rPr lang="fr-FR" sz="2800" b="0" dirty="0"/>
              <a:t>sens </a:t>
            </a:r>
            <a:r>
              <a:rPr lang="fr-FR" sz="2800" b="0" dirty="0" smtClean="0"/>
              <a:t>en tant que nécessité de la </a:t>
            </a:r>
            <a:r>
              <a:rPr lang="fr-FR" sz="2800" dirty="0" smtClean="0"/>
              <a:t>vie quotidienne</a:t>
            </a:r>
            <a:r>
              <a:rPr lang="fr-FR" sz="2800" b="0" dirty="0" smtClean="0"/>
              <a:t> </a:t>
            </a:r>
            <a:r>
              <a:rPr lang="fr-FR" sz="2400" b="0" dirty="0" smtClean="0"/>
              <a:t>(mélange de « bon sens » et de « prêt à penser »)  </a:t>
            </a:r>
          </a:p>
          <a:p>
            <a:pPr marL="679450" indent="-571500">
              <a:spcBef>
                <a:spcPts val="300"/>
              </a:spcBef>
              <a:buSzPct val="100000"/>
              <a:buAutoNum type="romanUcParen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400" b="0" dirty="0" smtClean="0"/>
          </a:p>
          <a:p>
            <a:pPr marL="679450" indent="-571500">
              <a:spcBef>
                <a:spcPts val="300"/>
              </a:spcBef>
              <a:buSzPct val="100000"/>
              <a:buAutoNum type="romanUcParen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Le sens </a:t>
            </a:r>
            <a:r>
              <a:rPr lang="fr-FR" sz="2800" b="0" dirty="0"/>
              <a:t>en tant que nécessité </a:t>
            </a:r>
            <a:r>
              <a:rPr lang="fr-FR" sz="2800" b="0" dirty="0" smtClean="0"/>
              <a:t>de la </a:t>
            </a:r>
            <a:r>
              <a:rPr lang="fr-FR" sz="2800" dirty="0" smtClean="0"/>
              <a:t>vie scolaire </a:t>
            </a:r>
            <a:r>
              <a:rPr lang="fr-FR" sz="2400" b="0" dirty="0" smtClean="0"/>
              <a:t>(ce qu’il faut savoir réciter/appliquer sans forcément le penser</a:t>
            </a:r>
            <a:r>
              <a:rPr lang="fr-FR" sz="2400" b="0" dirty="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050" b="0" dirty="0" smtClean="0"/>
          </a:p>
          <a:p>
            <a:pPr marL="679450" indent="-571500">
              <a:spcBef>
                <a:spcPts val="300"/>
              </a:spcBef>
              <a:buSzPct val="100000"/>
              <a:buFont typeface="Wingdings" panose="05000000000000000000" pitchFamily="2" charset="2"/>
              <a:buAutoNum type="romanUcParenR" startAt="3"/>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Le sens </a:t>
            </a:r>
            <a:r>
              <a:rPr lang="fr-FR" sz="2800" b="0" dirty="0"/>
              <a:t>en tant que nécessité </a:t>
            </a:r>
            <a:r>
              <a:rPr lang="fr-FR" sz="2800" b="0" dirty="0" smtClean="0"/>
              <a:t>de la </a:t>
            </a:r>
            <a:r>
              <a:rPr lang="fr-FR" sz="2800" dirty="0" smtClean="0"/>
              <a:t>vie </a:t>
            </a:r>
            <a:r>
              <a:rPr lang="fr-FR" sz="2800" b="0" dirty="0"/>
              <a:t>(</a:t>
            </a:r>
            <a:r>
              <a:rPr lang="fr-FR" sz="2800" b="0" dirty="0" smtClean="0"/>
              <a:t>de l’âme) </a:t>
            </a:r>
            <a:r>
              <a:rPr lang="fr-FR" sz="2400" b="0" dirty="0" smtClean="0"/>
              <a:t>qui permet de prendre des initiatives et des responsabilités raisonnées (il résulte de la construction d’un </a:t>
            </a:r>
            <a:r>
              <a:rPr lang="fr-FR" sz="2400" dirty="0" smtClean="0"/>
              <a:t>sens profond</a:t>
            </a:r>
            <a:r>
              <a:rPr lang="fr-FR" sz="2400" b="0" dirty="0" smtClean="0"/>
              <a:t>)</a:t>
            </a:r>
            <a:r>
              <a:rPr lang="fr-FR" sz="2800" b="0" dirty="0" smtClean="0"/>
              <a:t> </a:t>
            </a:r>
            <a:endParaRPr lang="fr-FR" sz="40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2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200" b="0" i="1" dirty="0" smtClean="0"/>
          </a:p>
        </p:txBody>
      </p:sp>
    </p:spTree>
    <p:extLst>
      <p:ext uri="{BB962C8B-B14F-4D97-AF65-F5344CB8AC3E}">
        <p14:creationId xmlns:p14="http://schemas.microsoft.com/office/powerpoint/2010/main" val="201662397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2" end="2"/>
                                            </p:txEl>
                                          </p:spTgt>
                                        </p:tgtEl>
                                        <p:attrNameLst>
                                          <p:attrName>style.visibility</p:attrName>
                                        </p:attrNameLst>
                                      </p:cBhvr>
                                      <p:to>
                                        <p:strVal val="visible"/>
                                      </p:to>
                                    </p:set>
                                    <p:anim calcmode="lin" valueType="num">
                                      <p:cBhvr additive="base">
                                        <p:cTn id="13"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anim calcmode="lin" valueType="num">
                                      <p:cBhvr additive="base">
                                        <p:cTn id="19"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43507" y="620688"/>
            <a:ext cx="8856538" cy="106680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3600" dirty="0" smtClean="0"/>
              <a:t>La construction du sens profond d’une idée (théorie) proposée par autrui  </a:t>
            </a:r>
            <a:endParaRPr lang="fr-FR" sz="3600" dirty="0"/>
          </a:p>
        </p:txBody>
      </p:sp>
      <p:sp>
        <p:nvSpPr>
          <p:cNvPr id="15362" name="Text Box 2"/>
          <p:cNvSpPr txBox="1">
            <a:spLocks noChangeArrowheads="1"/>
          </p:cNvSpPr>
          <p:nvPr/>
        </p:nvSpPr>
        <p:spPr bwMode="auto">
          <a:xfrm>
            <a:off x="143507" y="1844824"/>
            <a:ext cx="8861001" cy="525658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Je construis un sens profond sur une idée (théorie),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quand je cherche à rencontrer la pensée de son auteur que je reconnais a priori comme un observateur </a:t>
            </a:r>
            <a:r>
              <a:rPr lang="fr-FR" sz="2400" b="0" i="1" dirty="0"/>
              <a:t>du monde </a:t>
            </a:r>
            <a:r>
              <a:rPr lang="fr-FR" sz="2400" i="1" dirty="0" smtClean="0"/>
              <a:t>même et différent de moi ! </a:t>
            </a:r>
            <a:r>
              <a:rPr lang="fr-FR" sz="2400" b="0" i="1" dirty="0" smtClean="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Pour cela :</a:t>
            </a:r>
          </a:p>
          <a:p>
            <a:pPr marL="565150" indent="-4572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i="1" dirty="0" smtClean="0"/>
              <a:t>Je ne le suis pas aveuglément</a:t>
            </a:r>
            <a:r>
              <a:rPr lang="fr-FR" sz="2400" b="0" i="1" dirty="0" smtClean="0"/>
              <a:t>, mais je guette les endroits où ce qu’il met en exergue - donc semble important pour lui - </a:t>
            </a:r>
            <a:r>
              <a:rPr lang="fr-FR" sz="2400" i="1" dirty="0" smtClean="0"/>
              <a:t>l’est ou non pour moi</a:t>
            </a:r>
            <a:r>
              <a:rPr lang="fr-FR" sz="2400" i="1" dirty="0"/>
              <a:t> </a:t>
            </a:r>
            <a:r>
              <a:rPr lang="fr-FR" sz="2400" i="1" dirty="0" smtClean="0"/>
              <a:t>!</a:t>
            </a:r>
          </a:p>
          <a:p>
            <a:pPr marL="565150" indent="-4572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Je cherche alors à découvrir </a:t>
            </a:r>
            <a:r>
              <a:rPr lang="fr-FR" sz="2400" i="1" dirty="0" smtClean="0"/>
              <a:t>jusqu’où va ce même et ce différent </a:t>
            </a:r>
            <a:r>
              <a:rPr lang="fr-FR" sz="2400" b="0" i="1" dirty="0" smtClean="0"/>
              <a:t>dans le regard que nous portons </a:t>
            </a:r>
            <a:r>
              <a:rPr lang="fr-FR" sz="2400" b="0" i="1" dirty="0"/>
              <a:t>s</a:t>
            </a:r>
            <a:r>
              <a:rPr lang="fr-FR" sz="2400" b="0" i="1" dirty="0" smtClean="0"/>
              <a:t>éparément sur le monde et pourquoi ?…..</a:t>
            </a:r>
          </a:p>
          <a:p>
            <a:pPr marL="565150" indent="-4572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i="1" dirty="0" smtClean="0"/>
              <a:t>Ici??? </a:t>
            </a:r>
          </a:p>
        </p:txBody>
      </p:sp>
    </p:spTree>
    <p:extLst>
      <p:ext uri="{BB962C8B-B14F-4D97-AF65-F5344CB8AC3E}">
        <p14:creationId xmlns:p14="http://schemas.microsoft.com/office/powerpoint/2010/main" val="29977697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2" end="2"/>
                                            </p:txEl>
                                          </p:spTgt>
                                        </p:tgtEl>
                                        <p:attrNameLst>
                                          <p:attrName>style.visibility</p:attrName>
                                        </p:attrNameLst>
                                      </p:cBhvr>
                                      <p:to>
                                        <p:strVal val="visible"/>
                                      </p:to>
                                    </p:set>
                                    <p:anim calcmode="lin" valueType="num">
                                      <p:cBhvr additive="base">
                                        <p:cTn id="19"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2">
                                            <p:txEl>
                                              <p:pRg st="3" end="3"/>
                                            </p:txEl>
                                          </p:spTgt>
                                        </p:tgtEl>
                                        <p:attrNameLst>
                                          <p:attrName>style.visibility</p:attrName>
                                        </p:attrNameLst>
                                      </p:cBhvr>
                                      <p:to>
                                        <p:strVal val="visible"/>
                                      </p:to>
                                    </p:set>
                                    <p:anim calcmode="lin" valueType="num">
                                      <p:cBhvr additive="base">
                                        <p:cTn id="25"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362">
                                            <p:txEl>
                                              <p:pRg st="4" end="4"/>
                                            </p:txEl>
                                          </p:spTgt>
                                        </p:tgtEl>
                                        <p:attrNameLst>
                                          <p:attrName>style.visibility</p:attrName>
                                        </p:attrNameLst>
                                      </p:cBhvr>
                                      <p:to>
                                        <p:strVal val="visible"/>
                                      </p:to>
                                    </p:set>
                                    <p:anim calcmode="lin" valueType="num">
                                      <p:cBhvr additive="base">
                                        <p:cTn id="31"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362">
                                            <p:txEl>
                                              <p:pRg st="5" end="5"/>
                                            </p:txEl>
                                          </p:spTgt>
                                        </p:tgtEl>
                                        <p:attrNameLst>
                                          <p:attrName>style.visibility</p:attrName>
                                        </p:attrNameLst>
                                      </p:cBhvr>
                                      <p:to>
                                        <p:strVal val="visible"/>
                                      </p:to>
                                    </p:set>
                                    <p:anim calcmode="lin" valueType="num">
                                      <p:cBhvr additive="base">
                                        <p:cTn id="37"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Ellipse 46"/>
          <p:cNvSpPr/>
          <p:nvPr/>
        </p:nvSpPr>
        <p:spPr>
          <a:xfrm>
            <a:off x="1480465" y="2715003"/>
            <a:ext cx="7666780" cy="4114131"/>
          </a:xfrm>
          <a:prstGeom prst="ellipse">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9" name="Connecteur droit 8"/>
          <p:cNvCxnSpPr/>
          <p:nvPr/>
        </p:nvCxnSpPr>
        <p:spPr>
          <a:xfrm>
            <a:off x="7524328" y="4967590"/>
            <a:ext cx="288032" cy="463986"/>
          </a:xfrm>
          <a:prstGeom prst="line">
            <a:avLst/>
          </a:prstGeom>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3108243" y="1234594"/>
            <a:ext cx="2773856" cy="584775"/>
          </a:xfrm>
          <a:prstGeom prst="rect">
            <a:avLst/>
          </a:prstGeom>
          <a:noFill/>
        </p:spPr>
        <p:txBody>
          <a:bodyPr wrap="square" rtlCol="0">
            <a:spAutoFit/>
          </a:bodyPr>
          <a:lstStyle/>
          <a:p>
            <a:r>
              <a:rPr lang="fr-FR" dirty="0" smtClean="0"/>
              <a:t> découvre</a:t>
            </a:r>
            <a:endParaRPr lang="fr-FR" dirty="0"/>
          </a:p>
        </p:txBody>
      </p:sp>
      <p:sp>
        <p:nvSpPr>
          <p:cNvPr id="15" name="Parchemin vertical 14">
            <a:hlinkClick r:id="" action="ppaction://noaction"/>
          </p:cNvPr>
          <p:cNvSpPr/>
          <p:nvPr/>
        </p:nvSpPr>
        <p:spPr>
          <a:xfrm>
            <a:off x="351407" y="5173783"/>
            <a:ext cx="1104994" cy="1207586"/>
          </a:xfrm>
          <a:prstGeom prst="verticalScroll">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 name="ZoneTexte 15"/>
          <p:cNvSpPr txBox="1"/>
          <p:nvPr/>
        </p:nvSpPr>
        <p:spPr>
          <a:xfrm>
            <a:off x="187897" y="3351634"/>
            <a:ext cx="2346940" cy="1938992"/>
          </a:xfrm>
          <a:prstGeom prst="rect">
            <a:avLst/>
          </a:prstGeom>
          <a:noFill/>
        </p:spPr>
        <p:txBody>
          <a:bodyPr wrap="square" rtlCol="0">
            <a:spAutoFit/>
          </a:bodyPr>
          <a:lstStyle/>
          <a:p>
            <a:r>
              <a:rPr lang="fr-FR" sz="2400" dirty="0" smtClean="0"/>
              <a:t>Il transcrit ce qu’il a trouvé dans </a:t>
            </a:r>
          </a:p>
          <a:p>
            <a:r>
              <a:rPr lang="fr-FR" sz="2400" dirty="0" smtClean="0"/>
              <a:t> un texte, celui  </a:t>
            </a:r>
          </a:p>
          <a:p>
            <a:r>
              <a:rPr lang="fr-FR" sz="2400" dirty="0" smtClean="0"/>
              <a:t>du savoir </a:t>
            </a:r>
            <a:endParaRPr lang="fr-FR" sz="2400" dirty="0"/>
          </a:p>
        </p:txBody>
      </p:sp>
      <p:cxnSp>
        <p:nvCxnSpPr>
          <p:cNvPr id="24" name="Connecteur droit 23"/>
          <p:cNvCxnSpPr/>
          <p:nvPr/>
        </p:nvCxnSpPr>
        <p:spPr>
          <a:xfrm>
            <a:off x="7900272" y="5832069"/>
            <a:ext cx="288032" cy="463986"/>
          </a:xfrm>
          <a:prstGeom prst="line">
            <a:avLst/>
          </a:prstGeom>
        </p:spPr>
        <p:style>
          <a:lnRef idx="1">
            <a:schemeClr val="accent1"/>
          </a:lnRef>
          <a:fillRef idx="0">
            <a:schemeClr val="accent1"/>
          </a:fillRef>
          <a:effectRef idx="0">
            <a:schemeClr val="accent1"/>
          </a:effectRef>
          <a:fontRef idx="minor">
            <a:schemeClr val="tx1"/>
          </a:fontRef>
        </p:style>
      </p:cxnSp>
      <p:sp>
        <p:nvSpPr>
          <p:cNvPr id="34" name="Émoticône 33"/>
          <p:cNvSpPr/>
          <p:nvPr/>
        </p:nvSpPr>
        <p:spPr>
          <a:xfrm>
            <a:off x="7463505" y="5700707"/>
            <a:ext cx="1859206" cy="802483"/>
          </a:xfrm>
          <a:prstGeom prst="smileyFace">
            <a:avLst/>
          </a:prstGeom>
          <a:solidFill>
            <a:schemeClr val="accent4">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46" name="Groupe 45"/>
          <p:cNvGrpSpPr/>
          <p:nvPr/>
        </p:nvGrpSpPr>
        <p:grpSpPr>
          <a:xfrm>
            <a:off x="343898" y="778989"/>
            <a:ext cx="3042113" cy="2182872"/>
            <a:chOff x="224198" y="840217"/>
            <a:chExt cx="3042113" cy="2182872"/>
          </a:xfrm>
        </p:grpSpPr>
        <p:cxnSp>
          <p:nvCxnSpPr>
            <p:cNvPr id="5" name="Connecteur droit 4"/>
            <p:cNvCxnSpPr/>
            <p:nvPr/>
          </p:nvCxnSpPr>
          <p:spPr>
            <a:xfrm>
              <a:off x="1536166" y="1706896"/>
              <a:ext cx="0" cy="9361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flipH="1">
              <a:off x="1065382" y="2544593"/>
              <a:ext cx="504056" cy="391978"/>
            </a:xfrm>
            <a:prstGeom prst="line">
              <a:avLst/>
            </a:prstGeom>
          </p:spPr>
          <p:style>
            <a:lnRef idx="1">
              <a:schemeClr val="accent1"/>
            </a:lnRef>
            <a:fillRef idx="0">
              <a:schemeClr val="accent1"/>
            </a:fillRef>
            <a:effectRef idx="0">
              <a:schemeClr val="accent1"/>
            </a:effectRef>
            <a:fontRef idx="minor">
              <a:schemeClr val="tx1"/>
            </a:fontRef>
          </p:style>
        </p:cxnSp>
        <p:sp>
          <p:nvSpPr>
            <p:cNvPr id="10" name="Étiquette 9"/>
            <p:cNvSpPr/>
            <p:nvPr/>
          </p:nvSpPr>
          <p:spPr>
            <a:xfrm>
              <a:off x="488354" y="1400896"/>
              <a:ext cx="2223509" cy="720080"/>
            </a:xfrm>
            <a:prstGeom prst="plaque">
              <a:avLst/>
            </a:prstGeom>
            <a:solidFill>
              <a:srgbClr val="7030A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23" name="Connecteur droit 22"/>
            <p:cNvCxnSpPr/>
            <p:nvPr/>
          </p:nvCxnSpPr>
          <p:spPr>
            <a:xfrm>
              <a:off x="1443845" y="2502208"/>
              <a:ext cx="345185" cy="520881"/>
            </a:xfrm>
            <a:prstGeom prst="line">
              <a:avLst/>
            </a:prstGeom>
          </p:spPr>
          <p:style>
            <a:lnRef idx="1">
              <a:schemeClr val="accent1"/>
            </a:lnRef>
            <a:fillRef idx="0">
              <a:schemeClr val="accent1"/>
            </a:fillRef>
            <a:effectRef idx="0">
              <a:schemeClr val="accent1"/>
            </a:effectRef>
            <a:fontRef idx="minor">
              <a:schemeClr val="tx1"/>
            </a:fontRef>
          </p:style>
        </p:cxnSp>
        <p:sp>
          <p:nvSpPr>
            <p:cNvPr id="26" name="Triangle isocèle 25"/>
            <p:cNvSpPr/>
            <p:nvPr/>
          </p:nvSpPr>
          <p:spPr>
            <a:xfrm>
              <a:off x="947048" y="1498813"/>
              <a:ext cx="495672" cy="335564"/>
            </a:xfrm>
            <a:prstGeom prst="triangle">
              <a:avLst/>
            </a:prstGeom>
            <a:solidFill>
              <a:schemeClr val="accent4">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
          <p:nvSpPr>
            <p:cNvPr id="27" name="Triangle isocèle 26"/>
            <p:cNvSpPr/>
            <p:nvPr/>
          </p:nvSpPr>
          <p:spPr>
            <a:xfrm>
              <a:off x="2030587" y="1432042"/>
              <a:ext cx="300588" cy="453301"/>
            </a:xfrm>
            <a:prstGeom prst="triangle">
              <a:avLst/>
            </a:prstGeom>
            <a:solidFill>
              <a:srgbClr val="00B05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
          <p:nvSpPr>
            <p:cNvPr id="28" name="ZoneTexte 27"/>
            <p:cNvSpPr txBox="1"/>
            <p:nvPr/>
          </p:nvSpPr>
          <p:spPr>
            <a:xfrm>
              <a:off x="1035313" y="840217"/>
              <a:ext cx="2230998" cy="523220"/>
            </a:xfrm>
            <a:prstGeom prst="rect">
              <a:avLst/>
            </a:prstGeom>
            <a:noFill/>
          </p:spPr>
          <p:txBody>
            <a:bodyPr wrap="square" rtlCol="0">
              <a:spAutoFit/>
            </a:bodyPr>
            <a:lstStyle/>
            <a:p>
              <a:r>
                <a:rPr lang="fr-FR" sz="2800" dirty="0" smtClean="0"/>
                <a:t>Le Savant</a:t>
              </a:r>
              <a:endParaRPr lang="fr-FR" sz="2800" dirty="0"/>
            </a:p>
          </p:txBody>
        </p:sp>
        <p:sp>
          <p:nvSpPr>
            <p:cNvPr id="35" name="Organigramme : Stockage à accès direct 34"/>
            <p:cNvSpPr/>
            <p:nvPr/>
          </p:nvSpPr>
          <p:spPr>
            <a:xfrm>
              <a:off x="224198" y="1594073"/>
              <a:ext cx="232294" cy="275714"/>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6" name="Organigramme : Stockage à accès direct 35"/>
            <p:cNvSpPr/>
            <p:nvPr/>
          </p:nvSpPr>
          <p:spPr>
            <a:xfrm>
              <a:off x="2738837" y="1514792"/>
              <a:ext cx="260161" cy="51803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38" name="Double flèche horizontale 37"/>
          <p:cNvSpPr/>
          <p:nvPr/>
        </p:nvSpPr>
        <p:spPr>
          <a:xfrm rot="498957">
            <a:off x="3624735" y="4267457"/>
            <a:ext cx="1828772" cy="362864"/>
          </a:xfrm>
          <a:prstGeom prst="leftRigh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4" name="Double flèche horizontale 43"/>
          <p:cNvSpPr/>
          <p:nvPr/>
        </p:nvSpPr>
        <p:spPr>
          <a:xfrm rot="1823785">
            <a:off x="7000359" y="5135884"/>
            <a:ext cx="1157194" cy="374684"/>
          </a:xfrm>
          <a:prstGeom prst="leftRigh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p:cNvSpPr txBox="1"/>
          <p:nvPr/>
        </p:nvSpPr>
        <p:spPr>
          <a:xfrm>
            <a:off x="6392991" y="5738711"/>
            <a:ext cx="1856304" cy="830997"/>
          </a:xfrm>
          <a:prstGeom prst="rect">
            <a:avLst/>
          </a:prstGeom>
          <a:noFill/>
        </p:spPr>
        <p:txBody>
          <a:bodyPr wrap="square" rtlCol="0">
            <a:spAutoFit/>
          </a:bodyPr>
          <a:lstStyle/>
          <a:p>
            <a:r>
              <a:rPr lang="fr-FR" sz="2400" dirty="0" smtClean="0"/>
              <a:t>L’élève</a:t>
            </a:r>
          </a:p>
          <a:p>
            <a:r>
              <a:rPr lang="fr-FR" sz="2400" dirty="0"/>
              <a:t>l</a:t>
            </a:r>
            <a:r>
              <a:rPr lang="fr-FR" sz="2400" dirty="0" smtClean="0"/>
              <a:t>’Apprend  </a:t>
            </a:r>
            <a:endParaRPr lang="fr-FR" sz="2400" dirty="0"/>
          </a:p>
        </p:txBody>
      </p:sp>
      <p:sp>
        <p:nvSpPr>
          <p:cNvPr id="49" name="ZoneTexte 48"/>
          <p:cNvSpPr txBox="1"/>
          <p:nvPr/>
        </p:nvSpPr>
        <p:spPr>
          <a:xfrm>
            <a:off x="4677585" y="3112827"/>
            <a:ext cx="1600295" cy="584775"/>
          </a:xfrm>
          <a:prstGeom prst="rect">
            <a:avLst/>
          </a:prstGeom>
          <a:noFill/>
        </p:spPr>
        <p:txBody>
          <a:bodyPr wrap="square" rtlCol="0">
            <a:spAutoFit/>
          </a:bodyPr>
          <a:lstStyle/>
          <a:p>
            <a:r>
              <a:rPr lang="fr-FR" dirty="0" smtClean="0"/>
              <a:t>L’école</a:t>
            </a:r>
            <a:endParaRPr lang="fr-FR" dirty="0"/>
          </a:p>
        </p:txBody>
      </p:sp>
      <p:grpSp>
        <p:nvGrpSpPr>
          <p:cNvPr id="6" name="Groupe 5"/>
          <p:cNvGrpSpPr/>
          <p:nvPr/>
        </p:nvGrpSpPr>
        <p:grpSpPr>
          <a:xfrm>
            <a:off x="5753021" y="3741977"/>
            <a:ext cx="1614210" cy="1188211"/>
            <a:chOff x="10419352" y="657426"/>
            <a:chExt cx="1368152" cy="1188211"/>
          </a:xfrm>
        </p:grpSpPr>
        <p:sp>
          <p:nvSpPr>
            <p:cNvPr id="3" name="Cadre 2"/>
            <p:cNvSpPr/>
            <p:nvPr/>
          </p:nvSpPr>
          <p:spPr>
            <a:xfrm>
              <a:off x="10419352" y="657426"/>
              <a:ext cx="1368152" cy="1188211"/>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4" name="ZoneTexte 3"/>
            <p:cNvSpPr txBox="1"/>
            <p:nvPr/>
          </p:nvSpPr>
          <p:spPr>
            <a:xfrm flipH="1">
              <a:off x="10642537" y="700960"/>
              <a:ext cx="1005034" cy="1077218"/>
            </a:xfrm>
            <a:prstGeom prst="rect">
              <a:avLst/>
            </a:prstGeom>
            <a:noFill/>
          </p:spPr>
          <p:txBody>
            <a:bodyPr wrap="square" rtlCol="0">
              <a:spAutoFit/>
            </a:bodyPr>
            <a:lstStyle/>
            <a:p>
              <a:r>
                <a:rPr lang="fr-FR" sz="1600" dirty="0" smtClean="0"/>
                <a:t>V =  RI</a:t>
              </a:r>
            </a:p>
            <a:p>
              <a:r>
                <a:rPr lang="fr-FR" sz="1600" dirty="0" smtClean="0"/>
                <a:t>P = RI²</a:t>
              </a:r>
            </a:p>
            <a:p>
              <a:r>
                <a:rPr lang="fr-FR" sz="1600" dirty="0" smtClean="0"/>
                <a:t>N=15/20</a:t>
              </a:r>
            </a:p>
            <a:p>
              <a:r>
                <a:rPr lang="fr-FR" sz="1600" dirty="0" smtClean="0"/>
                <a:t>T.B.</a:t>
              </a:r>
              <a:endParaRPr lang="fr-FR" sz="1600" dirty="0"/>
            </a:p>
          </p:txBody>
        </p:sp>
      </p:grpSp>
      <p:sp>
        <p:nvSpPr>
          <p:cNvPr id="33" name="ZoneTexte 32"/>
          <p:cNvSpPr txBox="1"/>
          <p:nvPr/>
        </p:nvSpPr>
        <p:spPr>
          <a:xfrm>
            <a:off x="4733850" y="5088545"/>
            <a:ext cx="3008916" cy="954107"/>
          </a:xfrm>
          <a:prstGeom prst="rect">
            <a:avLst/>
          </a:prstGeom>
          <a:noFill/>
        </p:spPr>
        <p:txBody>
          <a:bodyPr wrap="square" rtlCol="0">
            <a:spAutoFit/>
          </a:bodyPr>
          <a:lstStyle/>
          <a:p>
            <a:r>
              <a:rPr lang="fr-FR" sz="2800" dirty="0" smtClean="0"/>
              <a:t>dans la réalité scolaire </a:t>
            </a:r>
            <a:endParaRPr lang="fr-FR" sz="2800" dirty="0"/>
          </a:p>
        </p:txBody>
      </p:sp>
      <p:grpSp>
        <p:nvGrpSpPr>
          <p:cNvPr id="57" name="Groupe 56"/>
          <p:cNvGrpSpPr/>
          <p:nvPr/>
        </p:nvGrpSpPr>
        <p:grpSpPr>
          <a:xfrm>
            <a:off x="4123595" y="1922759"/>
            <a:ext cx="1828772" cy="1045922"/>
            <a:chOff x="4123595" y="1922759"/>
            <a:chExt cx="1828772" cy="1045922"/>
          </a:xfrm>
        </p:grpSpPr>
        <p:sp>
          <p:nvSpPr>
            <p:cNvPr id="37" name="Double flèche horizontale 36"/>
            <p:cNvSpPr/>
            <p:nvPr/>
          </p:nvSpPr>
          <p:spPr>
            <a:xfrm rot="19452483">
              <a:off x="4123595" y="2349342"/>
              <a:ext cx="1828772" cy="362864"/>
            </a:xfrm>
            <a:prstGeom prst="leftRigh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2" name="Interdiction 41"/>
            <p:cNvSpPr/>
            <p:nvPr/>
          </p:nvSpPr>
          <p:spPr>
            <a:xfrm rot="19153907">
              <a:off x="4614510" y="1922759"/>
              <a:ext cx="942768" cy="1045922"/>
            </a:xfrm>
            <a:prstGeom prst="noSmoking">
              <a:avLst/>
            </a:pr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grpSp>
      <p:sp>
        <p:nvSpPr>
          <p:cNvPr id="2" name="Explosion 2 1"/>
          <p:cNvSpPr/>
          <p:nvPr/>
        </p:nvSpPr>
        <p:spPr>
          <a:xfrm>
            <a:off x="5014895" y="-11570"/>
            <a:ext cx="3979424" cy="2808312"/>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dirty="0" smtClean="0"/>
              <a:t>« La »  réalité</a:t>
            </a:r>
          </a:p>
          <a:p>
            <a:pPr algn="ctr"/>
            <a:endParaRPr lang="fr-FR" dirty="0"/>
          </a:p>
        </p:txBody>
      </p:sp>
      <p:sp>
        <p:nvSpPr>
          <p:cNvPr id="48" name="Flèche courbée vers la droite 47"/>
          <p:cNvSpPr/>
          <p:nvPr/>
        </p:nvSpPr>
        <p:spPr>
          <a:xfrm rot="9769981">
            <a:off x="7991485" y="741650"/>
            <a:ext cx="1095823" cy="5055418"/>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8" name="Rectangle à coins arrondis 7"/>
          <p:cNvSpPr/>
          <p:nvPr/>
        </p:nvSpPr>
        <p:spPr>
          <a:xfrm>
            <a:off x="8304279" y="3181453"/>
            <a:ext cx="504056" cy="3459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Cylindre 10"/>
          <p:cNvSpPr/>
          <p:nvPr/>
        </p:nvSpPr>
        <p:spPr>
          <a:xfrm>
            <a:off x="8461356" y="3063142"/>
            <a:ext cx="45719" cy="179882"/>
          </a:xfrm>
          <a:prstGeom prst="ca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0" name="Cylindre 39"/>
          <p:cNvSpPr/>
          <p:nvPr/>
        </p:nvSpPr>
        <p:spPr>
          <a:xfrm>
            <a:off x="8707207" y="3059662"/>
            <a:ext cx="45719" cy="179882"/>
          </a:xfrm>
          <a:prstGeom prst="ca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2" name="Émoticône 31"/>
          <p:cNvSpPr/>
          <p:nvPr/>
        </p:nvSpPr>
        <p:spPr>
          <a:xfrm>
            <a:off x="8694239" y="1662523"/>
            <a:ext cx="415091" cy="1239216"/>
          </a:xfrm>
          <a:prstGeom prst="smileyFac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41" name="Connecteur droit 40"/>
          <p:cNvCxnSpPr>
            <a:stCxn id="32" idx="2"/>
          </p:cNvCxnSpPr>
          <p:nvPr/>
        </p:nvCxnSpPr>
        <p:spPr>
          <a:xfrm flipH="1">
            <a:off x="8458200" y="2282131"/>
            <a:ext cx="236039" cy="689669"/>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50" name="Connecteur droit 49"/>
          <p:cNvCxnSpPr>
            <a:stCxn id="32" idx="6"/>
            <a:endCxn id="43" idx="0"/>
          </p:cNvCxnSpPr>
          <p:nvPr/>
        </p:nvCxnSpPr>
        <p:spPr>
          <a:xfrm flipH="1" flipV="1">
            <a:off x="9032774" y="1598675"/>
            <a:ext cx="76556" cy="683456"/>
          </a:xfrm>
          <a:prstGeom prst="line">
            <a:avLst/>
          </a:prstGeom>
          <a:ln/>
        </p:spPr>
        <p:style>
          <a:lnRef idx="3">
            <a:schemeClr val="accent6"/>
          </a:lnRef>
          <a:fillRef idx="0">
            <a:schemeClr val="accent6"/>
          </a:fillRef>
          <a:effectRef idx="2">
            <a:schemeClr val="accent6"/>
          </a:effectRef>
          <a:fontRef idx="minor">
            <a:schemeClr val="tx1"/>
          </a:fontRef>
        </p:style>
      </p:cxnSp>
      <p:sp>
        <p:nvSpPr>
          <p:cNvPr id="51" name="Explosion 1 50"/>
          <p:cNvSpPr/>
          <p:nvPr/>
        </p:nvSpPr>
        <p:spPr>
          <a:xfrm>
            <a:off x="8655539" y="2938063"/>
            <a:ext cx="280409" cy="269536"/>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2" name="Explosion 1 51"/>
          <p:cNvSpPr/>
          <p:nvPr/>
        </p:nvSpPr>
        <p:spPr>
          <a:xfrm>
            <a:off x="8260785" y="2841532"/>
            <a:ext cx="280409" cy="269536"/>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3" name="ZoneTexte 42"/>
          <p:cNvSpPr txBox="1"/>
          <p:nvPr/>
        </p:nvSpPr>
        <p:spPr>
          <a:xfrm rot="20579040">
            <a:off x="8274690" y="1587223"/>
            <a:ext cx="1669281" cy="523220"/>
          </a:xfrm>
          <a:prstGeom prst="rect">
            <a:avLst/>
          </a:prstGeom>
          <a:noFill/>
        </p:spPr>
        <p:txBody>
          <a:bodyPr wrap="square" rtlCol="0">
            <a:spAutoFit/>
          </a:bodyPr>
          <a:lstStyle/>
          <a:p>
            <a:r>
              <a:rPr lang="fr-FR" sz="2800" u="sng" dirty="0" smtClean="0"/>
              <a:t>???</a:t>
            </a:r>
            <a:endParaRPr lang="fr-FR" sz="2800" u="sng" dirty="0"/>
          </a:p>
        </p:txBody>
      </p:sp>
      <p:sp>
        <p:nvSpPr>
          <p:cNvPr id="53" name="Explosion 1 52"/>
          <p:cNvSpPr/>
          <p:nvPr/>
        </p:nvSpPr>
        <p:spPr>
          <a:xfrm>
            <a:off x="8970321" y="2312465"/>
            <a:ext cx="280409" cy="269536"/>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4" name="Explosion 1 53"/>
          <p:cNvSpPr/>
          <p:nvPr/>
        </p:nvSpPr>
        <p:spPr>
          <a:xfrm>
            <a:off x="8408057" y="2385193"/>
            <a:ext cx="280409" cy="269536"/>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6" name="ZoneTexte 55"/>
          <p:cNvSpPr txBox="1"/>
          <p:nvPr/>
        </p:nvSpPr>
        <p:spPr>
          <a:xfrm flipH="1">
            <a:off x="481833" y="5408319"/>
            <a:ext cx="1142368" cy="584775"/>
          </a:xfrm>
          <a:prstGeom prst="rect">
            <a:avLst/>
          </a:prstGeom>
          <a:noFill/>
        </p:spPr>
        <p:txBody>
          <a:bodyPr wrap="square" rtlCol="0">
            <a:spAutoFit/>
          </a:bodyPr>
          <a:lstStyle/>
          <a:p>
            <a:r>
              <a:rPr lang="fr-FR" sz="1600" dirty="0" smtClean="0"/>
              <a:t>V =  RI</a:t>
            </a:r>
          </a:p>
          <a:p>
            <a:r>
              <a:rPr lang="fr-FR" sz="1600" dirty="0" smtClean="0"/>
              <a:t>P = RI²</a:t>
            </a:r>
          </a:p>
        </p:txBody>
      </p:sp>
      <p:sp>
        <p:nvSpPr>
          <p:cNvPr id="12" name="ZoneTexte 11"/>
          <p:cNvSpPr txBox="1"/>
          <p:nvPr/>
        </p:nvSpPr>
        <p:spPr>
          <a:xfrm>
            <a:off x="154708" y="355772"/>
            <a:ext cx="7008257" cy="461665"/>
          </a:xfrm>
          <a:prstGeom prst="rect">
            <a:avLst/>
          </a:prstGeom>
          <a:noFill/>
        </p:spPr>
        <p:txBody>
          <a:bodyPr wrap="square" rtlCol="0">
            <a:spAutoFit/>
          </a:bodyPr>
          <a:lstStyle/>
          <a:p>
            <a:r>
              <a:rPr lang="fr-FR" sz="2400" dirty="0" smtClean="0"/>
              <a:t>Le cours classique exclut cette construction</a:t>
            </a:r>
            <a:endParaRPr lang="fr-FR" dirty="0"/>
          </a:p>
        </p:txBody>
      </p:sp>
      <p:grpSp>
        <p:nvGrpSpPr>
          <p:cNvPr id="45" name="Groupe 44"/>
          <p:cNvGrpSpPr/>
          <p:nvPr/>
        </p:nvGrpSpPr>
        <p:grpSpPr>
          <a:xfrm>
            <a:off x="2527101" y="4065285"/>
            <a:ext cx="2411729" cy="2750332"/>
            <a:chOff x="2613234" y="3885072"/>
            <a:chExt cx="2411729" cy="2750332"/>
          </a:xfrm>
        </p:grpSpPr>
        <p:cxnSp>
          <p:nvCxnSpPr>
            <p:cNvPr id="17" name="Connecteur droit 16"/>
            <p:cNvCxnSpPr/>
            <p:nvPr/>
          </p:nvCxnSpPr>
          <p:spPr>
            <a:xfrm flipH="1">
              <a:off x="2822869" y="5071912"/>
              <a:ext cx="504056" cy="39197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a:off x="3326925" y="5072959"/>
              <a:ext cx="288032" cy="463986"/>
            </a:xfrm>
            <a:prstGeom prst="line">
              <a:avLst/>
            </a:prstGeom>
          </p:spPr>
          <p:style>
            <a:lnRef idx="1">
              <a:schemeClr val="accent1"/>
            </a:lnRef>
            <a:fillRef idx="0">
              <a:schemeClr val="accent1"/>
            </a:fillRef>
            <a:effectRef idx="0">
              <a:schemeClr val="accent1"/>
            </a:effectRef>
            <a:fontRef idx="minor">
              <a:schemeClr val="tx1"/>
            </a:fontRef>
          </p:style>
        </p:cxnSp>
        <p:sp>
          <p:nvSpPr>
            <p:cNvPr id="19" name="Étiquette 18"/>
            <p:cNvSpPr/>
            <p:nvPr/>
          </p:nvSpPr>
          <p:spPr>
            <a:xfrm>
              <a:off x="2898702" y="3885072"/>
              <a:ext cx="648072" cy="1093540"/>
            </a:xfrm>
            <a:prstGeom prst="plaqu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ZoneTexte 21"/>
            <p:cNvSpPr txBox="1"/>
            <p:nvPr/>
          </p:nvSpPr>
          <p:spPr>
            <a:xfrm>
              <a:off x="2613234" y="5457400"/>
              <a:ext cx="2016224" cy="1015663"/>
            </a:xfrm>
            <a:prstGeom prst="rect">
              <a:avLst/>
            </a:prstGeom>
            <a:noFill/>
          </p:spPr>
          <p:txBody>
            <a:bodyPr wrap="square" rtlCol="0">
              <a:spAutoFit/>
            </a:bodyPr>
            <a:lstStyle/>
            <a:p>
              <a:r>
                <a:rPr lang="fr-FR" sz="2000" dirty="0" smtClean="0"/>
                <a:t>Le professeur</a:t>
              </a:r>
            </a:p>
            <a:p>
              <a:r>
                <a:rPr lang="fr-FR" sz="2000" dirty="0" smtClean="0"/>
                <a:t>énonce ce texte  </a:t>
              </a:r>
              <a:endParaRPr lang="fr-FR" sz="2000" dirty="0"/>
            </a:p>
          </p:txBody>
        </p:sp>
        <p:sp>
          <p:nvSpPr>
            <p:cNvPr id="29" name="Parchemin vertical 28">
              <a:hlinkClick r:id="" action="ppaction://noaction"/>
            </p:cNvPr>
            <p:cNvSpPr/>
            <p:nvPr/>
          </p:nvSpPr>
          <p:spPr>
            <a:xfrm rot="199720">
              <a:off x="4551533" y="6194087"/>
              <a:ext cx="473430" cy="441317"/>
            </a:xfrm>
            <a:prstGeom prst="verticalScroll">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20" name="Triangle isocèle 19"/>
          <p:cNvSpPr/>
          <p:nvPr/>
        </p:nvSpPr>
        <p:spPr>
          <a:xfrm>
            <a:off x="3212351" y="4171138"/>
            <a:ext cx="225739" cy="243971"/>
          </a:xfrm>
          <a:prstGeom prst="triangle">
            <a:avLst/>
          </a:prstGeom>
          <a:solidFill>
            <a:schemeClr val="accent4">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
        <p:nvSpPr>
          <p:cNvPr id="21" name="Triangle isocèle 20"/>
          <p:cNvSpPr/>
          <p:nvPr/>
        </p:nvSpPr>
        <p:spPr>
          <a:xfrm>
            <a:off x="2882504" y="4157948"/>
            <a:ext cx="225739" cy="243971"/>
          </a:xfrm>
          <a:prstGeom prst="triangle">
            <a:avLst/>
          </a:prstGeom>
          <a:solidFill>
            <a:srgbClr val="00B05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Tree>
    <p:extLst>
      <p:ext uri="{BB962C8B-B14F-4D97-AF65-F5344CB8AC3E}">
        <p14:creationId xmlns:p14="http://schemas.microsoft.com/office/powerpoint/2010/main" val="305502937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6"/>
                                        </p:tgtEl>
                                        <p:attrNameLst>
                                          <p:attrName>style.visibility</p:attrName>
                                        </p:attrNameLst>
                                      </p:cBhvr>
                                      <p:to>
                                        <p:strVal val="visible"/>
                                      </p:to>
                                    </p:set>
                                    <p:anim calcmode="lin" valueType="num">
                                      <p:cBhvr additive="base">
                                        <p:cTn id="13" dur="500" fill="hold"/>
                                        <p:tgtEl>
                                          <p:spTgt spid="46"/>
                                        </p:tgtEl>
                                        <p:attrNameLst>
                                          <p:attrName>ppt_x</p:attrName>
                                        </p:attrNameLst>
                                      </p:cBhvr>
                                      <p:tavLst>
                                        <p:tav tm="0">
                                          <p:val>
                                            <p:strVal val="#ppt_x"/>
                                          </p:val>
                                        </p:tav>
                                        <p:tav tm="100000">
                                          <p:val>
                                            <p:strVal val="#ppt_x"/>
                                          </p:val>
                                        </p:tav>
                                      </p:tavLst>
                                    </p:anim>
                                    <p:anim calcmode="lin" valueType="num">
                                      <p:cBhvr additive="base">
                                        <p:cTn id="14"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56"/>
                                        </p:tgtEl>
                                        <p:attrNameLst>
                                          <p:attrName>style.visibility</p:attrName>
                                        </p:attrNameLst>
                                      </p:cBhvr>
                                      <p:to>
                                        <p:strVal val="visible"/>
                                      </p:to>
                                    </p:set>
                                    <p:anim calcmode="lin" valueType="num">
                                      <p:cBhvr additive="base">
                                        <p:cTn id="39" dur="500" fill="hold"/>
                                        <p:tgtEl>
                                          <p:spTgt spid="56"/>
                                        </p:tgtEl>
                                        <p:attrNameLst>
                                          <p:attrName>ppt_x</p:attrName>
                                        </p:attrNameLst>
                                      </p:cBhvr>
                                      <p:tavLst>
                                        <p:tav tm="0">
                                          <p:val>
                                            <p:strVal val="#ppt_x"/>
                                          </p:val>
                                        </p:tav>
                                        <p:tav tm="100000">
                                          <p:val>
                                            <p:strVal val="#ppt_x"/>
                                          </p:val>
                                        </p:tav>
                                      </p:tavLst>
                                    </p:anim>
                                    <p:anim calcmode="lin" valueType="num">
                                      <p:cBhvr additive="base">
                                        <p:cTn id="40"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47"/>
                                        </p:tgtEl>
                                        <p:attrNameLst>
                                          <p:attrName>style.visibility</p:attrName>
                                        </p:attrNameLst>
                                      </p:cBhvr>
                                      <p:to>
                                        <p:strVal val="visible"/>
                                      </p:to>
                                    </p:set>
                                    <p:anim calcmode="lin" valueType="num">
                                      <p:cBhvr additive="base">
                                        <p:cTn id="45" dur="500" fill="hold"/>
                                        <p:tgtEl>
                                          <p:spTgt spid="47"/>
                                        </p:tgtEl>
                                        <p:attrNameLst>
                                          <p:attrName>ppt_x</p:attrName>
                                        </p:attrNameLst>
                                      </p:cBhvr>
                                      <p:tavLst>
                                        <p:tav tm="0">
                                          <p:val>
                                            <p:strVal val="#ppt_x"/>
                                          </p:val>
                                        </p:tav>
                                        <p:tav tm="100000">
                                          <p:val>
                                            <p:strVal val="#ppt_x"/>
                                          </p:val>
                                        </p:tav>
                                      </p:tavLst>
                                    </p:anim>
                                    <p:anim calcmode="lin" valueType="num">
                                      <p:cBhvr additive="base">
                                        <p:cTn id="46"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49"/>
                                        </p:tgtEl>
                                        <p:attrNameLst>
                                          <p:attrName>style.visibility</p:attrName>
                                        </p:attrNameLst>
                                      </p:cBhvr>
                                      <p:to>
                                        <p:strVal val="visible"/>
                                      </p:to>
                                    </p:set>
                                    <p:anim calcmode="lin" valueType="num">
                                      <p:cBhvr additive="base">
                                        <p:cTn id="51" dur="500" fill="hold"/>
                                        <p:tgtEl>
                                          <p:spTgt spid="49"/>
                                        </p:tgtEl>
                                        <p:attrNameLst>
                                          <p:attrName>ppt_x</p:attrName>
                                        </p:attrNameLst>
                                      </p:cBhvr>
                                      <p:tavLst>
                                        <p:tav tm="0">
                                          <p:val>
                                            <p:strVal val="#ppt_x"/>
                                          </p:val>
                                        </p:tav>
                                        <p:tav tm="100000">
                                          <p:val>
                                            <p:strVal val="#ppt_x"/>
                                          </p:val>
                                        </p:tav>
                                      </p:tavLst>
                                    </p:anim>
                                    <p:anim calcmode="lin" valueType="num">
                                      <p:cBhvr additive="base">
                                        <p:cTn id="52"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45"/>
                                        </p:tgtEl>
                                        <p:attrNameLst>
                                          <p:attrName>style.visibility</p:attrName>
                                        </p:attrNameLst>
                                      </p:cBhvr>
                                      <p:to>
                                        <p:strVal val="visible"/>
                                      </p:to>
                                    </p:set>
                                    <p:anim calcmode="lin" valueType="num">
                                      <p:cBhvr additive="base">
                                        <p:cTn id="57" dur="500" fill="hold"/>
                                        <p:tgtEl>
                                          <p:spTgt spid="45"/>
                                        </p:tgtEl>
                                        <p:attrNameLst>
                                          <p:attrName>ppt_x</p:attrName>
                                        </p:attrNameLst>
                                      </p:cBhvr>
                                      <p:tavLst>
                                        <p:tav tm="0">
                                          <p:val>
                                            <p:strVal val="#ppt_x"/>
                                          </p:val>
                                        </p:tav>
                                        <p:tav tm="100000">
                                          <p:val>
                                            <p:strVal val="#ppt_x"/>
                                          </p:val>
                                        </p:tav>
                                      </p:tavLst>
                                    </p:anim>
                                    <p:anim calcmode="lin" valueType="num">
                                      <p:cBhvr additive="base">
                                        <p:cTn id="58"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1"/>
                                        </p:tgtEl>
                                        <p:attrNameLst>
                                          <p:attrName>style.visibility</p:attrName>
                                        </p:attrNameLst>
                                      </p:cBhvr>
                                      <p:to>
                                        <p:strVal val="visible"/>
                                      </p:to>
                                    </p:set>
                                    <p:anim calcmode="lin" valueType="num">
                                      <p:cBhvr additive="base">
                                        <p:cTn id="67" dur="500" fill="hold"/>
                                        <p:tgtEl>
                                          <p:spTgt spid="21"/>
                                        </p:tgtEl>
                                        <p:attrNameLst>
                                          <p:attrName>ppt_x</p:attrName>
                                        </p:attrNameLst>
                                      </p:cBhvr>
                                      <p:tavLst>
                                        <p:tav tm="0">
                                          <p:val>
                                            <p:strVal val="#ppt_x"/>
                                          </p:val>
                                        </p:tav>
                                        <p:tav tm="100000">
                                          <p:val>
                                            <p:strVal val="#ppt_x"/>
                                          </p:val>
                                        </p:tav>
                                      </p:tavLst>
                                    </p:anim>
                                    <p:anim calcmode="lin" valueType="num">
                                      <p:cBhvr additive="base">
                                        <p:cTn id="6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4"/>
                                        </p:tgtEl>
                                        <p:attrNameLst>
                                          <p:attrName>style.visibility</p:attrName>
                                        </p:attrNameLst>
                                      </p:cBhvr>
                                      <p:to>
                                        <p:strVal val="visible"/>
                                      </p:to>
                                    </p:set>
                                    <p:anim calcmode="lin" valueType="num">
                                      <p:cBhvr additive="base">
                                        <p:cTn id="73" dur="500" fill="hold"/>
                                        <p:tgtEl>
                                          <p:spTgt spid="34"/>
                                        </p:tgtEl>
                                        <p:attrNameLst>
                                          <p:attrName>ppt_x</p:attrName>
                                        </p:attrNameLst>
                                      </p:cBhvr>
                                      <p:tavLst>
                                        <p:tav tm="0">
                                          <p:val>
                                            <p:strVal val="#ppt_x"/>
                                          </p:val>
                                        </p:tav>
                                        <p:tav tm="100000">
                                          <p:val>
                                            <p:strVal val="#ppt_x"/>
                                          </p:val>
                                        </p:tav>
                                      </p:tavLst>
                                    </p:anim>
                                    <p:anim calcmode="lin" valueType="num">
                                      <p:cBhvr additive="base">
                                        <p:cTn id="74" dur="500" fill="hold"/>
                                        <p:tgtEl>
                                          <p:spTgt spid="34"/>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3"/>
                                        </p:tgtEl>
                                        <p:attrNameLst>
                                          <p:attrName>style.visibility</p:attrName>
                                        </p:attrNameLst>
                                      </p:cBhvr>
                                      <p:to>
                                        <p:strVal val="visible"/>
                                      </p:to>
                                    </p:set>
                                    <p:anim calcmode="lin" valueType="num">
                                      <p:cBhvr additive="base">
                                        <p:cTn id="77" dur="500" fill="hold"/>
                                        <p:tgtEl>
                                          <p:spTgt spid="13"/>
                                        </p:tgtEl>
                                        <p:attrNameLst>
                                          <p:attrName>ppt_x</p:attrName>
                                        </p:attrNameLst>
                                      </p:cBhvr>
                                      <p:tavLst>
                                        <p:tav tm="0">
                                          <p:val>
                                            <p:strVal val="#ppt_x"/>
                                          </p:val>
                                        </p:tav>
                                        <p:tav tm="100000">
                                          <p:val>
                                            <p:strVal val="#ppt_x"/>
                                          </p:val>
                                        </p:tav>
                                      </p:tavLst>
                                    </p:anim>
                                    <p:anim calcmode="lin" valueType="num">
                                      <p:cBhvr additive="base">
                                        <p:cTn id="78" dur="500" fill="hold"/>
                                        <p:tgtEl>
                                          <p:spTgt spid="13"/>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33"/>
                                        </p:tgtEl>
                                        <p:attrNameLst>
                                          <p:attrName>style.visibility</p:attrName>
                                        </p:attrNameLst>
                                      </p:cBhvr>
                                      <p:to>
                                        <p:strVal val="visible"/>
                                      </p:to>
                                    </p:set>
                                    <p:anim calcmode="lin" valueType="num">
                                      <p:cBhvr additive="base">
                                        <p:cTn id="81" dur="500" fill="hold"/>
                                        <p:tgtEl>
                                          <p:spTgt spid="33"/>
                                        </p:tgtEl>
                                        <p:attrNameLst>
                                          <p:attrName>ppt_x</p:attrName>
                                        </p:attrNameLst>
                                      </p:cBhvr>
                                      <p:tavLst>
                                        <p:tav tm="0">
                                          <p:val>
                                            <p:strVal val="#ppt_x"/>
                                          </p:val>
                                        </p:tav>
                                        <p:tav tm="100000">
                                          <p:val>
                                            <p:strVal val="#ppt_x"/>
                                          </p:val>
                                        </p:tav>
                                      </p:tavLst>
                                    </p:anim>
                                    <p:anim calcmode="lin" valueType="num">
                                      <p:cBhvr additive="base">
                                        <p:cTn id="82" dur="500" fill="hold"/>
                                        <p:tgtEl>
                                          <p:spTgt spid="33"/>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6"/>
                                        </p:tgtEl>
                                        <p:attrNameLst>
                                          <p:attrName>style.visibility</p:attrName>
                                        </p:attrNameLst>
                                      </p:cBhvr>
                                      <p:to>
                                        <p:strVal val="visible"/>
                                      </p:to>
                                    </p:set>
                                    <p:anim calcmode="lin" valueType="num">
                                      <p:cBhvr additive="base">
                                        <p:cTn id="85" dur="500" fill="hold"/>
                                        <p:tgtEl>
                                          <p:spTgt spid="6"/>
                                        </p:tgtEl>
                                        <p:attrNameLst>
                                          <p:attrName>ppt_x</p:attrName>
                                        </p:attrNameLst>
                                      </p:cBhvr>
                                      <p:tavLst>
                                        <p:tav tm="0">
                                          <p:val>
                                            <p:strVal val="#ppt_x"/>
                                          </p:val>
                                        </p:tav>
                                        <p:tav tm="100000">
                                          <p:val>
                                            <p:strVal val="#ppt_x"/>
                                          </p:val>
                                        </p:tav>
                                      </p:tavLst>
                                    </p:anim>
                                    <p:anim calcmode="lin" valueType="num">
                                      <p:cBhvr additive="base">
                                        <p:cTn id="86" dur="500" fill="hold"/>
                                        <p:tgtEl>
                                          <p:spTgt spid="6"/>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44"/>
                                        </p:tgtEl>
                                        <p:attrNameLst>
                                          <p:attrName>style.visibility</p:attrName>
                                        </p:attrNameLst>
                                      </p:cBhvr>
                                      <p:to>
                                        <p:strVal val="visible"/>
                                      </p:to>
                                    </p:set>
                                    <p:anim calcmode="lin" valueType="num">
                                      <p:cBhvr additive="base">
                                        <p:cTn id="89" dur="500" fill="hold"/>
                                        <p:tgtEl>
                                          <p:spTgt spid="44"/>
                                        </p:tgtEl>
                                        <p:attrNameLst>
                                          <p:attrName>ppt_x</p:attrName>
                                        </p:attrNameLst>
                                      </p:cBhvr>
                                      <p:tavLst>
                                        <p:tav tm="0">
                                          <p:val>
                                            <p:strVal val="#ppt_x"/>
                                          </p:val>
                                        </p:tav>
                                        <p:tav tm="100000">
                                          <p:val>
                                            <p:strVal val="#ppt_x"/>
                                          </p:val>
                                        </p:tav>
                                      </p:tavLst>
                                    </p:anim>
                                    <p:anim calcmode="lin" valueType="num">
                                      <p:cBhvr additive="base">
                                        <p:cTn id="90" dur="500" fill="hold"/>
                                        <p:tgtEl>
                                          <p:spTgt spid="44"/>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38"/>
                                        </p:tgtEl>
                                        <p:attrNameLst>
                                          <p:attrName>style.visibility</p:attrName>
                                        </p:attrNameLst>
                                      </p:cBhvr>
                                      <p:to>
                                        <p:strVal val="visible"/>
                                      </p:to>
                                    </p:set>
                                    <p:anim calcmode="lin" valueType="num">
                                      <p:cBhvr additive="base">
                                        <p:cTn id="93" dur="500" fill="hold"/>
                                        <p:tgtEl>
                                          <p:spTgt spid="38"/>
                                        </p:tgtEl>
                                        <p:attrNameLst>
                                          <p:attrName>ppt_x</p:attrName>
                                        </p:attrNameLst>
                                      </p:cBhvr>
                                      <p:tavLst>
                                        <p:tav tm="0">
                                          <p:val>
                                            <p:strVal val="#ppt_x"/>
                                          </p:val>
                                        </p:tav>
                                        <p:tav tm="100000">
                                          <p:val>
                                            <p:strVal val="#ppt_x"/>
                                          </p:val>
                                        </p:tav>
                                      </p:tavLst>
                                    </p:anim>
                                    <p:anim calcmode="lin" valueType="num">
                                      <p:cBhvr additive="base">
                                        <p:cTn id="94"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nodeType="clickEffect">
                                  <p:stCondLst>
                                    <p:cond delay="0"/>
                                  </p:stCondLst>
                                  <p:childTnLst>
                                    <p:set>
                                      <p:cBhvr>
                                        <p:cTn id="98" dur="1" fill="hold">
                                          <p:stCondLst>
                                            <p:cond delay="0"/>
                                          </p:stCondLst>
                                        </p:cTn>
                                        <p:tgtEl>
                                          <p:spTgt spid="57"/>
                                        </p:tgtEl>
                                        <p:attrNameLst>
                                          <p:attrName>style.visibility</p:attrName>
                                        </p:attrNameLst>
                                      </p:cBhvr>
                                      <p:to>
                                        <p:strVal val="visible"/>
                                      </p:to>
                                    </p:set>
                                    <p:anim calcmode="lin" valueType="num">
                                      <p:cBhvr additive="base">
                                        <p:cTn id="99" dur="500" fill="hold"/>
                                        <p:tgtEl>
                                          <p:spTgt spid="57"/>
                                        </p:tgtEl>
                                        <p:attrNameLst>
                                          <p:attrName>ppt_x</p:attrName>
                                        </p:attrNameLst>
                                      </p:cBhvr>
                                      <p:tavLst>
                                        <p:tav tm="0">
                                          <p:val>
                                            <p:strVal val="#ppt_x"/>
                                          </p:val>
                                        </p:tav>
                                        <p:tav tm="100000">
                                          <p:val>
                                            <p:strVal val="#ppt_x"/>
                                          </p:val>
                                        </p:tav>
                                      </p:tavLst>
                                    </p:anim>
                                    <p:anim calcmode="lin" valueType="num">
                                      <p:cBhvr additive="base">
                                        <p:cTn id="100"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14" presetClass="entr" presetSubtype="10" fill="hold" grpId="0" nodeType="clickEffect">
                                  <p:stCondLst>
                                    <p:cond delay="0"/>
                                  </p:stCondLst>
                                  <p:childTnLst>
                                    <p:set>
                                      <p:cBhvr>
                                        <p:cTn id="104" dur="1" fill="hold">
                                          <p:stCondLst>
                                            <p:cond delay="0"/>
                                          </p:stCondLst>
                                        </p:cTn>
                                        <p:tgtEl>
                                          <p:spTgt spid="48"/>
                                        </p:tgtEl>
                                        <p:attrNameLst>
                                          <p:attrName>style.visibility</p:attrName>
                                        </p:attrNameLst>
                                      </p:cBhvr>
                                      <p:to>
                                        <p:strVal val="visible"/>
                                      </p:to>
                                    </p:set>
                                    <p:animEffect transition="in" filter="randombar(horizontal)">
                                      <p:cBhvr>
                                        <p:cTn id="105" dur="500"/>
                                        <p:tgtEl>
                                          <p:spTgt spid="48"/>
                                        </p:tgtEl>
                                      </p:cBhvr>
                                    </p:animEffect>
                                  </p:childTnLst>
                                </p:cTn>
                              </p:par>
                            </p:childTnLst>
                          </p:cTn>
                        </p:par>
                      </p:childTnLst>
                    </p:cTn>
                  </p:par>
                  <p:par>
                    <p:cTn id="106" fill="hold">
                      <p:stCondLst>
                        <p:cond delay="indefinite"/>
                      </p:stCondLst>
                      <p:childTnLst>
                        <p:par>
                          <p:cTn id="107" fill="hold">
                            <p:stCondLst>
                              <p:cond delay="0"/>
                            </p:stCondLst>
                            <p:childTnLst>
                              <p:par>
                                <p:cTn id="108" presetID="21" presetClass="entr" presetSubtype="1" fill="hold" grpId="0" nodeType="clickEffect">
                                  <p:stCondLst>
                                    <p:cond delay="0"/>
                                  </p:stCondLst>
                                  <p:childTnLst>
                                    <p:set>
                                      <p:cBhvr>
                                        <p:cTn id="109" dur="1" fill="hold">
                                          <p:stCondLst>
                                            <p:cond delay="0"/>
                                          </p:stCondLst>
                                        </p:cTn>
                                        <p:tgtEl>
                                          <p:spTgt spid="43"/>
                                        </p:tgtEl>
                                        <p:attrNameLst>
                                          <p:attrName>style.visibility</p:attrName>
                                        </p:attrNameLst>
                                      </p:cBhvr>
                                      <p:to>
                                        <p:strVal val="visible"/>
                                      </p:to>
                                    </p:set>
                                    <p:animEffect transition="in" filter="wheel(1)">
                                      <p:cBhvr>
                                        <p:cTn id="110" dur="2000"/>
                                        <p:tgtEl>
                                          <p:spTgt spid="43"/>
                                        </p:tgtEl>
                                      </p:cBhvr>
                                    </p:animEffect>
                                  </p:childTnLst>
                                </p:cTn>
                              </p:par>
                              <p:par>
                                <p:cTn id="111" presetID="21" presetClass="entr" presetSubtype="1" fill="hold" grpId="0" nodeType="withEffect">
                                  <p:stCondLst>
                                    <p:cond delay="0"/>
                                  </p:stCondLst>
                                  <p:childTnLst>
                                    <p:set>
                                      <p:cBhvr>
                                        <p:cTn id="112" dur="1" fill="hold">
                                          <p:stCondLst>
                                            <p:cond delay="0"/>
                                          </p:stCondLst>
                                        </p:cTn>
                                        <p:tgtEl>
                                          <p:spTgt spid="32"/>
                                        </p:tgtEl>
                                        <p:attrNameLst>
                                          <p:attrName>style.visibility</p:attrName>
                                        </p:attrNameLst>
                                      </p:cBhvr>
                                      <p:to>
                                        <p:strVal val="visible"/>
                                      </p:to>
                                    </p:set>
                                    <p:animEffect transition="in" filter="wheel(1)">
                                      <p:cBhvr>
                                        <p:cTn id="113" dur="2000"/>
                                        <p:tgtEl>
                                          <p:spTgt spid="32"/>
                                        </p:tgtEl>
                                      </p:cBhvr>
                                    </p:animEffect>
                                  </p:childTnLst>
                                </p:cTn>
                              </p:par>
                              <p:par>
                                <p:cTn id="114" presetID="21" presetClass="entr" presetSubtype="1" fill="hold" grpId="0" nodeType="withEffect">
                                  <p:stCondLst>
                                    <p:cond delay="0"/>
                                  </p:stCondLst>
                                  <p:childTnLst>
                                    <p:set>
                                      <p:cBhvr>
                                        <p:cTn id="115" dur="1" fill="hold">
                                          <p:stCondLst>
                                            <p:cond delay="0"/>
                                          </p:stCondLst>
                                        </p:cTn>
                                        <p:tgtEl>
                                          <p:spTgt spid="53"/>
                                        </p:tgtEl>
                                        <p:attrNameLst>
                                          <p:attrName>style.visibility</p:attrName>
                                        </p:attrNameLst>
                                      </p:cBhvr>
                                      <p:to>
                                        <p:strVal val="visible"/>
                                      </p:to>
                                    </p:set>
                                    <p:animEffect transition="in" filter="wheel(1)">
                                      <p:cBhvr>
                                        <p:cTn id="116" dur="2000"/>
                                        <p:tgtEl>
                                          <p:spTgt spid="53"/>
                                        </p:tgtEl>
                                      </p:cBhvr>
                                    </p:animEffect>
                                  </p:childTnLst>
                                </p:cTn>
                              </p:par>
                              <p:par>
                                <p:cTn id="117" presetID="21" presetClass="entr" presetSubtype="1" fill="hold" grpId="0" nodeType="withEffect">
                                  <p:stCondLst>
                                    <p:cond delay="0"/>
                                  </p:stCondLst>
                                  <p:childTnLst>
                                    <p:set>
                                      <p:cBhvr>
                                        <p:cTn id="118" dur="1" fill="hold">
                                          <p:stCondLst>
                                            <p:cond delay="0"/>
                                          </p:stCondLst>
                                        </p:cTn>
                                        <p:tgtEl>
                                          <p:spTgt spid="54"/>
                                        </p:tgtEl>
                                        <p:attrNameLst>
                                          <p:attrName>style.visibility</p:attrName>
                                        </p:attrNameLst>
                                      </p:cBhvr>
                                      <p:to>
                                        <p:strVal val="visible"/>
                                      </p:to>
                                    </p:set>
                                    <p:animEffect transition="in" filter="wheel(1)">
                                      <p:cBhvr>
                                        <p:cTn id="119" dur="2000"/>
                                        <p:tgtEl>
                                          <p:spTgt spid="54"/>
                                        </p:tgtEl>
                                      </p:cBhvr>
                                    </p:animEffect>
                                  </p:childTnLst>
                                </p:cTn>
                              </p:par>
                              <p:par>
                                <p:cTn id="120" presetID="21" presetClass="entr" presetSubtype="1" fill="hold" grpId="0" nodeType="withEffect">
                                  <p:stCondLst>
                                    <p:cond delay="0"/>
                                  </p:stCondLst>
                                  <p:childTnLst>
                                    <p:set>
                                      <p:cBhvr>
                                        <p:cTn id="121" dur="1" fill="hold">
                                          <p:stCondLst>
                                            <p:cond delay="0"/>
                                          </p:stCondLst>
                                        </p:cTn>
                                        <p:tgtEl>
                                          <p:spTgt spid="52"/>
                                        </p:tgtEl>
                                        <p:attrNameLst>
                                          <p:attrName>style.visibility</p:attrName>
                                        </p:attrNameLst>
                                      </p:cBhvr>
                                      <p:to>
                                        <p:strVal val="visible"/>
                                      </p:to>
                                    </p:set>
                                    <p:animEffect transition="in" filter="wheel(1)">
                                      <p:cBhvr>
                                        <p:cTn id="122" dur="2000"/>
                                        <p:tgtEl>
                                          <p:spTgt spid="52"/>
                                        </p:tgtEl>
                                      </p:cBhvr>
                                    </p:animEffect>
                                  </p:childTnLst>
                                </p:cTn>
                              </p:par>
                              <p:par>
                                <p:cTn id="123" presetID="21" presetClass="entr" presetSubtype="1" fill="hold" grpId="0" nodeType="withEffect">
                                  <p:stCondLst>
                                    <p:cond delay="0"/>
                                  </p:stCondLst>
                                  <p:childTnLst>
                                    <p:set>
                                      <p:cBhvr>
                                        <p:cTn id="124" dur="1" fill="hold">
                                          <p:stCondLst>
                                            <p:cond delay="0"/>
                                          </p:stCondLst>
                                        </p:cTn>
                                        <p:tgtEl>
                                          <p:spTgt spid="51"/>
                                        </p:tgtEl>
                                        <p:attrNameLst>
                                          <p:attrName>style.visibility</p:attrName>
                                        </p:attrNameLst>
                                      </p:cBhvr>
                                      <p:to>
                                        <p:strVal val="visible"/>
                                      </p:to>
                                    </p:set>
                                    <p:animEffect transition="in" filter="wheel(1)">
                                      <p:cBhvr>
                                        <p:cTn id="125" dur="2000"/>
                                        <p:tgtEl>
                                          <p:spTgt spid="51"/>
                                        </p:tgtEl>
                                      </p:cBhvr>
                                    </p:animEffect>
                                  </p:childTnLst>
                                </p:cTn>
                              </p:par>
                              <p:par>
                                <p:cTn id="126" presetID="21" presetClass="entr" presetSubtype="1" fill="hold" grpId="0" nodeType="withEffect">
                                  <p:stCondLst>
                                    <p:cond delay="0"/>
                                  </p:stCondLst>
                                  <p:childTnLst>
                                    <p:set>
                                      <p:cBhvr>
                                        <p:cTn id="127" dur="1" fill="hold">
                                          <p:stCondLst>
                                            <p:cond delay="0"/>
                                          </p:stCondLst>
                                        </p:cTn>
                                        <p:tgtEl>
                                          <p:spTgt spid="8"/>
                                        </p:tgtEl>
                                        <p:attrNameLst>
                                          <p:attrName>style.visibility</p:attrName>
                                        </p:attrNameLst>
                                      </p:cBhvr>
                                      <p:to>
                                        <p:strVal val="visible"/>
                                      </p:to>
                                    </p:set>
                                    <p:animEffect transition="in" filter="wheel(1)">
                                      <p:cBhvr>
                                        <p:cTn id="12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14" grpId="0"/>
      <p:bldP spid="15" grpId="0" animBg="1"/>
      <p:bldP spid="16" grpId="0"/>
      <p:bldP spid="34" grpId="0" animBg="1"/>
      <p:bldP spid="38" grpId="0" animBg="1"/>
      <p:bldP spid="44" grpId="0" animBg="1"/>
      <p:bldP spid="13" grpId="0"/>
      <p:bldP spid="49" grpId="0"/>
      <p:bldP spid="33" grpId="0"/>
      <p:bldP spid="2" grpId="0" animBg="1"/>
      <p:bldP spid="48" grpId="0" animBg="1"/>
      <p:bldP spid="8" grpId="0" animBg="1"/>
      <p:bldP spid="32" grpId="0" animBg="1"/>
      <p:bldP spid="51" grpId="0" animBg="1"/>
      <p:bldP spid="52" grpId="0" animBg="1"/>
      <p:bldP spid="43" grpId="0"/>
      <p:bldP spid="53" grpId="0" animBg="1"/>
      <p:bldP spid="54" grpId="0" animBg="1"/>
      <p:bldP spid="56" grpId="0"/>
      <p:bldP spid="12" grpId="0"/>
      <p:bldP spid="20" grpId="0" animBg="1"/>
      <p:bldP spid="2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548680"/>
            <a:ext cx="7992888" cy="1066800"/>
          </a:xfrm>
        </p:spPr>
        <p:txBody>
          <a:bodyPr/>
          <a:lstStyle/>
          <a:p>
            <a:pPr marL="109537"/>
            <a:r>
              <a:rPr lang="fr-FR" sz="3600" b="1" dirty="0" smtClean="0"/>
              <a:t>Question épistémologique cruciale </a:t>
            </a:r>
            <a:endParaRPr lang="fr-FR" sz="3600" b="1" dirty="0"/>
          </a:p>
        </p:txBody>
      </p:sp>
      <p:sp>
        <p:nvSpPr>
          <p:cNvPr id="3" name="Espace réservé du contenu 2"/>
          <p:cNvSpPr>
            <a:spLocks noGrp="1"/>
          </p:cNvSpPr>
          <p:nvPr>
            <p:ph idx="1"/>
          </p:nvPr>
        </p:nvSpPr>
        <p:spPr>
          <a:xfrm>
            <a:off x="467544" y="1700808"/>
            <a:ext cx="8229600" cy="3643064"/>
          </a:xfrm>
        </p:spPr>
        <p:txBody>
          <a:bodyPr/>
          <a:lstStyle/>
          <a:p>
            <a:pPr marL="109537" indent="0">
              <a:buNone/>
            </a:pPr>
            <a:r>
              <a:rPr lang="fr-FR" sz="3600" b="1" dirty="0" smtClean="0"/>
              <a:t>Le sens profond… ça </a:t>
            </a:r>
            <a:r>
              <a:rPr lang="fr-FR" sz="3600" b="1" dirty="0"/>
              <a:t>sert à quoi </a:t>
            </a:r>
            <a:r>
              <a:rPr lang="fr-FR" sz="3600" b="1" dirty="0" smtClean="0"/>
              <a:t>?!?</a:t>
            </a:r>
          </a:p>
          <a:p>
            <a:pPr marL="109537" indent="0">
              <a:buNone/>
            </a:pPr>
            <a:endParaRPr lang="fr-FR" sz="2000" b="1" dirty="0"/>
          </a:p>
          <a:p>
            <a:pPr marL="109537" indent="0">
              <a:buNone/>
            </a:pPr>
            <a:r>
              <a:rPr lang="fr-FR" b="1" dirty="0" smtClean="0"/>
              <a:t>Par exemple : en physique on apprend deux  formules </a:t>
            </a:r>
          </a:p>
          <a:p>
            <a:pPr marL="109537" indent="0">
              <a:buNone/>
            </a:pPr>
            <a:r>
              <a:rPr lang="fr-FR" b="1" dirty="0" smtClean="0"/>
              <a:t>              U = R . I   et    P = R . I²</a:t>
            </a:r>
          </a:p>
          <a:p>
            <a:pPr marL="109537" indent="0">
              <a:buNone/>
            </a:pPr>
            <a:r>
              <a:rPr lang="fr-FR" b="1" dirty="0" smtClean="0"/>
              <a:t>qui relient quatre concepts : la tension, l’intensité, la </a:t>
            </a:r>
            <a:r>
              <a:rPr lang="fr-FR" b="1" dirty="0"/>
              <a:t>r</a:t>
            </a:r>
            <a:r>
              <a:rPr lang="fr-FR" b="1" dirty="0" smtClean="0"/>
              <a:t>ésistance et la puissance. </a:t>
            </a:r>
          </a:p>
          <a:p>
            <a:pPr marL="109537" indent="0">
              <a:buNone/>
            </a:pPr>
            <a:endParaRPr lang="fr-FR" b="1" dirty="0" smtClean="0"/>
          </a:p>
          <a:p>
            <a:pPr marL="109537" indent="0">
              <a:buNone/>
            </a:pPr>
            <a:r>
              <a:rPr lang="fr-FR" b="1" dirty="0" smtClean="0"/>
              <a:t>Si on sait cela, va-t-on pouvoir se dépanner sans danger quand la batterie de notre voiture est déchargée ??</a:t>
            </a:r>
            <a:endParaRPr lang="fr-FR" sz="3200" b="1" dirty="0" smtClean="0"/>
          </a:p>
        </p:txBody>
      </p:sp>
    </p:spTree>
    <p:extLst>
      <p:ext uri="{BB962C8B-B14F-4D97-AF65-F5344CB8AC3E}">
        <p14:creationId xmlns:p14="http://schemas.microsoft.com/office/powerpoint/2010/main" val="241957108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908720"/>
            <a:ext cx="9144000" cy="1066800"/>
          </a:xfrm>
        </p:spPr>
        <p:txBody>
          <a:bodyPr/>
          <a:lstStyle/>
          <a:p>
            <a:pPr marL="109537"/>
            <a:r>
              <a:rPr lang="fr-FR" sz="4400" b="1" i="1" dirty="0" smtClean="0"/>
              <a:t>Je mets ma vie entre vos mains ! </a:t>
            </a:r>
            <a:endParaRPr lang="fr-FR" sz="4400" i="1" dirty="0"/>
          </a:p>
        </p:txBody>
      </p:sp>
      <p:sp>
        <p:nvSpPr>
          <p:cNvPr id="3" name="Espace réservé du contenu 2"/>
          <p:cNvSpPr>
            <a:spLocks noGrp="1"/>
          </p:cNvSpPr>
          <p:nvPr>
            <p:ph idx="1"/>
          </p:nvPr>
        </p:nvSpPr>
        <p:spPr>
          <a:xfrm>
            <a:off x="274236" y="2132856"/>
            <a:ext cx="8474227" cy="3643064"/>
          </a:xfrm>
        </p:spPr>
        <p:txBody>
          <a:bodyPr/>
          <a:lstStyle/>
          <a:p>
            <a:pPr marL="109537" indent="0">
              <a:buNone/>
            </a:pPr>
            <a:r>
              <a:rPr lang="fr-FR" sz="3600" b="1" dirty="0" smtClean="0"/>
              <a:t>Question cruciale :</a:t>
            </a:r>
          </a:p>
          <a:p>
            <a:pPr marL="109537" indent="0">
              <a:buNone/>
            </a:pPr>
            <a:r>
              <a:rPr lang="fr-FR" sz="3600" b="1" dirty="0" smtClean="0"/>
              <a:t>Si je branche les cosses de cette batterie </a:t>
            </a:r>
            <a:r>
              <a:rPr lang="fr-FR" sz="3600" b="1" dirty="0"/>
              <a:t>à main nue </a:t>
            </a:r>
            <a:r>
              <a:rPr lang="fr-FR" sz="3600" b="1" dirty="0" smtClean="0"/>
              <a:t>en utilisant une </a:t>
            </a:r>
            <a:r>
              <a:rPr lang="fr-FR" sz="3600" b="1" dirty="0"/>
              <a:t>clef </a:t>
            </a:r>
            <a:r>
              <a:rPr lang="fr-FR" sz="3600" b="1" dirty="0" smtClean="0"/>
              <a:t>non isolée,  </a:t>
            </a:r>
            <a:endParaRPr lang="fr-FR" sz="3600" b="1" dirty="0"/>
          </a:p>
          <a:p>
            <a:pPr marL="109537" indent="0">
              <a:buNone/>
            </a:pPr>
            <a:endParaRPr lang="fr-FR" b="1" dirty="0" smtClean="0"/>
          </a:p>
          <a:p>
            <a:pPr marL="109537" indent="0">
              <a:buNone/>
            </a:pPr>
            <a:r>
              <a:rPr lang="fr-FR" sz="3600" b="1" dirty="0"/>
              <a:t>e</a:t>
            </a:r>
            <a:r>
              <a:rPr lang="fr-FR" sz="3600" b="1" dirty="0" smtClean="0"/>
              <a:t>st-ce que je cours un vrai danger ?! </a:t>
            </a:r>
            <a:endParaRPr lang="fr-FR" sz="2400" b="1" dirty="0" smtClean="0"/>
          </a:p>
          <a:p>
            <a:pPr marL="509587" indent="-400050">
              <a:buAutoNum type="romanUcParenR"/>
            </a:pPr>
            <a:endParaRPr lang="fr-FR" sz="1600" b="1" dirty="0" smtClean="0"/>
          </a:p>
          <a:p>
            <a:pPr marL="109537" indent="0">
              <a:buNone/>
            </a:pPr>
            <a:r>
              <a:rPr lang="fr-FR" sz="1600" b="1" dirty="0" smtClean="0"/>
              <a:t>			</a:t>
            </a:r>
          </a:p>
        </p:txBody>
      </p:sp>
    </p:spTree>
    <p:extLst>
      <p:ext uri="{BB962C8B-B14F-4D97-AF65-F5344CB8AC3E}">
        <p14:creationId xmlns:p14="http://schemas.microsoft.com/office/powerpoint/2010/main" val="238224439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332656"/>
            <a:ext cx="8229600" cy="1066800"/>
          </a:xfrm>
        </p:spPr>
        <p:txBody>
          <a:bodyPr/>
          <a:lstStyle/>
          <a:p>
            <a:r>
              <a:rPr lang="fr-FR" sz="2400" b="1" dirty="0"/>
              <a:t>Si je branche les cosses de cette batterie à main nue en utilisant une clef non </a:t>
            </a:r>
            <a:r>
              <a:rPr lang="fr-FR" sz="2400" b="1" dirty="0" smtClean="0"/>
              <a:t>isolée, </a:t>
            </a:r>
            <a:r>
              <a:rPr lang="fr-FR" sz="2400" b="1" dirty="0"/>
              <a:t>est-ce que je cours un </a:t>
            </a:r>
            <a:r>
              <a:rPr lang="fr-FR" sz="2400" b="1" dirty="0" smtClean="0"/>
              <a:t>vrai danger </a:t>
            </a:r>
            <a:r>
              <a:rPr lang="fr-FR" sz="2400" b="1" dirty="0"/>
              <a:t>?!?!</a:t>
            </a:r>
            <a:br>
              <a:rPr lang="fr-FR" sz="2400" b="1" dirty="0"/>
            </a:br>
            <a:endParaRPr lang="fr-FR" sz="2400" dirty="0"/>
          </a:p>
        </p:txBody>
      </p:sp>
      <p:sp>
        <p:nvSpPr>
          <p:cNvPr id="3" name="TPAnswers"/>
          <p:cNvSpPr>
            <a:spLocks noGrp="1"/>
          </p:cNvSpPr>
          <p:nvPr>
            <p:ph type="body" idx="1"/>
            <p:custDataLst>
              <p:tags r:id="rId3"/>
            </p:custDataLst>
          </p:nvPr>
        </p:nvSpPr>
        <p:spPr>
          <a:xfrm>
            <a:off x="395536" y="2204864"/>
            <a:ext cx="4114800" cy="4324350"/>
          </a:xfrm>
        </p:spPr>
        <p:txBody>
          <a:bodyPr>
            <a:normAutofit/>
          </a:bodyPr>
          <a:lstStyle/>
          <a:p>
            <a:pPr marL="623887" indent="-514350">
              <a:spcBef>
                <a:spcPct val="20000"/>
              </a:spcBef>
              <a:spcAft>
                <a:spcPts val="0"/>
              </a:spcAft>
              <a:buFont typeface="Georgia" pitchFamily="18" charset="0"/>
              <a:buAutoNum type="alphaUcPeriod"/>
            </a:pPr>
            <a:r>
              <a:rPr lang="fr-FR" sz="3200" dirty="0" smtClean="0"/>
              <a:t>Oui</a:t>
            </a:r>
          </a:p>
          <a:p>
            <a:pPr marL="623887" indent="-514350">
              <a:spcBef>
                <a:spcPct val="20000"/>
              </a:spcBef>
              <a:spcAft>
                <a:spcPts val="0"/>
              </a:spcAft>
              <a:buFont typeface="Georgia" pitchFamily="18" charset="0"/>
              <a:buAutoNum type="alphaUcPeriod"/>
            </a:pPr>
            <a:r>
              <a:rPr lang="fr-FR" sz="3200" dirty="0" smtClean="0"/>
              <a:t>Non aucun</a:t>
            </a:r>
          </a:p>
          <a:p>
            <a:pPr marL="623887" indent="-514350">
              <a:spcBef>
                <a:spcPct val="20000"/>
              </a:spcBef>
              <a:spcAft>
                <a:spcPts val="0"/>
              </a:spcAft>
              <a:buFont typeface="Georgia" pitchFamily="18" charset="0"/>
              <a:buAutoNum type="alphaUcPeriod"/>
            </a:pPr>
            <a:r>
              <a:rPr lang="fr-FR" sz="3200" dirty="0" smtClean="0"/>
              <a:t>Je ne veux pas être responsable de ta mort ! </a:t>
            </a:r>
            <a:endParaRPr lang="fr-FR" sz="3200" dirty="0"/>
          </a:p>
        </p:txBody>
      </p:sp>
      <p:graphicFrame>
        <p:nvGraphicFramePr>
          <p:cNvPr id="4" name="TPChart"/>
          <p:cNvGraphicFramePr>
            <a:graphicFrameLocks noChangeAspect="1"/>
          </p:cNvGraphicFramePr>
          <p:nvPr>
            <p:custDataLst>
              <p:tags r:id="rId4"/>
            </p:custDataLst>
            <p:extLst>
              <p:ext uri="{D42A27DB-BD31-4B8C-83A1-F6EECF244321}">
                <p14:modId xmlns:p14="http://schemas.microsoft.com/office/powerpoint/2010/main" val="1687974049"/>
              </p:ext>
            </p:extLst>
          </p:nvPr>
        </p:nvGraphicFramePr>
        <p:xfrm>
          <a:off x="4508500" y="1600200"/>
          <a:ext cx="4572000" cy="5143500"/>
        </p:xfrm>
        <a:graphic>
          <a:graphicData uri="http://schemas.openxmlformats.org/presentationml/2006/ole">
            <mc:AlternateContent xmlns:mc="http://schemas.openxmlformats.org/markup-compatibility/2006">
              <mc:Choice xmlns:v="urn:schemas-microsoft-com:vml" Requires="v">
                <p:oleObj spid="_x0000_s907290" name="Graphique" r:id="rId7" imgW="4572000" imgH="5143500" progId="MSGraph.Chart.8">
                  <p:embed followColorScheme="full"/>
                </p:oleObj>
              </mc:Choice>
              <mc:Fallback>
                <p:oleObj name="Graphique" r:id="rId7" imgW="4572000" imgH="5143500" progId="MSGraph.Chart.8">
                  <p:embed followColorScheme="full"/>
                  <p:pic>
                    <p:nvPicPr>
                      <p:cNvPr id="0" name="Picture 14"/>
                      <p:cNvPicPr>
                        <a:picLocks noChangeAspect="1" noChangeArrowheads="1"/>
                      </p:cNvPicPr>
                      <p:nvPr/>
                    </p:nvPicPr>
                    <p:blipFill>
                      <a:blip r:embed="rId8"/>
                      <a:srcRect/>
                      <a:stretch>
                        <a:fillRect/>
                      </a:stretch>
                    </p:blipFill>
                    <p:spPr bwMode="auto">
                      <a:xfrm>
                        <a:off x="4508500" y="1600200"/>
                        <a:ext cx="4572000" cy="514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35977719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066800"/>
          </a:xfrm>
        </p:spPr>
        <p:txBody>
          <a:bodyPr/>
          <a:lstStyle/>
          <a:p>
            <a:r>
              <a:rPr lang="fr-FR" dirty="0" smtClean="0"/>
              <a:t>Si vous pensez qu’il y a un vrai danger, c’est à votre avis celui </a:t>
            </a:r>
            <a:endParaRPr lang="fr-FR" dirty="0"/>
          </a:p>
        </p:txBody>
      </p:sp>
      <p:sp>
        <p:nvSpPr>
          <p:cNvPr id="3" name="TPAnswers"/>
          <p:cNvSpPr>
            <a:spLocks noGrp="1"/>
          </p:cNvSpPr>
          <p:nvPr>
            <p:ph type="body" idx="1"/>
            <p:custDataLst>
              <p:tags r:id="rId3"/>
            </p:custDataLst>
          </p:nvPr>
        </p:nvSpPr>
        <p:spPr>
          <a:xfrm>
            <a:off x="467544" y="2533650"/>
            <a:ext cx="4402832" cy="4324350"/>
          </a:xfrm>
        </p:spPr>
        <p:txBody>
          <a:bodyPr>
            <a:normAutofit/>
          </a:bodyPr>
          <a:lstStyle/>
          <a:p>
            <a:pPr marL="623887" indent="-514350">
              <a:spcBef>
                <a:spcPct val="20000"/>
              </a:spcBef>
              <a:spcAft>
                <a:spcPts val="0"/>
              </a:spcAft>
              <a:buFont typeface="Georgia" pitchFamily="18" charset="0"/>
              <a:buAutoNum type="alphaUcPeriod"/>
            </a:pPr>
            <a:r>
              <a:rPr lang="fr-FR" sz="3200" dirty="0" smtClean="0"/>
              <a:t>De s’électrocuter ?</a:t>
            </a:r>
          </a:p>
          <a:p>
            <a:pPr marL="623887" indent="-514350">
              <a:spcBef>
                <a:spcPct val="20000"/>
              </a:spcBef>
              <a:spcAft>
                <a:spcPts val="0"/>
              </a:spcAft>
              <a:buFont typeface="Georgia" pitchFamily="18" charset="0"/>
              <a:buAutoNum type="alphaUcPeriod"/>
            </a:pPr>
            <a:r>
              <a:rPr lang="fr-FR" sz="3200" dirty="0" smtClean="0"/>
              <a:t>De se brûler ? </a:t>
            </a:r>
          </a:p>
        </p:txBody>
      </p:sp>
      <p:graphicFrame>
        <p:nvGraphicFramePr>
          <p:cNvPr id="4" name="TPChart"/>
          <p:cNvGraphicFramePr>
            <a:graphicFrameLocks noChangeAspect="1"/>
          </p:cNvGraphicFramePr>
          <p:nvPr>
            <p:custDataLst>
              <p:tags r:id="rId4"/>
            </p:custDataLst>
            <p:extLst>
              <p:ext uri="{D42A27DB-BD31-4B8C-83A1-F6EECF244321}">
                <p14:modId xmlns:p14="http://schemas.microsoft.com/office/powerpoint/2010/main" val="3287644341"/>
              </p:ext>
            </p:extLst>
          </p:nvPr>
        </p:nvGraphicFramePr>
        <p:xfrm>
          <a:off x="4508500" y="1600200"/>
          <a:ext cx="4572000" cy="5143500"/>
        </p:xfrm>
        <a:graphic>
          <a:graphicData uri="http://schemas.openxmlformats.org/presentationml/2006/ole">
            <mc:AlternateContent xmlns:mc="http://schemas.openxmlformats.org/markup-compatibility/2006">
              <mc:Choice xmlns:v="urn:schemas-microsoft-com:vml" Requires="v">
                <p:oleObj spid="_x0000_s908316" name="Graphique" r:id="rId7" imgW="4572000" imgH="5143500" progId="MSGraph.Chart.8">
                  <p:embed followColorScheme="full"/>
                </p:oleObj>
              </mc:Choice>
              <mc:Fallback>
                <p:oleObj name="Graphique" r:id="rId7" imgW="4572000" imgH="5143500" progId="MSGraph.Chart.8">
                  <p:embed followColorScheme="full"/>
                  <p:pic>
                    <p:nvPicPr>
                      <p:cNvPr id="0" name="Picture 16"/>
                      <p:cNvPicPr>
                        <a:picLocks noChangeAspect="1" noChangeArrowheads="1"/>
                      </p:cNvPicPr>
                      <p:nvPr/>
                    </p:nvPicPr>
                    <p:blipFill>
                      <a:blip r:embed="rId8"/>
                      <a:srcRect/>
                      <a:stretch>
                        <a:fillRect/>
                      </a:stretch>
                    </p:blipFill>
                    <p:spPr bwMode="auto">
                      <a:xfrm>
                        <a:off x="4508500" y="1600200"/>
                        <a:ext cx="4572000" cy="514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15398919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908720"/>
            <a:ext cx="8751658" cy="1066800"/>
          </a:xfrm>
        </p:spPr>
        <p:txBody>
          <a:bodyPr/>
          <a:lstStyle/>
          <a:p>
            <a:pPr marL="109537"/>
            <a:r>
              <a:rPr lang="fr-FR" sz="2800" b="1" i="1" dirty="0" smtClean="0"/>
              <a:t>Mise en abîme </a:t>
            </a:r>
            <a:br>
              <a:rPr lang="fr-FR" sz="2800" b="1" i="1" dirty="0" smtClean="0"/>
            </a:br>
            <a:endParaRPr lang="fr-FR" sz="2800" i="1" dirty="0"/>
          </a:p>
        </p:txBody>
      </p:sp>
      <p:sp>
        <p:nvSpPr>
          <p:cNvPr id="3" name="Espace réservé du contenu 2"/>
          <p:cNvSpPr>
            <a:spLocks noGrp="1"/>
          </p:cNvSpPr>
          <p:nvPr>
            <p:ph idx="1"/>
          </p:nvPr>
        </p:nvSpPr>
        <p:spPr>
          <a:xfrm>
            <a:off x="395536" y="1772816"/>
            <a:ext cx="8229600" cy="3643064"/>
          </a:xfrm>
        </p:spPr>
        <p:txBody>
          <a:bodyPr/>
          <a:lstStyle/>
          <a:p>
            <a:pPr marL="109537" indent="0">
              <a:buNone/>
            </a:pPr>
            <a:r>
              <a:rPr lang="fr-FR" sz="2400" i="1" dirty="0"/>
              <a:t>Tentons d’analyser nos réactions (qui sont celles de tout groupe d’anciens « bons élèves </a:t>
            </a:r>
            <a:r>
              <a:rPr lang="fr-FR" sz="2400" i="1" dirty="0" smtClean="0"/>
              <a:t>» </a:t>
            </a:r>
            <a:r>
              <a:rPr lang="fr-FR" sz="2400" i="1" dirty="0"/>
              <a:t>lorsqu’il sont mis face à une réalité qui a été largement abordée au cours de leurs études)</a:t>
            </a:r>
            <a:endParaRPr lang="fr-FR" sz="1800" dirty="0" smtClean="0"/>
          </a:p>
          <a:p>
            <a:pPr marL="109537" indent="0">
              <a:buNone/>
            </a:pPr>
            <a:r>
              <a:rPr lang="fr-FR" dirty="0" smtClean="0"/>
              <a:t>Pourquoi donc ce que nous avons probablement tous bien appris, compris et su réciter à une époque, ne nous donne en général par </a:t>
            </a:r>
            <a:r>
              <a:rPr lang="fr-FR" dirty="0"/>
              <a:t>la suite </a:t>
            </a:r>
            <a:r>
              <a:rPr lang="fr-FR" dirty="0" smtClean="0"/>
              <a:t>que très peu d’intuitions pertinentes sur cette réalité ?</a:t>
            </a:r>
          </a:p>
          <a:p>
            <a:pPr marL="109537" indent="0">
              <a:buNone/>
            </a:pPr>
            <a:r>
              <a:rPr lang="fr-FR" b="1" dirty="0" smtClean="0"/>
              <a:t>Pourquoi donc nos études ne modifient-elles pas ou très peu notre rapport au monde ?</a:t>
            </a:r>
            <a:endParaRPr lang="fr-FR" b="1" dirty="0"/>
          </a:p>
          <a:p>
            <a:pPr marL="509587" indent="-400050">
              <a:buAutoNum type="romanUcParenR"/>
            </a:pPr>
            <a:endParaRPr lang="fr-FR" b="1" dirty="0" smtClean="0"/>
          </a:p>
          <a:p>
            <a:pPr marL="109537" indent="0">
              <a:buNone/>
            </a:pPr>
            <a:r>
              <a:rPr lang="fr-FR" b="1" dirty="0" smtClean="0"/>
              <a:t> </a:t>
            </a:r>
          </a:p>
        </p:txBody>
      </p:sp>
    </p:spTree>
    <p:extLst>
      <p:ext uri="{BB962C8B-B14F-4D97-AF65-F5344CB8AC3E}">
        <p14:creationId xmlns:p14="http://schemas.microsoft.com/office/powerpoint/2010/main" val="16717557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395536" y="1772816"/>
                <a:ext cx="8607642" cy="3643064"/>
              </a:xfrm>
            </p:spPr>
            <p:txBody>
              <a:bodyPr/>
              <a:lstStyle/>
              <a:p>
                <a:pPr marL="109537" indent="0">
                  <a:buNone/>
                </a:pPr>
                <a:endParaRPr lang="fr-FR" sz="1800" dirty="0" smtClean="0"/>
              </a:p>
              <a:p>
                <a:pPr marL="109537" indent="0">
                  <a:buNone/>
                </a:pPr>
                <a:r>
                  <a:rPr lang="fr-FR" sz="1800" dirty="0" smtClean="0"/>
                  <a:t>Le physicien nous a donné deux formules   U = RI  et  P = RI² , </a:t>
                </a:r>
                <a:r>
                  <a:rPr lang="fr-FR" sz="1800" b="1" dirty="0" smtClean="0"/>
                  <a:t>qui nous disent tout ce qui peut se produire avec une batterie de 12 volts bien chargée d’environ 1 KWh.</a:t>
                </a:r>
              </a:p>
              <a:p>
                <a:pPr marL="109537" indent="0">
                  <a:buNone/>
                </a:pPr>
                <a:r>
                  <a:rPr lang="fr-FR" sz="2000" b="1" dirty="0" smtClean="0"/>
                  <a:t>Sens scolaire </a:t>
                </a:r>
              </a:p>
              <a:p>
                <a:pPr>
                  <a:buFontTx/>
                  <a:buChar char="-"/>
                </a:pPr>
                <a:r>
                  <a:rPr lang="fr-FR" sz="1800" b="1" dirty="0" smtClean="0"/>
                  <a:t>Si corps humain   R = </a:t>
                </a:r>
                <a:r>
                  <a:rPr lang="fr-FR" sz="1800" dirty="0"/>
                  <a:t>1000 </a:t>
                </a:r>
                <a14:m>
                  <m:oMath xmlns:m="http://schemas.openxmlformats.org/officeDocument/2006/math">
                    <m:r>
                      <a:rPr lang="el-GR" sz="1800" i="1" dirty="0">
                        <a:latin typeface="Cambria Math" panose="02040503050406030204" pitchFamily="18" charset="0"/>
                      </a:rPr>
                      <m:t>Ω</m:t>
                    </m:r>
                  </m:oMath>
                </a14:m>
                <a:r>
                  <a:rPr lang="fr-FR" sz="1800" dirty="0" smtClean="0"/>
                  <a:t>  donc  </a:t>
                </a:r>
                <a:r>
                  <a:rPr lang="fr-FR" sz="1800" b="1" dirty="0" smtClean="0"/>
                  <a:t>P = 0,14 Watts  pendant 5000 heures</a:t>
                </a:r>
              </a:p>
              <a:p>
                <a:pPr>
                  <a:buFontTx/>
                  <a:buChar char="-"/>
                </a:pPr>
                <a:r>
                  <a:rPr lang="fr-FR" sz="1800" b="1" dirty="0" smtClean="0"/>
                  <a:t>Si </a:t>
                </a:r>
                <a:r>
                  <a:rPr lang="fr-FR" sz="1800" b="1" dirty="0"/>
                  <a:t>clef métallique </a:t>
                </a:r>
                <a:r>
                  <a:rPr lang="fr-FR" sz="1800" b="1" dirty="0" smtClean="0"/>
                  <a:t>R = </a:t>
                </a:r>
                <a:r>
                  <a:rPr lang="fr-FR" sz="1800" dirty="0"/>
                  <a:t>1/1000 </a:t>
                </a:r>
                <a:r>
                  <a:rPr lang="el-GR" sz="1800" dirty="0"/>
                  <a:t> </a:t>
                </a:r>
                <a14:m>
                  <m:oMath xmlns:m="http://schemas.openxmlformats.org/officeDocument/2006/math">
                    <m:r>
                      <a:rPr lang="el-GR" sz="1800" i="1" dirty="0">
                        <a:latin typeface="Cambria Math" panose="02040503050406030204" pitchFamily="18" charset="0"/>
                      </a:rPr>
                      <m:t>Ω</m:t>
                    </m:r>
                  </m:oMath>
                </a14:m>
                <a:r>
                  <a:rPr lang="fr-FR" sz="1800" dirty="0"/>
                  <a:t> </a:t>
                </a:r>
                <a:r>
                  <a:rPr lang="fr-FR" sz="1800" dirty="0" smtClean="0"/>
                  <a:t> donc  </a:t>
                </a:r>
                <a:r>
                  <a:rPr lang="fr-FR" sz="1800" b="1" dirty="0" smtClean="0"/>
                  <a:t>P = 144000W pendant 20 secondes</a:t>
                </a:r>
              </a:p>
              <a:p>
                <a:pPr marL="109537" indent="0">
                  <a:buNone/>
                </a:pPr>
                <a:endParaRPr lang="fr-FR" sz="1800" b="1" dirty="0" smtClean="0"/>
              </a:p>
              <a:p>
                <a:pPr marL="109537" indent="0">
                  <a:buNone/>
                </a:pPr>
                <a:r>
                  <a:rPr lang="fr-FR" sz="1800" b="1" dirty="0" smtClean="0"/>
                  <a:t>				</a:t>
                </a:r>
                <a:r>
                  <a:rPr lang="fr-FR" b="1" dirty="0" smtClean="0"/>
                  <a:t>Et alors !!!</a:t>
                </a:r>
                <a:endParaRPr lang="fr-FR" dirty="0" smtClean="0"/>
              </a:p>
              <a:p>
                <a:pPr marL="109537" indent="0">
                  <a:buNone/>
                </a:pPr>
                <a:r>
                  <a:rPr lang="fr-FR" sz="2400" b="1" dirty="0" smtClean="0"/>
                  <a:t>Faisons parler ces résultats (sens profond) </a:t>
                </a:r>
              </a:p>
              <a:p>
                <a:pPr marL="109537" indent="0">
                  <a:buNone/>
                </a:pPr>
                <a:r>
                  <a:rPr lang="fr-FR" sz="1800" dirty="0" smtClean="0"/>
                  <a:t>- Si corps humain </a:t>
                </a:r>
                <a:r>
                  <a:rPr lang="fr-FR" sz="1800" dirty="0"/>
                  <a:t>donc très </a:t>
                </a:r>
                <a:r>
                  <a:rPr lang="fr-FR" sz="1800" dirty="0" smtClean="0"/>
                  <a:t>résistant, très petite intensité : avec </a:t>
                </a:r>
                <a:r>
                  <a:rPr lang="fr-FR" sz="1800" dirty="0"/>
                  <a:t>P = 0,14 </a:t>
                </a:r>
                <a:r>
                  <a:rPr lang="fr-FR" sz="1800" dirty="0" smtClean="0"/>
                  <a:t>Watts on ne risque absolument rien (on peut dormir, aucune ampoule ne s’allumera !)  </a:t>
                </a:r>
                <a:endParaRPr lang="fr-FR" sz="1800" dirty="0"/>
              </a:p>
              <a:p>
                <a:pPr marL="109537" indent="0">
                  <a:buNone/>
                </a:pPr>
                <a:r>
                  <a:rPr lang="fr-FR" sz="1800" b="1" dirty="0" smtClean="0"/>
                  <a:t>- si bon conducteur, intensité très forte, P = </a:t>
                </a:r>
                <a:r>
                  <a:rPr lang="fr-FR" sz="1800" b="1" dirty="0"/>
                  <a:t>144000W  soit  </a:t>
                </a:r>
                <a:r>
                  <a:rPr lang="fr-FR" sz="1800" b="1" dirty="0" smtClean="0"/>
                  <a:t>200 cv  la puissance d’un moteur de  voiture de course lancé à plein régime   </a:t>
                </a:r>
                <a:r>
                  <a:rPr lang="fr-FR" sz="1800" b="1" i="1" dirty="0" smtClean="0"/>
                  <a:t> </a:t>
                </a:r>
                <a:r>
                  <a:rPr lang="fr-FR" sz="1800" b="1" dirty="0" smtClean="0"/>
                  <a:t>  </a:t>
                </a:r>
                <a:r>
                  <a:rPr lang="fr-FR" b="1" dirty="0" smtClean="0"/>
                  <a:t>!!!</a:t>
                </a:r>
                <a:endParaRPr lang="fr-FR" sz="2400" b="1" dirty="0"/>
              </a:p>
              <a:p>
                <a:pPr marL="109537" indent="0">
                  <a:buNone/>
                </a:pPr>
                <a:r>
                  <a:rPr lang="fr-FR" b="1" dirty="0" smtClean="0"/>
                  <a:t>Ça va ?                        On peut continuer ?</a:t>
                </a:r>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395536" y="1772816"/>
                <a:ext cx="8607642" cy="3643064"/>
              </a:xfrm>
              <a:blipFill rotWithShape="1">
                <a:blip r:embed="rId3"/>
                <a:stretch>
                  <a:fillRect l="-212" r="-1133" b="-46566"/>
                </a:stretch>
              </a:blipFill>
            </p:spPr>
            <p:txBody>
              <a:bodyPr/>
              <a:lstStyle/>
              <a:p>
                <a:r>
                  <a:rPr lang="fr-FR">
                    <a:noFill/>
                  </a:rPr>
                  <a:t> </a:t>
                </a:r>
              </a:p>
            </p:txBody>
          </p:sp>
        </mc:Fallback>
      </mc:AlternateContent>
      <p:sp>
        <p:nvSpPr>
          <p:cNvPr id="4" name="Explosion 1 3"/>
          <p:cNvSpPr/>
          <p:nvPr/>
        </p:nvSpPr>
        <p:spPr>
          <a:xfrm>
            <a:off x="3059832" y="6237312"/>
            <a:ext cx="1224136" cy="72008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p:cNvSpPr>
            <a:spLocks noGrp="1"/>
          </p:cNvSpPr>
          <p:nvPr>
            <p:ph type="title"/>
          </p:nvPr>
        </p:nvSpPr>
        <p:spPr>
          <a:xfrm>
            <a:off x="251520" y="620688"/>
            <a:ext cx="8751658" cy="1066800"/>
          </a:xfrm>
        </p:spPr>
        <p:txBody>
          <a:bodyPr/>
          <a:lstStyle/>
          <a:p>
            <a:pPr marL="109537"/>
            <a:r>
              <a:rPr lang="fr-FR" sz="2800" b="1" i="1" dirty="0" smtClean="0"/>
              <a:t>Que faut-il faire pour que ce que la physique nous dit de profond sur le courant électrique acquiert un sens profond pour nous ?</a:t>
            </a:r>
            <a:endParaRPr lang="fr-FR" sz="2800" i="1" dirty="0"/>
          </a:p>
        </p:txBody>
      </p:sp>
      <p:sp>
        <p:nvSpPr>
          <p:cNvPr id="5" name="Explosion 1 4"/>
          <p:cNvSpPr/>
          <p:nvPr/>
        </p:nvSpPr>
        <p:spPr>
          <a:xfrm>
            <a:off x="8460432" y="4077072"/>
            <a:ext cx="144016" cy="144016"/>
          </a:xfrm>
          <a:prstGeom prst="irregularSeal1">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421926325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 calcmode="lin" valueType="num">
                                      <p:cBhvr additive="base">
                                        <p:cTn id="4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4"/>
                                        </p:tgtEl>
                                        <p:attrNameLst>
                                          <p:attrName>style.visibility</p:attrName>
                                        </p:attrNameLst>
                                      </p:cBhvr>
                                      <p:to>
                                        <p:strVal val="visible"/>
                                      </p:to>
                                    </p:set>
                                    <p:anim calcmode="lin" valueType="num">
                                      <p:cBhvr additive="base">
                                        <p:cTn id="51" dur="500" fill="hold"/>
                                        <p:tgtEl>
                                          <p:spTgt spid="4"/>
                                        </p:tgtEl>
                                        <p:attrNameLst>
                                          <p:attrName>ppt_x</p:attrName>
                                        </p:attrNameLst>
                                      </p:cBhvr>
                                      <p:tavLst>
                                        <p:tav tm="0">
                                          <p:val>
                                            <p:strVal val="#ppt_x"/>
                                          </p:val>
                                        </p:tav>
                                        <p:tav tm="100000">
                                          <p:val>
                                            <p:strVal val="#ppt_x"/>
                                          </p:val>
                                        </p:tav>
                                      </p:tavLst>
                                    </p:anim>
                                    <p:anim calcmode="lin" valueType="num">
                                      <p:cBhvr additive="base">
                                        <p:cTn id="5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7422" y="620688"/>
            <a:ext cx="8712968" cy="620688"/>
          </a:xfrm>
        </p:spPr>
        <p:txBody>
          <a:bodyPr/>
          <a:lstStyle/>
          <a:p>
            <a:r>
              <a:rPr lang="fr-FR" sz="2800" b="1" dirty="0" smtClean="0"/>
              <a:t>Je vous propose </a:t>
            </a:r>
            <a:r>
              <a:rPr lang="fr-FR" sz="2800" b="1" dirty="0"/>
              <a:t>d</a:t>
            </a:r>
            <a:r>
              <a:rPr lang="fr-FR" sz="2800" b="1" dirty="0" smtClean="0"/>
              <a:t>’effectuer un triple retournement épistémologique  </a:t>
            </a:r>
            <a:endParaRPr lang="fr-FR" sz="2800" b="1" dirty="0"/>
          </a:p>
        </p:txBody>
      </p:sp>
      <p:sp>
        <p:nvSpPr>
          <p:cNvPr id="3" name="Espace réservé du contenu 2"/>
          <p:cNvSpPr>
            <a:spLocks noGrp="1"/>
          </p:cNvSpPr>
          <p:nvPr>
            <p:ph idx="1"/>
          </p:nvPr>
        </p:nvSpPr>
        <p:spPr>
          <a:xfrm>
            <a:off x="187422" y="1529408"/>
            <a:ext cx="8561042" cy="5328592"/>
          </a:xfrm>
        </p:spPr>
        <p:txBody>
          <a:bodyPr/>
          <a:lstStyle/>
          <a:p>
            <a:pPr marL="109537" indent="0">
              <a:buNone/>
            </a:pPr>
            <a:r>
              <a:rPr lang="fr-FR" sz="2400" dirty="0" smtClean="0"/>
              <a:t>Au lieu de regarder </a:t>
            </a:r>
          </a:p>
          <a:p>
            <a:pPr>
              <a:buFontTx/>
              <a:buChar char="-"/>
            </a:pPr>
            <a:r>
              <a:rPr lang="fr-FR" sz="2400" dirty="0" smtClean="0"/>
              <a:t>« La réalité » comme totalement objectivable </a:t>
            </a:r>
          </a:p>
          <a:p>
            <a:pPr>
              <a:buFontTx/>
              <a:buChar char="-"/>
            </a:pPr>
            <a:r>
              <a:rPr lang="fr-FR" sz="2400" dirty="0" smtClean="0"/>
              <a:t>La science comme la description fidèle de cette réalité </a:t>
            </a:r>
          </a:p>
          <a:p>
            <a:pPr>
              <a:buFontTx/>
              <a:buChar char="-"/>
            </a:pPr>
            <a:r>
              <a:rPr lang="fr-FR" sz="2400" dirty="0" smtClean="0"/>
              <a:t>Le savoir comme ce qu’il faut retenir du travail du savant,</a:t>
            </a:r>
          </a:p>
          <a:p>
            <a:pPr marL="109537" indent="0">
              <a:buNone/>
            </a:pPr>
            <a:r>
              <a:rPr lang="fr-FR" sz="1200" dirty="0" smtClean="0"/>
              <a:t> </a:t>
            </a:r>
            <a:endParaRPr lang="fr-FR" sz="600" dirty="0" smtClean="0"/>
          </a:p>
          <a:p>
            <a:pPr marL="109537" indent="0">
              <a:buNone/>
            </a:pPr>
            <a:r>
              <a:rPr lang="fr-FR" sz="2400" dirty="0" smtClean="0"/>
              <a:t>Reconnaissons humblement que </a:t>
            </a:r>
            <a:r>
              <a:rPr lang="fr-FR" sz="2400" b="1" dirty="0" smtClean="0"/>
              <a:t>« la réalité », personne </a:t>
            </a:r>
            <a:r>
              <a:rPr lang="fr-FR" sz="2400" dirty="0" smtClean="0"/>
              <a:t>(sauf Dieu s’il existe) </a:t>
            </a:r>
            <a:r>
              <a:rPr lang="fr-FR" sz="2400" b="1" dirty="0" smtClean="0"/>
              <a:t>ne peut la connaître objectivement </a:t>
            </a:r>
            <a:r>
              <a:rPr lang="fr-FR" sz="2400" dirty="0" smtClean="0"/>
              <a:t>et que le mieux que l’on puisse faire (la sagesse des savoirs scientifiques) c’est d’apprendre à se représenter le monde  </a:t>
            </a:r>
          </a:p>
          <a:p>
            <a:pPr>
              <a:buFontTx/>
              <a:buChar char="-"/>
            </a:pPr>
            <a:r>
              <a:rPr lang="fr-FR" sz="2400" dirty="0" smtClean="0"/>
              <a:t>De façon non contradictoire avec ce que l’on vit </a:t>
            </a:r>
          </a:p>
          <a:p>
            <a:pPr>
              <a:buFontTx/>
              <a:buChar char="-"/>
            </a:pPr>
            <a:r>
              <a:rPr lang="fr-FR" sz="2400" dirty="0" smtClean="0"/>
              <a:t>Avec une distance telle qu’on puisse arriver à se rapprocher, se comprendre bien que nos </a:t>
            </a:r>
            <a:r>
              <a:rPr lang="fr-FR" sz="2400" dirty="0"/>
              <a:t>visions diverses du </a:t>
            </a:r>
            <a:r>
              <a:rPr lang="fr-FR" sz="2400" dirty="0" smtClean="0"/>
              <a:t>monde nous opposent/éloignent souvent !</a:t>
            </a:r>
            <a:endParaRPr lang="fr-FR" sz="1200" b="1" dirty="0" smtClean="0"/>
          </a:p>
        </p:txBody>
      </p:sp>
    </p:spTree>
    <p:extLst>
      <p:ext uri="{BB962C8B-B14F-4D97-AF65-F5344CB8AC3E}">
        <p14:creationId xmlns:p14="http://schemas.microsoft.com/office/powerpoint/2010/main" val="185280869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3668" y="548680"/>
            <a:ext cx="5565304" cy="1066800"/>
          </a:xfrm>
        </p:spPr>
        <p:txBody>
          <a:bodyPr/>
          <a:lstStyle/>
          <a:p>
            <a:r>
              <a:rPr lang="fr-FR" b="1" dirty="0" smtClean="0"/>
              <a:t>Quatre parties </a:t>
            </a:r>
            <a:endParaRPr lang="fr-FR" b="1" dirty="0"/>
          </a:p>
        </p:txBody>
      </p:sp>
      <p:sp>
        <p:nvSpPr>
          <p:cNvPr id="3" name="Espace réservé du contenu 2"/>
          <p:cNvSpPr>
            <a:spLocks noGrp="1"/>
          </p:cNvSpPr>
          <p:nvPr>
            <p:ph idx="1"/>
          </p:nvPr>
        </p:nvSpPr>
        <p:spPr>
          <a:xfrm>
            <a:off x="251520" y="764704"/>
            <a:ext cx="8352928" cy="5328592"/>
          </a:xfrm>
        </p:spPr>
        <p:txBody>
          <a:bodyPr/>
          <a:lstStyle/>
          <a:p>
            <a:pPr marL="509587" indent="-400050">
              <a:buAutoNum type="romanUcParenR"/>
            </a:pPr>
            <a:endParaRPr lang="fr-FR" sz="1600" b="1" dirty="0" smtClean="0"/>
          </a:p>
          <a:p>
            <a:pPr marL="509587" indent="-400050">
              <a:buAutoNum type="romanUcParenR"/>
            </a:pPr>
            <a:endParaRPr lang="fr-FR" sz="1600" b="1" dirty="0"/>
          </a:p>
          <a:p>
            <a:pPr marL="509587" indent="-400050">
              <a:buAutoNum type="romanUcParenR"/>
            </a:pPr>
            <a:endParaRPr lang="fr-FR" sz="1600" b="1" dirty="0" smtClean="0"/>
          </a:p>
          <a:p>
            <a:pPr marL="509587" indent="-400050">
              <a:buAutoNum type="romanUcParenR"/>
            </a:pPr>
            <a:endParaRPr lang="fr-FR" sz="1600" b="1" dirty="0"/>
          </a:p>
          <a:p>
            <a:pPr marL="509587" indent="-400050">
              <a:buAutoNum type="romanUcParenR"/>
            </a:pPr>
            <a:endParaRPr lang="fr-FR" sz="1600" b="1" dirty="0" smtClean="0"/>
          </a:p>
          <a:p>
            <a:pPr marL="109537" indent="0">
              <a:buNone/>
            </a:pPr>
            <a:r>
              <a:rPr lang="fr-FR" b="1" dirty="0" smtClean="0"/>
              <a:t>I) Philosophie / épistémologie des savoirs    scientifiques  </a:t>
            </a:r>
            <a:endParaRPr lang="fr-FR" dirty="0"/>
          </a:p>
          <a:p>
            <a:pPr marL="109537" indent="0">
              <a:buNone/>
            </a:pPr>
            <a:endParaRPr lang="fr-FR" sz="1100" b="1" dirty="0" smtClean="0"/>
          </a:p>
          <a:p>
            <a:pPr marL="109537" indent="0">
              <a:buNone/>
            </a:pPr>
            <a:r>
              <a:rPr lang="fr-FR" b="1" dirty="0" smtClean="0"/>
              <a:t>II) Une mise en pratique de débat  où pour comprendre on cherche à se (faire) comprendre</a:t>
            </a:r>
          </a:p>
          <a:p>
            <a:pPr marL="109537" indent="0">
              <a:buNone/>
            </a:pPr>
            <a:endParaRPr lang="fr-FR" sz="1600" b="1" dirty="0" smtClean="0"/>
          </a:p>
          <a:p>
            <a:pPr marL="109537" indent="0">
              <a:buNone/>
            </a:pPr>
            <a:r>
              <a:rPr lang="fr-FR" b="1" dirty="0" smtClean="0"/>
              <a:t>III) La composante psycho-affective, sociale  et éthique de ce retournement épistémologique </a:t>
            </a:r>
          </a:p>
          <a:p>
            <a:pPr marL="109537" indent="0">
              <a:buNone/>
            </a:pPr>
            <a:r>
              <a:rPr lang="fr-FR" sz="1600" b="1" dirty="0" smtClean="0"/>
              <a:t> </a:t>
            </a:r>
            <a:endParaRPr lang="fr-FR" sz="1050" b="1" dirty="0" smtClean="0"/>
          </a:p>
        </p:txBody>
      </p:sp>
    </p:spTree>
    <p:extLst>
      <p:ext uri="{BB962C8B-B14F-4D97-AF65-F5344CB8AC3E}">
        <p14:creationId xmlns:p14="http://schemas.microsoft.com/office/powerpoint/2010/main" val="27009833"/>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354" y="908720"/>
            <a:ext cx="8712968" cy="620688"/>
          </a:xfrm>
        </p:spPr>
        <p:txBody>
          <a:bodyPr/>
          <a:lstStyle/>
          <a:p>
            <a:r>
              <a:rPr lang="fr-FR" b="1" dirty="0" smtClean="0"/>
              <a:t>Un petit rien… qui change tout !!</a:t>
            </a:r>
            <a:r>
              <a:rPr lang="fr-FR" b="1" dirty="0"/>
              <a:t/>
            </a:r>
            <a:br>
              <a:rPr lang="fr-FR" b="1" dirty="0"/>
            </a:br>
            <a:endParaRPr lang="fr-FR" b="1" dirty="0"/>
          </a:p>
        </p:txBody>
      </p:sp>
      <p:sp>
        <p:nvSpPr>
          <p:cNvPr id="3" name="Espace réservé du contenu 2"/>
          <p:cNvSpPr>
            <a:spLocks noGrp="1"/>
          </p:cNvSpPr>
          <p:nvPr>
            <p:ph idx="1"/>
          </p:nvPr>
        </p:nvSpPr>
        <p:spPr>
          <a:xfrm>
            <a:off x="125354" y="1124744"/>
            <a:ext cx="8229600" cy="5328592"/>
          </a:xfrm>
        </p:spPr>
        <p:txBody>
          <a:bodyPr/>
          <a:lstStyle/>
          <a:p>
            <a:pPr marL="109537" indent="0">
              <a:buNone/>
            </a:pPr>
            <a:endParaRPr lang="fr-FR" sz="1600" b="1" dirty="0"/>
          </a:p>
          <a:p>
            <a:pPr marL="109537" indent="0">
              <a:buNone/>
            </a:pPr>
            <a:r>
              <a:rPr lang="fr-FR" sz="2400" dirty="0" smtClean="0"/>
              <a:t>Alors, au lieu de regarder le Savant comme une sorte de génie désincarné ayant éliminé ses émotions pour devenir « totalement objectif», </a:t>
            </a:r>
          </a:p>
          <a:p>
            <a:pPr marL="109537" indent="0">
              <a:buNone/>
            </a:pPr>
            <a:r>
              <a:rPr lang="fr-FR" sz="2400" dirty="0" smtClean="0"/>
              <a:t>on peut revenir à l’étymologie du mot savant qui vient</a:t>
            </a:r>
          </a:p>
          <a:p>
            <a:pPr marL="109537" indent="0">
              <a:buNone/>
            </a:pPr>
            <a:r>
              <a:rPr lang="fr-FR" sz="2400" dirty="0" smtClean="0"/>
              <a:t>du verbe latin </a:t>
            </a:r>
            <a:r>
              <a:rPr lang="fr-FR" sz="2400" dirty="0" err="1" smtClean="0"/>
              <a:t>Sapere</a:t>
            </a:r>
            <a:r>
              <a:rPr lang="fr-FR" sz="2400" dirty="0" smtClean="0"/>
              <a:t> </a:t>
            </a:r>
            <a:r>
              <a:rPr lang="fr-FR" sz="2400" b="1" dirty="0" smtClean="0"/>
              <a:t>: chercher la saveur ! </a:t>
            </a:r>
          </a:p>
          <a:p>
            <a:pPr marL="109537" indent="0">
              <a:buNone/>
            </a:pPr>
            <a:endParaRPr lang="fr-FR" sz="1400" b="1" dirty="0" smtClean="0"/>
          </a:p>
          <a:p>
            <a:pPr marL="109537" indent="0">
              <a:buNone/>
            </a:pPr>
            <a:r>
              <a:rPr lang="fr-FR" b="1" dirty="0" smtClean="0"/>
              <a:t>Le savant est alors ce chercheur de saveurs </a:t>
            </a:r>
            <a:r>
              <a:rPr lang="fr-FR" dirty="0" smtClean="0"/>
              <a:t>qui, lorsqu’il </a:t>
            </a:r>
            <a:r>
              <a:rPr lang="fr-FR" dirty="0"/>
              <a:t>en trouve, tente </a:t>
            </a:r>
            <a:r>
              <a:rPr lang="fr-FR" dirty="0" smtClean="0"/>
              <a:t>de construire une représentation du monde qui rend compte des émotions ressenties. </a:t>
            </a:r>
          </a:p>
          <a:p>
            <a:pPr marL="109537" indent="0">
              <a:buNone/>
            </a:pPr>
            <a:r>
              <a:rPr lang="fr-FR" dirty="0" smtClean="0"/>
              <a:t>Il élabore alors un texte, « le texte du savoir », dont le sens profond a pour objet de rendre compte de ces saveurs.   </a:t>
            </a:r>
          </a:p>
        </p:txBody>
      </p:sp>
    </p:spTree>
    <p:extLst>
      <p:ext uri="{BB962C8B-B14F-4D97-AF65-F5344CB8AC3E}">
        <p14:creationId xmlns:p14="http://schemas.microsoft.com/office/powerpoint/2010/main" val="36536284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124744"/>
            <a:ext cx="8712968" cy="1584176"/>
          </a:xfrm>
        </p:spPr>
        <p:txBody>
          <a:bodyPr/>
          <a:lstStyle/>
          <a:p>
            <a:r>
              <a:rPr lang="fr-FR" sz="3200" b="1" dirty="0" smtClean="0"/>
              <a:t>Dans ce travail où le savant pense de pair avec sa raison et ses émotions,</a:t>
            </a:r>
            <a:endParaRPr lang="fr-FR" sz="3200" b="1" dirty="0"/>
          </a:p>
        </p:txBody>
      </p:sp>
      <p:sp>
        <p:nvSpPr>
          <p:cNvPr id="3" name="Espace réservé du contenu 2"/>
          <p:cNvSpPr>
            <a:spLocks noGrp="1"/>
          </p:cNvSpPr>
          <p:nvPr>
            <p:ph idx="1"/>
          </p:nvPr>
        </p:nvSpPr>
        <p:spPr>
          <a:xfrm>
            <a:off x="294522" y="2780928"/>
            <a:ext cx="8229600" cy="3816424"/>
          </a:xfrm>
        </p:spPr>
        <p:txBody>
          <a:bodyPr/>
          <a:lstStyle/>
          <a:p>
            <a:pPr marL="109537" indent="0">
              <a:buNone/>
            </a:pPr>
            <a:r>
              <a:rPr lang="fr-FR" dirty="0" smtClean="0"/>
              <a:t>Il se transforme </a:t>
            </a:r>
          </a:p>
          <a:p>
            <a:pPr marL="109537" indent="0">
              <a:buNone/>
            </a:pPr>
            <a:endParaRPr lang="fr-FR" b="1" dirty="0" smtClean="0"/>
          </a:p>
          <a:p>
            <a:pPr marL="109537" indent="0">
              <a:buNone/>
            </a:pPr>
            <a:r>
              <a:rPr lang="fr-FR" dirty="0" smtClean="0"/>
              <a:t>Il </a:t>
            </a:r>
            <a:r>
              <a:rPr lang="fr-FR" dirty="0"/>
              <a:t>change </a:t>
            </a:r>
            <a:r>
              <a:rPr lang="fr-FR" dirty="0" smtClean="0"/>
              <a:t>en </a:t>
            </a:r>
            <a:r>
              <a:rPr lang="fr-FR" dirty="0"/>
              <a:t>profondeur sa représentation du </a:t>
            </a:r>
            <a:r>
              <a:rPr lang="fr-FR" dirty="0" smtClean="0"/>
              <a:t>monde !</a:t>
            </a:r>
          </a:p>
          <a:p>
            <a:pPr marL="109537" indent="0">
              <a:buNone/>
            </a:pPr>
            <a:endParaRPr lang="fr-FR" dirty="0" smtClean="0"/>
          </a:p>
          <a:p>
            <a:pPr marL="109537" indent="0">
              <a:buNone/>
            </a:pPr>
            <a:r>
              <a:rPr lang="fr-FR" dirty="0" smtClean="0"/>
              <a:t>Ses intuitions et saveurs s’affinent, ses erreurs grossières dans son appréciation de ce qui est essentiel ou pas se corrigent ….. </a:t>
            </a:r>
          </a:p>
        </p:txBody>
      </p:sp>
    </p:spTree>
    <p:extLst>
      <p:ext uri="{BB962C8B-B14F-4D97-AF65-F5344CB8AC3E}">
        <p14:creationId xmlns:p14="http://schemas.microsoft.com/office/powerpoint/2010/main" val="378360043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124744"/>
            <a:ext cx="9036496" cy="1066800"/>
          </a:xfrm>
        </p:spPr>
        <p:txBody>
          <a:bodyPr/>
          <a:lstStyle/>
          <a:p>
            <a:pPr algn="ctr"/>
            <a:r>
              <a:rPr lang="fr-FR" sz="2800" b="1" dirty="0" smtClean="0"/>
              <a:t>L’objectif  du « débat </a:t>
            </a:r>
            <a:r>
              <a:rPr lang="fr-FR" sz="2800" b="1" dirty="0"/>
              <a:t>scientifique en classe </a:t>
            </a:r>
            <a:r>
              <a:rPr lang="fr-FR" sz="2800" b="1" dirty="0" smtClean="0"/>
              <a:t>» est alors de</a:t>
            </a:r>
            <a:endParaRPr lang="fr-FR" sz="2800" b="1" dirty="0"/>
          </a:p>
        </p:txBody>
      </p:sp>
      <p:sp>
        <p:nvSpPr>
          <p:cNvPr id="3" name="Espace réservé du contenu 2"/>
          <p:cNvSpPr>
            <a:spLocks noGrp="1"/>
          </p:cNvSpPr>
          <p:nvPr>
            <p:ph idx="1"/>
          </p:nvPr>
        </p:nvSpPr>
        <p:spPr>
          <a:xfrm>
            <a:off x="395536" y="2564904"/>
            <a:ext cx="8491383" cy="3816424"/>
          </a:xfrm>
        </p:spPr>
        <p:txBody>
          <a:bodyPr/>
          <a:lstStyle/>
          <a:p>
            <a:pPr marL="109537" indent="0">
              <a:buClrTx/>
              <a:buNone/>
            </a:pPr>
            <a:r>
              <a:rPr lang="fr-FR" b="1" dirty="0" smtClean="0"/>
              <a:t>Permettre au groupe classe ou amphi de </a:t>
            </a:r>
            <a:r>
              <a:rPr lang="fr-FR" b="1" dirty="0"/>
              <a:t>se </a:t>
            </a:r>
            <a:r>
              <a:rPr lang="fr-FR" b="1" dirty="0" smtClean="0"/>
              <a:t>comporter en </a:t>
            </a:r>
            <a:r>
              <a:rPr lang="fr-FR" b="1" dirty="0"/>
              <a:t>une communauté de </a:t>
            </a:r>
            <a:r>
              <a:rPr lang="fr-FR" b="1" dirty="0" smtClean="0"/>
              <a:t>savants !  </a:t>
            </a:r>
          </a:p>
          <a:p>
            <a:pPr marL="109537" indent="0">
              <a:buClrTx/>
              <a:buNone/>
            </a:pPr>
            <a:r>
              <a:rPr lang="fr-FR" sz="1100" dirty="0" smtClean="0"/>
              <a:t> </a:t>
            </a:r>
            <a:endParaRPr lang="fr-FR" sz="1400" dirty="0" smtClean="0"/>
          </a:p>
          <a:p>
            <a:pPr marL="109537" indent="0">
              <a:buClrTx/>
              <a:buNone/>
            </a:pPr>
            <a:endParaRPr lang="fr-FR" sz="1200" dirty="0" smtClean="0"/>
          </a:p>
          <a:p>
            <a:pPr marL="109537" indent="0">
              <a:buClrTx/>
              <a:buNone/>
            </a:pPr>
            <a:r>
              <a:rPr lang="fr-FR" dirty="0" smtClean="0"/>
              <a:t>Qui se transforme en construisant collectivement un sens profond  sur les concepts, théories et techniques du cours !</a:t>
            </a:r>
            <a:endParaRPr lang="fr-FR" sz="2400" dirty="0" smtClean="0"/>
          </a:p>
        </p:txBody>
      </p:sp>
    </p:spTree>
    <p:extLst>
      <p:ext uri="{BB962C8B-B14F-4D97-AF65-F5344CB8AC3E}">
        <p14:creationId xmlns:p14="http://schemas.microsoft.com/office/powerpoint/2010/main" val="30925545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3812" y="705966"/>
            <a:ext cx="8229600" cy="1066800"/>
          </a:xfrm>
        </p:spPr>
        <p:txBody>
          <a:bodyPr/>
          <a:lstStyle/>
          <a:p>
            <a:pPr algn="ctr"/>
            <a:r>
              <a:rPr lang="fr-FR" sz="2800" b="1" dirty="0" smtClean="0">
                <a:effectLst>
                  <a:outerShdw blurRad="38100" dist="38100" dir="2700000" algn="tl">
                    <a:srgbClr val="000000">
                      <a:alpha val="43137"/>
                    </a:srgbClr>
                  </a:outerShdw>
                </a:effectLst>
              </a:rPr>
              <a:t>Le concept de construction </a:t>
            </a:r>
            <a:r>
              <a:rPr lang="fr-FR" sz="2800" b="1" dirty="0">
                <a:effectLst>
                  <a:outerShdw blurRad="38100" dist="38100" dir="2700000" algn="tl">
                    <a:srgbClr val="000000">
                      <a:alpha val="43137"/>
                    </a:srgbClr>
                  </a:outerShdw>
                </a:effectLst>
              </a:rPr>
              <a:t>collective d’un sens profond    </a:t>
            </a:r>
            <a:endParaRPr lang="fr-FR" sz="2800" b="1" dirty="0"/>
          </a:p>
        </p:txBody>
      </p:sp>
      <p:sp>
        <p:nvSpPr>
          <p:cNvPr id="3" name="Espace réservé du contenu 2"/>
          <p:cNvSpPr>
            <a:spLocks noGrp="1"/>
          </p:cNvSpPr>
          <p:nvPr>
            <p:ph idx="1"/>
          </p:nvPr>
        </p:nvSpPr>
        <p:spPr>
          <a:xfrm>
            <a:off x="316045" y="2132856"/>
            <a:ext cx="8347367" cy="4392488"/>
          </a:xfrm>
        </p:spPr>
        <p:txBody>
          <a:bodyPr/>
          <a:lstStyle/>
          <a:p>
            <a:pPr marL="109537" indent="0">
              <a:buClrTx/>
              <a:buNone/>
            </a:pPr>
            <a:r>
              <a:rPr lang="fr-FR" sz="2000" b="1" dirty="0" smtClean="0"/>
              <a:t>C’est la </a:t>
            </a:r>
            <a:r>
              <a:rPr lang="fr-FR" sz="2000" b="1" dirty="0"/>
              <a:t>construction de sens </a:t>
            </a:r>
            <a:r>
              <a:rPr lang="fr-FR" sz="2000" b="1" dirty="0" smtClean="0"/>
              <a:t>que </a:t>
            </a:r>
            <a:r>
              <a:rPr lang="fr-FR" sz="2000" b="1" dirty="0"/>
              <a:t>chaque membre d’un groupe va pouvoir effectuer </a:t>
            </a:r>
            <a:endParaRPr lang="fr-FR" sz="2000" b="1" dirty="0" smtClean="0"/>
          </a:p>
          <a:p>
            <a:pPr marL="109537" indent="0">
              <a:buClrTx/>
              <a:buNone/>
            </a:pPr>
            <a:r>
              <a:rPr lang="fr-FR" sz="2000" b="1" dirty="0"/>
              <a:t>q</a:t>
            </a:r>
            <a:r>
              <a:rPr lang="fr-FR" sz="2000" b="1" dirty="0" smtClean="0"/>
              <a:t>uand il </a:t>
            </a:r>
            <a:r>
              <a:rPr lang="fr-FR" sz="2000" b="1" dirty="0"/>
              <a:t>est invité à confronter </a:t>
            </a:r>
            <a:r>
              <a:rPr lang="fr-FR" sz="2000" dirty="0"/>
              <a:t>ses propres ébauches de théorie avec celles de ses pairs au moment même où la </a:t>
            </a:r>
            <a:r>
              <a:rPr lang="fr-FR" sz="2000" b="1" dirty="0"/>
              <a:t>théorie </a:t>
            </a:r>
            <a:r>
              <a:rPr lang="fr-FR" sz="2000" dirty="0"/>
              <a:t>savante s’énonce.</a:t>
            </a:r>
          </a:p>
          <a:p>
            <a:pPr marL="109537" indent="0">
              <a:buClrTx/>
              <a:buNone/>
            </a:pPr>
            <a:endParaRPr lang="fr-FR" sz="2000" dirty="0"/>
          </a:p>
          <a:p>
            <a:pPr marL="109537" indent="0">
              <a:buClrTx/>
              <a:buNone/>
            </a:pPr>
            <a:r>
              <a:rPr lang="fr-FR" sz="2000" dirty="0"/>
              <a:t>Le sens profond construit par chacun </a:t>
            </a:r>
            <a:r>
              <a:rPr lang="fr-FR" sz="2000" b="1" u="sng" dirty="0"/>
              <a:t>n’est pas le même pour tous </a:t>
            </a:r>
            <a:r>
              <a:rPr lang="fr-FR" sz="2000" dirty="0"/>
              <a:t>mais la théorie savante a vocation à devenir la base d’une culture commune, </a:t>
            </a:r>
            <a:r>
              <a:rPr lang="fr-FR" sz="2000" b="1" dirty="0"/>
              <a:t>son texte devient le trait d’union</a:t>
            </a:r>
            <a:r>
              <a:rPr lang="fr-FR" sz="2000" dirty="0"/>
              <a:t> qui permet les rapprochements de sens et de saveurs que chacun donne à ce savoir. </a:t>
            </a:r>
            <a:endParaRPr lang="fr-FR" sz="2000" dirty="0" smtClean="0"/>
          </a:p>
          <a:p>
            <a:pPr marL="109537" indent="0">
              <a:buClrTx/>
              <a:buNone/>
            </a:pPr>
            <a:endParaRPr lang="fr-FR" sz="2000" dirty="0" smtClean="0"/>
          </a:p>
          <a:p>
            <a:pPr marL="109537" indent="0">
              <a:buClrTx/>
              <a:buNone/>
            </a:pPr>
            <a:r>
              <a:rPr lang="fr-FR" sz="2000" i="1" dirty="0" smtClean="0"/>
              <a:t>Ici ???</a:t>
            </a:r>
            <a:endParaRPr lang="fr-FR" sz="2000" i="1" dirty="0"/>
          </a:p>
        </p:txBody>
      </p:sp>
    </p:spTree>
    <p:extLst>
      <p:ext uri="{BB962C8B-B14F-4D97-AF65-F5344CB8AC3E}">
        <p14:creationId xmlns:p14="http://schemas.microsoft.com/office/powerpoint/2010/main" val="15496261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oneTexte 15"/>
          <p:cNvSpPr txBox="1"/>
          <p:nvPr/>
        </p:nvSpPr>
        <p:spPr>
          <a:xfrm>
            <a:off x="-15159" y="2668956"/>
            <a:ext cx="2016224" cy="1200329"/>
          </a:xfrm>
          <a:prstGeom prst="rect">
            <a:avLst/>
          </a:prstGeom>
          <a:noFill/>
        </p:spPr>
        <p:txBody>
          <a:bodyPr wrap="square" rtlCol="0">
            <a:spAutoFit/>
          </a:bodyPr>
          <a:lstStyle/>
          <a:p>
            <a:r>
              <a:rPr lang="fr-FR" sz="2400" b="0" dirty="0" smtClean="0"/>
              <a:t>Il rédige un texte de savoir </a:t>
            </a:r>
            <a:endParaRPr lang="fr-FR" sz="2400" b="0" dirty="0"/>
          </a:p>
        </p:txBody>
      </p:sp>
      <p:sp>
        <p:nvSpPr>
          <p:cNvPr id="55" name="Soleil 54"/>
          <p:cNvSpPr/>
          <p:nvPr/>
        </p:nvSpPr>
        <p:spPr>
          <a:xfrm>
            <a:off x="4194726" y="2133169"/>
            <a:ext cx="1656517" cy="640013"/>
          </a:xfrm>
          <a:prstGeom prst="sun">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Émoticône 49"/>
          <p:cNvSpPr/>
          <p:nvPr/>
        </p:nvSpPr>
        <p:spPr>
          <a:xfrm>
            <a:off x="553864" y="1002770"/>
            <a:ext cx="504056" cy="1072956"/>
          </a:xfrm>
          <a:prstGeom prst="smileyFac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Ellipse 46"/>
          <p:cNvSpPr/>
          <p:nvPr/>
        </p:nvSpPr>
        <p:spPr>
          <a:xfrm>
            <a:off x="1292939" y="2758958"/>
            <a:ext cx="7666780" cy="4114131"/>
          </a:xfrm>
          <a:prstGeom prst="ellips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2074650" y="519292"/>
            <a:ext cx="4313630" cy="707886"/>
          </a:xfrm>
          <a:prstGeom prst="rect">
            <a:avLst/>
          </a:prstGeom>
          <a:noFill/>
        </p:spPr>
        <p:txBody>
          <a:bodyPr wrap="square" rtlCol="0">
            <a:spAutoFit/>
          </a:bodyPr>
          <a:lstStyle/>
          <a:p>
            <a:r>
              <a:rPr lang="fr-FR" sz="2000" b="0" dirty="0"/>
              <a:t>c</a:t>
            </a:r>
            <a:r>
              <a:rPr lang="fr-FR" sz="2000" b="0" dirty="0" smtClean="0"/>
              <a:t>herche à lui donner une </a:t>
            </a:r>
          </a:p>
          <a:p>
            <a:r>
              <a:rPr lang="fr-FR" sz="2000" b="0" dirty="0"/>
              <a:t>c</a:t>
            </a:r>
            <a:r>
              <a:rPr lang="fr-FR" sz="2000" b="0" dirty="0" smtClean="0"/>
              <a:t>ertaine </a:t>
            </a:r>
            <a:r>
              <a:rPr lang="fr-FR" sz="2000" dirty="0" smtClean="0"/>
              <a:t>intelligibilité </a:t>
            </a:r>
            <a:endParaRPr lang="fr-FR" dirty="0"/>
          </a:p>
        </p:txBody>
      </p:sp>
      <p:sp>
        <p:nvSpPr>
          <p:cNvPr id="15" name="Parchemin vertical 14">
            <a:hlinkClick r:id="" action="ppaction://noaction"/>
          </p:cNvPr>
          <p:cNvSpPr/>
          <p:nvPr/>
        </p:nvSpPr>
        <p:spPr>
          <a:xfrm>
            <a:off x="272761" y="3801187"/>
            <a:ext cx="1003079" cy="680589"/>
          </a:xfrm>
          <a:prstGeom prst="verticalScroll">
            <a:avLst/>
          </a:prstGeom>
          <a:solidFill>
            <a:schemeClr val="accent1">
              <a:lumMod val="75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p:cNvSpPr txBox="1"/>
          <p:nvPr/>
        </p:nvSpPr>
        <p:spPr>
          <a:xfrm>
            <a:off x="69773" y="4537885"/>
            <a:ext cx="2944607" cy="2246769"/>
          </a:xfrm>
          <a:prstGeom prst="rect">
            <a:avLst/>
          </a:prstGeom>
          <a:noFill/>
        </p:spPr>
        <p:txBody>
          <a:bodyPr wrap="square" rtlCol="0">
            <a:spAutoFit/>
          </a:bodyPr>
          <a:lstStyle/>
          <a:p>
            <a:r>
              <a:rPr lang="fr-FR" sz="2800" dirty="0" smtClean="0"/>
              <a:t>Le professeur</a:t>
            </a:r>
          </a:p>
          <a:p>
            <a:r>
              <a:rPr lang="fr-FR" sz="2400" dirty="0" smtClean="0"/>
              <a:t> </a:t>
            </a:r>
          </a:p>
          <a:p>
            <a:endParaRPr lang="fr-FR" sz="2400" b="0" dirty="0"/>
          </a:p>
          <a:p>
            <a:endParaRPr lang="fr-FR" sz="2400" b="0" dirty="0" smtClean="0"/>
          </a:p>
          <a:p>
            <a:r>
              <a:rPr lang="fr-FR" sz="2000" b="0" dirty="0" smtClean="0"/>
              <a:t>y cherche </a:t>
            </a:r>
            <a:r>
              <a:rPr lang="fr-FR" sz="2000" b="0" dirty="0"/>
              <a:t>l</a:t>
            </a:r>
            <a:r>
              <a:rPr lang="fr-FR" sz="2000" b="0" dirty="0" smtClean="0"/>
              <a:t>es saveurs</a:t>
            </a:r>
          </a:p>
          <a:p>
            <a:r>
              <a:rPr lang="fr-FR" sz="2000" b="0" dirty="0" smtClean="0"/>
              <a:t>accessibles </a:t>
            </a:r>
            <a:endParaRPr lang="fr-FR" sz="2000" b="0" dirty="0"/>
          </a:p>
        </p:txBody>
      </p:sp>
      <p:cxnSp>
        <p:nvCxnSpPr>
          <p:cNvPr id="24" name="Connecteur droit 23"/>
          <p:cNvCxnSpPr/>
          <p:nvPr/>
        </p:nvCxnSpPr>
        <p:spPr>
          <a:xfrm>
            <a:off x="9758905" y="5951258"/>
            <a:ext cx="288032" cy="463986"/>
          </a:xfrm>
          <a:prstGeom prst="line">
            <a:avLst/>
          </a:prstGeom>
        </p:spPr>
        <p:style>
          <a:lnRef idx="1">
            <a:schemeClr val="accent1"/>
          </a:lnRef>
          <a:fillRef idx="0">
            <a:schemeClr val="accent1"/>
          </a:fillRef>
          <a:effectRef idx="0">
            <a:schemeClr val="accent1"/>
          </a:effectRef>
          <a:fontRef idx="minor">
            <a:schemeClr val="tx1"/>
          </a:fontRef>
        </p:style>
      </p:cxnSp>
      <p:sp>
        <p:nvSpPr>
          <p:cNvPr id="26" name="Triangle isocèle 25"/>
          <p:cNvSpPr/>
          <p:nvPr/>
        </p:nvSpPr>
        <p:spPr>
          <a:xfrm>
            <a:off x="608875" y="1336410"/>
            <a:ext cx="221520" cy="147940"/>
          </a:xfrm>
          <a:prstGeom prst="triangle">
            <a:avLst/>
          </a:prstGeom>
          <a:solidFill>
            <a:schemeClr val="accent4">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27" name="Triangle isocèle 26"/>
          <p:cNvSpPr/>
          <p:nvPr/>
        </p:nvSpPr>
        <p:spPr>
          <a:xfrm>
            <a:off x="844126" y="1175403"/>
            <a:ext cx="150294" cy="338971"/>
          </a:xfrm>
          <a:prstGeom prst="triangle">
            <a:avLst/>
          </a:prstGeom>
          <a:solidFill>
            <a:srgbClr val="00B05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28" name="ZoneTexte 27"/>
          <p:cNvSpPr txBox="1"/>
          <p:nvPr/>
        </p:nvSpPr>
        <p:spPr>
          <a:xfrm>
            <a:off x="69773" y="405374"/>
            <a:ext cx="2299027" cy="523220"/>
          </a:xfrm>
          <a:prstGeom prst="rect">
            <a:avLst/>
          </a:prstGeom>
          <a:noFill/>
        </p:spPr>
        <p:txBody>
          <a:bodyPr wrap="square" rtlCol="0">
            <a:spAutoFit/>
          </a:bodyPr>
          <a:lstStyle/>
          <a:p>
            <a:r>
              <a:rPr lang="fr-FR" sz="2800" dirty="0" smtClean="0"/>
              <a:t>Le Savant</a:t>
            </a:r>
            <a:endParaRPr lang="fr-FR" sz="2800" dirty="0"/>
          </a:p>
        </p:txBody>
      </p:sp>
      <p:sp>
        <p:nvSpPr>
          <p:cNvPr id="29" name="Parchemin vertical 28">
            <a:hlinkClick r:id="" action="ppaction://noaction"/>
          </p:cNvPr>
          <p:cNvSpPr/>
          <p:nvPr/>
        </p:nvSpPr>
        <p:spPr>
          <a:xfrm>
            <a:off x="3375433" y="6141779"/>
            <a:ext cx="473430" cy="441317"/>
          </a:xfrm>
          <a:prstGeom prst="verticalScroll">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Organigramme : Stockage à accès direct 34"/>
          <p:cNvSpPr/>
          <p:nvPr/>
        </p:nvSpPr>
        <p:spPr>
          <a:xfrm>
            <a:off x="263954" y="1350044"/>
            <a:ext cx="232294" cy="275714"/>
          </a:xfrm>
          <a:prstGeom prst="flowChartMagneticDrum">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Organigramme : Stockage à accès direct 35"/>
          <p:cNvSpPr/>
          <p:nvPr/>
        </p:nvSpPr>
        <p:spPr>
          <a:xfrm>
            <a:off x="1076901" y="1316623"/>
            <a:ext cx="260161" cy="518030"/>
          </a:xfrm>
          <a:prstGeom prst="flowChartMagneticDrum">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ZoneTexte 12"/>
          <p:cNvSpPr txBox="1"/>
          <p:nvPr/>
        </p:nvSpPr>
        <p:spPr>
          <a:xfrm>
            <a:off x="4093420" y="5970443"/>
            <a:ext cx="2970909" cy="830997"/>
          </a:xfrm>
          <a:prstGeom prst="rect">
            <a:avLst/>
          </a:prstGeom>
          <a:noFill/>
        </p:spPr>
        <p:txBody>
          <a:bodyPr wrap="square" rtlCol="0">
            <a:spAutoFit/>
          </a:bodyPr>
          <a:lstStyle/>
          <a:p>
            <a:r>
              <a:rPr lang="fr-FR" sz="2400" i="1" dirty="0" smtClean="0">
                <a:effectLst>
                  <a:outerShdw blurRad="38100" dist="38100" dir="2700000" algn="tl">
                    <a:srgbClr val="000000">
                      <a:alpha val="43137"/>
                    </a:srgbClr>
                  </a:outerShdw>
                </a:effectLst>
              </a:rPr>
              <a:t>met en abîme le texte du savoir </a:t>
            </a:r>
            <a:endParaRPr lang="fr-FR" sz="2400" dirty="0">
              <a:effectLst>
                <a:outerShdw blurRad="38100" dist="38100" dir="2700000" algn="tl">
                  <a:srgbClr val="000000">
                    <a:alpha val="43137"/>
                  </a:srgbClr>
                </a:outerShdw>
              </a:effectLst>
            </a:endParaRPr>
          </a:p>
        </p:txBody>
      </p:sp>
      <p:sp>
        <p:nvSpPr>
          <p:cNvPr id="48" name="Flèche courbée vers la droite 47"/>
          <p:cNvSpPr/>
          <p:nvPr/>
        </p:nvSpPr>
        <p:spPr>
          <a:xfrm rot="7779166">
            <a:off x="4209286" y="2348248"/>
            <a:ext cx="5118084" cy="1119744"/>
          </a:xfrm>
          <a:prstGeom prst="curvedRigh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49" name="ZoneTexte 48"/>
          <p:cNvSpPr txBox="1"/>
          <p:nvPr/>
        </p:nvSpPr>
        <p:spPr>
          <a:xfrm>
            <a:off x="2209976" y="3185605"/>
            <a:ext cx="7265206" cy="707886"/>
          </a:xfrm>
          <a:prstGeom prst="rect">
            <a:avLst/>
          </a:prstGeom>
          <a:noFill/>
        </p:spPr>
        <p:txBody>
          <a:bodyPr wrap="square" rtlCol="0">
            <a:spAutoFit/>
          </a:bodyPr>
          <a:lstStyle/>
          <a:p>
            <a:r>
              <a:rPr lang="fr-FR" sz="2000" b="0" dirty="0" smtClean="0">
                <a:ln w="0"/>
                <a:effectLst>
                  <a:outerShdw blurRad="38100" dist="19050" dir="2700000" algn="tl" rotWithShape="0">
                    <a:schemeClr val="dk1">
                      <a:alpha val="40000"/>
                    </a:schemeClr>
                  </a:outerShdw>
                </a:effectLst>
              </a:rPr>
              <a:t>Organise </a:t>
            </a:r>
            <a:r>
              <a:rPr lang="fr-FR" sz="2000" b="0" dirty="0">
                <a:ln w="0"/>
                <a:effectLst>
                  <a:outerShdw blurRad="38100" dist="19050" dir="2700000" algn="tl" rotWithShape="0">
                    <a:schemeClr val="dk1">
                      <a:alpha val="40000"/>
                    </a:schemeClr>
                  </a:outerShdw>
                </a:effectLst>
              </a:rPr>
              <a:t>la </a:t>
            </a:r>
            <a:r>
              <a:rPr lang="fr-FR" sz="2000" b="0" dirty="0" smtClean="0">
                <a:ln w="0"/>
                <a:effectLst>
                  <a:outerShdw blurRad="38100" dist="19050" dir="2700000" algn="tl" rotWithShape="0">
                    <a:schemeClr val="dk1">
                      <a:alpha val="40000"/>
                    </a:schemeClr>
                  </a:outerShdw>
                </a:effectLst>
              </a:rPr>
              <a:t>classe/amphi en </a:t>
            </a:r>
          </a:p>
          <a:p>
            <a:r>
              <a:rPr lang="fr-FR" sz="2000" b="0" dirty="0">
                <a:ln w="0"/>
                <a:effectLst>
                  <a:outerShdw blurRad="38100" dist="19050" dir="2700000" algn="tl" rotWithShape="0">
                    <a:schemeClr val="dk1">
                      <a:alpha val="40000"/>
                    </a:schemeClr>
                  </a:outerShdw>
                </a:effectLst>
              </a:rPr>
              <a:t>u</a:t>
            </a:r>
            <a:r>
              <a:rPr lang="fr-FR" sz="2000" b="0" dirty="0" smtClean="0">
                <a:ln w="0"/>
                <a:effectLst>
                  <a:outerShdw blurRad="38100" dist="19050" dir="2700000" algn="tl" rotWithShape="0">
                    <a:schemeClr val="dk1">
                      <a:alpha val="40000"/>
                    </a:schemeClr>
                  </a:outerShdw>
                </a:effectLst>
              </a:rPr>
              <a:t>ne communauté de savants  </a:t>
            </a:r>
          </a:p>
        </p:txBody>
      </p:sp>
      <p:sp>
        <p:nvSpPr>
          <p:cNvPr id="53" name="ZoneTexte 52"/>
          <p:cNvSpPr txBox="1"/>
          <p:nvPr/>
        </p:nvSpPr>
        <p:spPr>
          <a:xfrm>
            <a:off x="1700782" y="1225742"/>
            <a:ext cx="4061108" cy="707886"/>
          </a:xfrm>
          <a:prstGeom prst="rect">
            <a:avLst/>
          </a:prstGeom>
          <a:noFill/>
        </p:spPr>
        <p:txBody>
          <a:bodyPr wrap="square" rtlCol="0">
            <a:spAutoFit/>
          </a:bodyPr>
          <a:lstStyle/>
          <a:p>
            <a:r>
              <a:rPr lang="fr-FR" sz="2000" b="0" dirty="0" smtClean="0"/>
              <a:t>Il se laisse guider par la </a:t>
            </a:r>
            <a:r>
              <a:rPr lang="fr-FR" sz="2000" dirty="0" smtClean="0"/>
              <a:t>saveur</a:t>
            </a:r>
            <a:endParaRPr lang="fr-FR" sz="2000" dirty="0"/>
          </a:p>
          <a:p>
            <a:r>
              <a:rPr lang="fr-FR" sz="2000" b="0" dirty="0" smtClean="0"/>
              <a:t> de quelques singularités </a:t>
            </a:r>
            <a:endParaRPr lang="fr-FR" sz="2000" b="0" dirty="0"/>
          </a:p>
        </p:txBody>
      </p:sp>
      <p:sp>
        <p:nvSpPr>
          <p:cNvPr id="54" name="Cœur 53"/>
          <p:cNvSpPr/>
          <p:nvPr/>
        </p:nvSpPr>
        <p:spPr>
          <a:xfrm>
            <a:off x="5452649" y="1650704"/>
            <a:ext cx="650097" cy="339095"/>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Émoticône 55"/>
          <p:cNvSpPr/>
          <p:nvPr/>
        </p:nvSpPr>
        <p:spPr>
          <a:xfrm rot="20896390">
            <a:off x="259760" y="5089006"/>
            <a:ext cx="2226074" cy="462883"/>
          </a:xfrm>
          <a:prstGeom prst="smileyFace">
            <a:avLst>
              <a:gd name="adj" fmla="val -1788"/>
            </a:avLst>
          </a:prstGeom>
          <a:solidFill>
            <a:srgbClr val="C0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Émoticône 60"/>
          <p:cNvSpPr/>
          <p:nvPr/>
        </p:nvSpPr>
        <p:spPr>
          <a:xfrm rot="991013">
            <a:off x="4449830" y="4048067"/>
            <a:ext cx="579610" cy="891430"/>
          </a:xfrm>
          <a:prstGeom prst="smileyFace">
            <a:avLst/>
          </a:prstGeom>
          <a:solidFill>
            <a:schemeClr val="tx1">
              <a:lumMod val="50000"/>
              <a:lumOff val="5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Émoticône 61"/>
          <p:cNvSpPr/>
          <p:nvPr/>
        </p:nvSpPr>
        <p:spPr>
          <a:xfrm rot="19945319">
            <a:off x="7593626" y="4764791"/>
            <a:ext cx="914400" cy="499924"/>
          </a:xfrm>
          <a:prstGeom prst="smileyFace">
            <a:avLst/>
          </a:prstGeom>
          <a:solidFill>
            <a:schemeClr val="accent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 name="Émoticône 62"/>
          <p:cNvSpPr/>
          <p:nvPr/>
        </p:nvSpPr>
        <p:spPr>
          <a:xfrm>
            <a:off x="6318952" y="4713736"/>
            <a:ext cx="447165" cy="528688"/>
          </a:xfrm>
          <a:prstGeom prst="smileyFace">
            <a:avLst/>
          </a:prstGeom>
          <a:solidFill>
            <a:srgbClr val="00B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ZoneTexte 68"/>
          <p:cNvSpPr txBox="1"/>
          <p:nvPr/>
        </p:nvSpPr>
        <p:spPr>
          <a:xfrm>
            <a:off x="6061245" y="1832370"/>
            <a:ext cx="2966002" cy="830997"/>
          </a:xfrm>
          <a:prstGeom prst="rect">
            <a:avLst/>
          </a:prstGeom>
          <a:solidFill>
            <a:srgbClr val="FFFF00"/>
          </a:solidFill>
        </p:spPr>
        <p:txBody>
          <a:bodyPr wrap="square" rtlCol="0">
            <a:spAutoFit/>
          </a:bodyPr>
          <a:lstStyle/>
          <a:p>
            <a:r>
              <a:rPr lang="fr-FR" sz="2400" i="1" dirty="0">
                <a:effectLst>
                  <a:outerShdw blurRad="38100" dist="38100" dir="2700000" algn="tl">
                    <a:srgbClr val="000000">
                      <a:alpha val="43137"/>
                    </a:srgbClr>
                  </a:outerShdw>
                </a:effectLst>
              </a:rPr>
              <a:t>c</a:t>
            </a:r>
            <a:r>
              <a:rPr lang="fr-FR" sz="2400" i="1" dirty="0" smtClean="0">
                <a:effectLst>
                  <a:outerShdw blurRad="38100" dist="38100" dir="2700000" algn="tl">
                    <a:srgbClr val="000000">
                      <a:alpha val="43137"/>
                    </a:srgbClr>
                  </a:outerShdw>
                </a:effectLst>
              </a:rPr>
              <a:t>onstruisent </a:t>
            </a:r>
          </a:p>
          <a:p>
            <a:r>
              <a:rPr lang="fr-FR" sz="2400" i="1" dirty="0" smtClean="0">
                <a:effectLst>
                  <a:outerShdw blurRad="38100" dist="38100" dir="2700000" algn="tl">
                    <a:srgbClr val="000000">
                      <a:alpha val="43137"/>
                    </a:srgbClr>
                  </a:outerShdw>
                </a:effectLst>
              </a:rPr>
              <a:t>un Sens </a:t>
            </a:r>
            <a:r>
              <a:rPr lang="fr-FR" sz="2400" i="1" dirty="0">
                <a:effectLst>
                  <a:outerShdw blurRad="38100" dist="38100" dir="2700000" algn="tl">
                    <a:srgbClr val="000000">
                      <a:alpha val="43137"/>
                    </a:srgbClr>
                  </a:outerShdw>
                </a:effectLst>
              </a:rPr>
              <a:t>P</a:t>
            </a:r>
            <a:r>
              <a:rPr lang="fr-FR" sz="2400" i="1" dirty="0" smtClean="0">
                <a:effectLst>
                  <a:outerShdw blurRad="38100" dist="38100" dir="2700000" algn="tl">
                    <a:srgbClr val="000000">
                      <a:alpha val="43137"/>
                    </a:srgbClr>
                  </a:outerShdw>
                </a:effectLst>
              </a:rPr>
              <a:t>rofond </a:t>
            </a:r>
            <a:endParaRPr lang="fr-FR" sz="2400" i="1" dirty="0">
              <a:effectLst>
                <a:outerShdw blurRad="38100" dist="38100" dir="2700000" algn="tl">
                  <a:srgbClr val="000000">
                    <a:alpha val="43137"/>
                  </a:srgbClr>
                </a:outerShdw>
              </a:effectLst>
            </a:endParaRPr>
          </a:p>
        </p:txBody>
      </p:sp>
      <p:sp>
        <p:nvSpPr>
          <p:cNvPr id="70" name="Étoile à 4 branches 69"/>
          <p:cNvSpPr/>
          <p:nvPr/>
        </p:nvSpPr>
        <p:spPr>
          <a:xfrm rot="20668991">
            <a:off x="2728313" y="4780232"/>
            <a:ext cx="1035881" cy="881983"/>
          </a:xfrm>
          <a:prstGeom prst="star4">
            <a:avLst/>
          </a:prstGeom>
          <a:solidFill>
            <a:schemeClr val="accent6">
              <a:lumMod val="40000"/>
              <a:lumOff val="6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Cœur 72"/>
          <p:cNvSpPr/>
          <p:nvPr/>
        </p:nvSpPr>
        <p:spPr>
          <a:xfrm rot="20558444">
            <a:off x="5563429" y="1405295"/>
            <a:ext cx="650097" cy="339095"/>
          </a:xfrm>
          <a:prstGeom prst="hear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ZoneTexte 73"/>
          <p:cNvSpPr txBox="1"/>
          <p:nvPr/>
        </p:nvSpPr>
        <p:spPr>
          <a:xfrm>
            <a:off x="2364447" y="4051439"/>
            <a:ext cx="2238851" cy="707886"/>
          </a:xfrm>
          <a:prstGeom prst="rect">
            <a:avLst/>
          </a:prstGeom>
          <a:noFill/>
        </p:spPr>
        <p:txBody>
          <a:bodyPr wrap="square" rtlCol="0">
            <a:spAutoFit/>
          </a:bodyPr>
          <a:lstStyle/>
          <a:p>
            <a:r>
              <a:rPr lang="fr-FR" sz="2000" b="0" dirty="0" smtClean="0"/>
              <a:t>crée une réalité problématique    </a:t>
            </a:r>
            <a:endParaRPr lang="fr-FR" sz="2000" b="0" dirty="0"/>
          </a:p>
        </p:txBody>
      </p:sp>
      <p:sp>
        <p:nvSpPr>
          <p:cNvPr id="75" name="Cœur 74"/>
          <p:cNvSpPr/>
          <p:nvPr/>
        </p:nvSpPr>
        <p:spPr>
          <a:xfrm rot="20558444">
            <a:off x="8372782" y="1969389"/>
            <a:ext cx="157548" cy="224713"/>
          </a:xfrm>
          <a:prstGeom prst="hear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Cœur 75"/>
          <p:cNvSpPr/>
          <p:nvPr/>
        </p:nvSpPr>
        <p:spPr>
          <a:xfrm rot="20558444">
            <a:off x="487953" y="4320778"/>
            <a:ext cx="614189" cy="237245"/>
          </a:xfrm>
          <a:prstGeom prst="heart">
            <a:avLst/>
          </a:prstGeom>
          <a:solidFill>
            <a:srgbClr val="C0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7" name="Cœur 76"/>
          <p:cNvSpPr/>
          <p:nvPr/>
        </p:nvSpPr>
        <p:spPr>
          <a:xfrm rot="2192635">
            <a:off x="1669043" y="6476182"/>
            <a:ext cx="563750" cy="229296"/>
          </a:xfrm>
          <a:prstGeom prst="hear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 name="Connecteur droit avec flèche 3"/>
          <p:cNvCxnSpPr/>
          <p:nvPr/>
        </p:nvCxnSpPr>
        <p:spPr>
          <a:xfrm flipV="1">
            <a:off x="1275840" y="3648466"/>
            <a:ext cx="1431776" cy="172775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8" name="Connecteur droit avec flèche 7"/>
          <p:cNvCxnSpPr/>
          <p:nvPr/>
        </p:nvCxnSpPr>
        <p:spPr>
          <a:xfrm flipV="1">
            <a:off x="1193550" y="5236898"/>
            <a:ext cx="2045849" cy="21108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11" name="Connecteur droit avec flèche 10"/>
          <p:cNvCxnSpPr/>
          <p:nvPr/>
        </p:nvCxnSpPr>
        <p:spPr>
          <a:xfrm>
            <a:off x="1113781" y="5478550"/>
            <a:ext cx="2171823" cy="845585"/>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31" name="Connecteur droit avec flèche 30"/>
          <p:cNvCxnSpPr/>
          <p:nvPr/>
        </p:nvCxnSpPr>
        <p:spPr>
          <a:xfrm flipH="1">
            <a:off x="1046551" y="5420517"/>
            <a:ext cx="146999" cy="68028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51" name="ZoneTexte 50"/>
          <p:cNvSpPr txBox="1"/>
          <p:nvPr/>
        </p:nvSpPr>
        <p:spPr>
          <a:xfrm>
            <a:off x="3881413" y="2202518"/>
            <a:ext cx="2333762" cy="461665"/>
          </a:xfrm>
          <a:prstGeom prst="rect">
            <a:avLst/>
          </a:prstGeom>
          <a:noFill/>
        </p:spPr>
        <p:txBody>
          <a:bodyPr wrap="square" rtlCol="0">
            <a:spAutoFit/>
          </a:bodyPr>
          <a:lstStyle/>
          <a:p>
            <a:r>
              <a:rPr lang="fr-FR" sz="2400" dirty="0" smtClean="0"/>
              <a:t>plus abstraite </a:t>
            </a:r>
            <a:endParaRPr lang="fr-FR" sz="2800" dirty="0"/>
          </a:p>
        </p:txBody>
      </p:sp>
      <p:sp>
        <p:nvSpPr>
          <p:cNvPr id="52" name="ZoneTexte 51"/>
          <p:cNvSpPr txBox="1"/>
          <p:nvPr/>
        </p:nvSpPr>
        <p:spPr>
          <a:xfrm>
            <a:off x="591421" y="1838766"/>
            <a:ext cx="6487839" cy="830997"/>
          </a:xfrm>
          <a:prstGeom prst="rect">
            <a:avLst/>
          </a:prstGeom>
          <a:noFill/>
        </p:spPr>
        <p:txBody>
          <a:bodyPr wrap="square" rtlCol="0">
            <a:spAutoFit/>
          </a:bodyPr>
          <a:lstStyle/>
          <a:p>
            <a:r>
              <a:rPr lang="fr-FR" sz="2400" b="0" dirty="0" smtClean="0"/>
              <a:t>Il théorise, transforme, </a:t>
            </a:r>
          </a:p>
          <a:p>
            <a:r>
              <a:rPr lang="fr-FR" sz="2400" dirty="0" smtClean="0"/>
              <a:t>Il crée </a:t>
            </a:r>
            <a:r>
              <a:rPr lang="fr-FR" sz="2400" b="0" dirty="0" smtClean="0"/>
              <a:t>une autre </a:t>
            </a:r>
            <a:r>
              <a:rPr lang="fr-FR" sz="2400" dirty="0"/>
              <a:t>réalité</a:t>
            </a:r>
            <a:r>
              <a:rPr lang="fr-FR" sz="2400" b="0" dirty="0" smtClean="0"/>
              <a:t>  </a:t>
            </a:r>
            <a:endParaRPr lang="fr-FR" sz="2400" b="0" dirty="0"/>
          </a:p>
        </p:txBody>
      </p:sp>
      <p:sp>
        <p:nvSpPr>
          <p:cNvPr id="86" name="Nuage 85"/>
          <p:cNvSpPr/>
          <p:nvPr/>
        </p:nvSpPr>
        <p:spPr>
          <a:xfrm>
            <a:off x="4053516" y="4751217"/>
            <a:ext cx="615511" cy="673597"/>
          </a:xfrm>
          <a:prstGeom prst="cloud">
            <a:avLst/>
          </a:prstGeom>
          <a:solidFill>
            <a:schemeClr val="tx2">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0" name="Nuage 89"/>
          <p:cNvSpPr/>
          <p:nvPr/>
        </p:nvSpPr>
        <p:spPr>
          <a:xfrm>
            <a:off x="5855817" y="639106"/>
            <a:ext cx="2769360" cy="673597"/>
          </a:xfrm>
          <a:prstGeom prst="cloud">
            <a:avLst/>
          </a:prstGeom>
          <a:solidFill>
            <a:schemeClr val="bg1">
              <a:lumMod val="6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1" name="Nuage 90"/>
          <p:cNvSpPr/>
          <p:nvPr/>
        </p:nvSpPr>
        <p:spPr>
          <a:xfrm>
            <a:off x="7533028" y="5235667"/>
            <a:ext cx="615511" cy="1000457"/>
          </a:xfrm>
          <a:prstGeom prst="cloud">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2" name="Nuage 91"/>
          <p:cNvSpPr/>
          <p:nvPr/>
        </p:nvSpPr>
        <p:spPr>
          <a:xfrm>
            <a:off x="5417349" y="4835368"/>
            <a:ext cx="615511" cy="673597"/>
          </a:xfrm>
          <a:prstGeom prst="cloud">
            <a:avLst/>
          </a:prstGeom>
          <a:solidFill>
            <a:schemeClr val="bg2">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8" name="Nuage 87"/>
          <p:cNvSpPr/>
          <p:nvPr/>
        </p:nvSpPr>
        <p:spPr>
          <a:xfrm>
            <a:off x="6497351" y="633654"/>
            <a:ext cx="1384072" cy="673597"/>
          </a:xfrm>
          <a:prstGeom prst="cloud">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9" name="Nuage 88"/>
          <p:cNvSpPr/>
          <p:nvPr/>
        </p:nvSpPr>
        <p:spPr>
          <a:xfrm>
            <a:off x="8629917" y="1861354"/>
            <a:ext cx="336503" cy="314957"/>
          </a:xfrm>
          <a:prstGeom prst="cloud">
            <a:avLst/>
          </a:prstGeom>
          <a:solidFill>
            <a:schemeClr val="bg1">
              <a:lumMod val="6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3" name="Organigramme : Stockage à accès direct 92"/>
          <p:cNvSpPr/>
          <p:nvPr/>
        </p:nvSpPr>
        <p:spPr>
          <a:xfrm>
            <a:off x="178832" y="5376220"/>
            <a:ext cx="270805" cy="313976"/>
          </a:xfrm>
          <a:prstGeom prst="flowChartMagneticDrum">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4" name="Organigramme : Stockage à accès direct 93"/>
          <p:cNvSpPr/>
          <p:nvPr/>
        </p:nvSpPr>
        <p:spPr>
          <a:xfrm>
            <a:off x="2295057" y="4789684"/>
            <a:ext cx="186099" cy="736707"/>
          </a:xfrm>
          <a:prstGeom prst="flowChartMagneticDrum">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7" name="Nuage 86"/>
          <p:cNvSpPr/>
          <p:nvPr/>
        </p:nvSpPr>
        <p:spPr>
          <a:xfrm>
            <a:off x="6650244" y="4838550"/>
            <a:ext cx="615511" cy="673597"/>
          </a:xfrm>
          <a:prstGeom prst="cloud">
            <a:avLst/>
          </a:prstGeom>
          <a:solidFill>
            <a:srgbClr val="00B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8" name="ZoneTexte 97"/>
          <p:cNvSpPr txBox="1"/>
          <p:nvPr/>
        </p:nvSpPr>
        <p:spPr>
          <a:xfrm>
            <a:off x="4560722" y="5503219"/>
            <a:ext cx="2238851" cy="400110"/>
          </a:xfrm>
          <a:prstGeom prst="rect">
            <a:avLst/>
          </a:prstGeom>
          <a:noFill/>
        </p:spPr>
        <p:txBody>
          <a:bodyPr wrap="square" rtlCol="0">
            <a:spAutoFit/>
          </a:bodyPr>
          <a:lstStyle/>
          <a:p>
            <a:r>
              <a:rPr lang="fr-FR" sz="2000" b="0" dirty="0" smtClean="0"/>
              <a:t>Structure le débat  </a:t>
            </a:r>
            <a:endParaRPr lang="fr-FR" sz="2000" b="0" dirty="0"/>
          </a:p>
        </p:txBody>
      </p:sp>
      <p:cxnSp>
        <p:nvCxnSpPr>
          <p:cNvPr id="99" name="Connecteur droit avec flèche 98"/>
          <p:cNvCxnSpPr>
            <a:endCxn id="98" idx="1"/>
          </p:cNvCxnSpPr>
          <p:nvPr/>
        </p:nvCxnSpPr>
        <p:spPr>
          <a:xfrm>
            <a:off x="1269171" y="5463101"/>
            <a:ext cx="3291551" cy="240173"/>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68" name="ZoneTexte 67"/>
          <p:cNvSpPr txBox="1"/>
          <p:nvPr/>
        </p:nvSpPr>
        <p:spPr>
          <a:xfrm>
            <a:off x="5186665" y="530848"/>
            <a:ext cx="3913778" cy="830997"/>
          </a:xfrm>
          <a:prstGeom prst="rect">
            <a:avLst/>
          </a:prstGeom>
          <a:noFill/>
        </p:spPr>
        <p:txBody>
          <a:bodyPr wrap="square" rtlCol="0">
            <a:spAutoFit/>
          </a:bodyPr>
          <a:lstStyle/>
          <a:p>
            <a:r>
              <a:rPr lang="fr-FR" sz="2400" dirty="0" smtClean="0"/>
              <a:t>On part toujours d’une </a:t>
            </a:r>
          </a:p>
          <a:p>
            <a:r>
              <a:rPr lang="fr-FR" sz="2400" dirty="0"/>
              <a:t>c</a:t>
            </a:r>
            <a:r>
              <a:rPr lang="fr-FR" sz="2400" dirty="0" smtClean="0"/>
              <a:t>ertaine réalité </a:t>
            </a:r>
            <a:endParaRPr lang="fr-FR" sz="2400" dirty="0"/>
          </a:p>
        </p:txBody>
      </p:sp>
      <p:sp>
        <p:nvSpPr>
          <p:cNvPr id="95" name="ZoneTexte 94"/>
          <p:cNvSpPr txBox="1"/>
          <p:nvPr/>
        </p:nvSpPr>
        <p:spPr>
          <a:xfrm>
            <a:off x="10183445" y="1484049"/>
            <a:ext cx="1553333" cy="584775"/>
          </a:xfrm>
          <a:prstGeom prst="rect">
            <a:avLst/>
          </a:prstGeom>
          <a:noFill/>
        </p:spPr>
        <p:txBody>
          <a:bodyPr wrap="square" rtlCol="0">
            <a:spAutoFit/>
          </a:bodyPr>
          <a:lstStyle/>
          <a:p>
            <a:endParaRPr lang="fr-FR" dirty="0"/>
          </a:p>
        </p:txBody>
      </p:sp>
      <p:sp>
        <p:nvSpPr>
          <p:cNvPr id="97" name="ZoneTexte 96"/>
          <p:cNvSpPr txBox="1"/>
          <p:nvPr/>
        </p:nvSpPr>
        <p:spPr>
          <a:xfrm>
            <a:off x="6219775" y="2670125"/>
            <a:ext cx="2351853" cy="646331"/>
          </a:xfrm>
          <a:prstGeom prst="rect">
            <a:avLst/>
          </a:prstGeom>
          <a:solidFill>
            <a:srgbClr val="C00000"/>
          </a:solidFill>
        </p:spPr>
        <p:txBody>
          <a:bodyPr wrap="square" rtlCol="0">
            <a:spAutoFit/>
          </a:bodyPr>
          <a:lstStyle/>
          <a:p>
            <a:r>
              <a:rPr lang="fr-FR" sz="2800" dirty="0" smtClean="0"/>
              <a:t>Les  élèves</a:t>
            </a:r>
            <a:r>
              <a:rPr lang="fr-FR" sz="3600" dirty="0" smtClean="0"/>
              <a:t> </a:t>
            </a:r>
            <a:endParaRPr lang="fr-FR" sz="3600" dirty="0"/>
          </a:p>
        </p:txBody>
      </p:sp>
      <p:sp>
        <p:nvSpPr>
          <p:cNvPr id="100" name="ZoneTexte 99"/>
          <p:cNvSpPr txBox="1"/>
          <p:nvPr/>
        </p:nvSpPr>
        <p:spPr>
          <a:xfrm>
            <a:off x="10031045" y="1331649"/>
            <a:ext cx="1553333" cy="584775"/>
          </a:xfrm>
          <a:prstGeom prst="rect">
            <a:avLst/>
          </a:prstGeom>
          <a:noFill/>
        </p:spPr>
        <p:txBody>
          <a:bodyPr wrap="square" rtlCol="0">
            <a:spAutoFit/>
          </a:bodyPr>
          <a:lstStyle/>
          <a:p>
            <a:endParaRPr lang="fr-FR" dirty="0"/>
          </a:p>
        </p:txBody>
      </p:sp>
      <p:sp>
        <p:nvSpPr>
          <p:cNvPr id="101" name="ZoneTexte 100"/>
          <p:cNvSpPr txBox="1"/>
          <p:nvPr/>
        </p:nvSpPr>
        <p:spPr>
          <a:xfrm>
            <a:off x="6029916" y="3240589"/>
            <a:ext cx="2648412" cy="830997"/>
          </a:xfrm>
          <a:prstGeom prst="rect">
            <a:avLst/>
          </a:prstGeom>
          <a:solidFill>
            <a:schemeClr val="bg1">
              <a:lumMod val="65000"/>
            </a:schemeClr>
          </a:solidFill>
        </p:spPr>
        <p:txBody>
          <a:bodyPr wrap="square" rtlCol="0">
            <a:spAutoFit/>
          </a:bodyPr>
          <a:lstStyle/>
          <a:p>
            <a:r>
              <a:rPr lang="fr-FR" sz="2400" dirty="0" smtClean="0"/>
              <a:t>Conscientisent</a:t>
            </a:r>
          </a:p>
          <a:p>
            <a:pPr algn="ctr"/>
            <a:r>
              <a:rPr lang="fr-FR" sz="2400" dirty="0" smtClean="0"/>
              <a:t> leur réalité </a:t>
            </a:r>
            <a:endParaRPr lang="fr-FR" sz="2400" dirty="0"/>
          </a:p>
        </p:txBody>
      </p:sp>
      <p:sp>
        <p:nvSpPr>
          <p:cNvPr id="108" name="ZoneTexte 107"/>
          <p:cNvSpPr txBox="1"/>
          <p:nvPr/>
        </p:nvSpPr>
        <p:spPr>
          <a:xfrm>
            <a:off x="6352419" y="3974293"/>
            <a:ext cx="2731902" cy="830997"/>
          </a:xfrm>
          <a:prstGeom prst="rect">
            <a:avLst/>
          </a:prstGeom>
          <a:solidFill>
            <a:schemeClr val="accent4"/>
          </a:solidFill>
        </p:spPr>
        <p:txBody>
          <a:bodyPr wrap="square" rtlCol="0">
            <a:spAutoFit/>
          </a:bodyPr>
          <a:lstStyle/>
          <a:p>
            <a:r>
              <a:rPr lang="fr-FR" sz="2400" dirty="0" smtClean="0"/>
              <a:t>Soutiennent </a:t>
            </a:r>
          </a:p>
          <a:p>
            <a:r>
              <a:rPr lang="fr-FR" sz="2400" dirty="0" smtClean="0"/>
              <a:t>des thèses</a:t>
            </a:r>
            <a:endParaRPr lang="fr-FR" sz="2400" dirty="0"/>
          </a:p>
        </p:txBody>
      </p:sp>
      <p:sp>
        <p:nvSpPr>
          <p:cNvPr id="34" name="Émoticône 33"/>
          <p:cNvSpPr/>
          <p:nvPr/>
        </p:nvSpPr>
        <p:spPr>
          <a:xfrm>
            <a:off x="5397624" y="4368374"/>
            <a:ext cx="914400" cy="593898"/>
          </a:xfrm>
          <a:prstGeom prst="smileyFace">
            <a:avLst/>
          </a:prstGeom>
          <a:solidFill>
            <a:schemeClr val="accent4">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9" name="Parchemin vertical 108">
            <a:hlinkClick r:id="" action="ppaction://noaction"/>
          </p:cNvPr>
          <p:cNvSpPr/>
          <p:nvPr/>
        </p:nvSpPr>
        <p:spPr>
          <a:xfrm>
            <a:off x="4204620" y="5014753"/>
            <a:ext cx="294207" cy="242885"/>
          </a:xfrm>
          <a:prstGeom prst="verticalScroll">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0" name="Parchemin vertical 109">
            <a:hlinkClick r:id="" action="ppaction://noaction"/>
          </p:cNvPr>
          <p:cNvSpPr/>
          <p:nvPr/>
        </p:nvSpPr>
        <p:spPr>
          <a:xfrm>
            <a:off x="5583875" y="5115890"/>
            <a:ext cx="294207" cy="242885"/>
          </a:xfrm>
          <a:prstGeom prst="verticalScrol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Parchemin vertical 110">
            <a:hlinkClick r:id="" action="ppaction://noaction"/>
          </p:cNvPr>
          <p:cNvSpPr/>
          <p:nvPr/>
        </p:nvSpPr>
        <p:spPr>
          <a:xfrm>
            <a:off x="6783119" y="5081828"/>
            <a:ext cx="294207" cy="242885"/>
          </a:xfrm>
          <a:prstGeom prst="verticalScroll">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2" name="Parchemin vertical 111">
            <a:hlinkClick r:id="" action="ppaction://noaction"/>
          </p:cNvPr>
          <p:cNvSpPr/>
          <p:nvPr/>
        </p:nvSpPr>
        <p:spPr>
          <a:xfrm>
            <a:off x="7656200" y="5478852"/>
            <a:ext cx="294207" cy="242885"/>
          </a:xfrm>
          <a:prstGeom prst="verticalScroll">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3" name="Parchemin vertical 112">
            <a:hlinkClick r:id="" action="ppaction://noaction"/>
          </p:cNvPr>
          <p:cNvSpPr/>
          <p:nvPr/>
        </p:nvSpPr>
        <p:spPr>
          <a:xfrm>
            <a:off x="8735385" y="2292310"/>
            <a:ext cx="294207" cy="242885"/>
          </a:xfrm>
          <a:prstGeom prst="verticalScroll">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270706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fade">
                                      <p:cBhvr>
                                        <p:cTn id="7" dur="1000"/>
                                        <p:tgtEl>
                                          <p:spTgt spid="68"/>
                                        </p:tgtEl>
                                      </p:cBhvr>
                                    </p:animEffect>
                                    <p:anim calcmode="lin" valueType="num">
                                      <p:cBhvr>
                                        <p:cTn id="8" dur="1000" fill="hold"/>
                                        <p:tgtEl>
                                          <p:spTgt spid="68"/>
                                        </p:tgtEl>
                                        <p:attrNameLst>
                                          <p:attrName>ppt_x</p:attrName>
                                        </p:attrNameLst>
                                      </p:cBhvr>
                                      <p:tavLst>
                                        <p:tav tm="0">
                                          <p:val>
                                            <p:strVal val="#ppt_x"/>
                                          </p:val>
                                        </p:tav>
                                        <p:tav tm="100000">
                                          <p:val>
                                            <p:strVal val="#ppt_x"/>
                                          </p:val>
                                        </p:tav>
                                      </p:tavLst>
                                    </p:anim>
                                    <p:anim calcmode="lin" valueType="num">
                                      <p:cBhvr>
                                        <p:cTn id="9" dur="1000" fill="hold"/>
                                        <p:tgtEl>
                                          <p:spTgt spid="6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88"/>
                                        </p:tgtEl>
                                        <p:attrNameLst>
                                          <p:attrName>style.visibility</p:attrName>
                                        </p:attrNameLst>
                                      </p:cBhvr>
                                      <p:to>
                                        <p:strVal val="visible"/>
                                      </p:to>
                                    </p:set>
                                    <p:animEffect transition="in" filter="wheel(1)">
                                      <p:cBhvr>
                                        <p:cTn id="14" dur="2000"/>
                                        <p:tgtEl>
                                          <p:spTgt spid="88"/>
                                        </p:tgtEl>
                                      </p:cBhvr>
                                    </p:animEffect>
                                  </p:childTnLst>
                                </p:cTn>
                              </p:par>
                              <p:par>
                                <p:cTn id="15" presetID="21" presetClass="entr" presetSubtype="1" fill="hold" grpId="0" nodeType="withEffect">
                                  <p:stCondLst>
                                    <p:cond delay="0"/>
                                  </p:stCondLst>
                                  <p:childTnLst>
                                    <p:set>
                                      <p:cBhvr>
                                        <p:cTn id="16" dur="1" fill="hold">
                                          <p:stCondLst>
                                            <p:cond delay="0"/>
                                          </p:stCondLst>
                                        </p:cTn>
                                        <p:tgtEl>
                                          <p:spTgt spid="90"/>
                                        </p:tgtEl>
                                        <p:attrNameLst>
                                          <p:attrName>style.visibility</p:attrName>
                                        </p:attrNameLst>
                                      </p:cBhvr>
                                      <p:to>
                                        <p:strVal val="visible"/>
                                      </p:to>
                                    </p:set>
                                    <p:animEffect transition="in" filter="wheel(1)">
                                      <p:cBhvr>
                                        <p:cTn id="17" dur="2000"/>
                                        <p:tgtEl>
                                          <p:spTgt spid="90"/>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 calcmode="lin" valueType="num">
                                      <p:cBhvr additive="base">
                                        <p:cTn id="22" dur="500" fill="hold"/>
                                        <p:tgtEl>
                                          <p:spTgt spid="28"/>
                                        </p:tgtEl>
                                        <p:attrNameLst>
                                          <p:attrName>ppt_x</p:attrName>
                                        </p:attrNameLst>
                                      </p:cBhvr>
                                      <p:tavLst>
                                        <p:tav tm="0">
                                          <p:val>
                                            <p:strVal val="#ppt_x"/>
                                          </p:val>
                                        </p:tav>
                                        <p:tav tm="100000">
                                          <p:val>
                                            <p:strVal val="#ppt_x"/>
                                          </p:val>
                                        </p:tav>
                                      </p:tavLst>
                                    </p:anim>
                                    <p:anim calcmode="lin" valueType="num">
                                      <p:cBhvr additive="base">
                                        <p:cTn id="23" dur="500" fill="hold"/>
                                        <p:tgtEl>
                                          <p:spTgt spid="28"/>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27"/>
                                        </p:tgtEl>
                                        <p:attrNameLst>
                                          <p:attrName>style.visibility</p:attrName>
                                        </p:attrNameLst>
                                      </p:cBhvr>
                                      <p:to>
                                        <p:strVal val="visible"/>
                                      </p:to>
                                    </p:set>
                                    <p:anim calcmode="lin" valueType="num">
                                      <p:cBhvr additive="base">
                                        <p:cTn id="26" dur="500" fill="hold"/>
                                        <p:tgtEl>
                                          <p:spTgt spid="27"/>
                                        </p:tgtEl>
                                        <p:attrNameLst>
                                          <p:attrName>ppt_x</p:attrName>
                                        </p:attrNameLst>
                                      </p:cBhvr>
                                      <p:tavLst>
                                        <p:tav tm="0">
                                          <p:val>
                                            <p:strVal val="#ppt_x"/>
                                          </p:val>
                                        </p:tav>
                                        <p:tav tm="100000">
                                          <p:val>
                                            <p:strVal val="#ppt_x"/>
                                          </p:val>
                                        </p:tav>
                                      </p:tavLst>
                                    </p:anim>
                                    <p:anim calcmode="lin" valueType="num">
                                      <p:cBhvr additive="base">
                                        <p:cTn id="27" dur="500" fill="hold"/>
                                        <p:tgtEl>
                                          <p:spTgt spid="27"/>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26"/>
                                        </p:tgtEl>
                                        <p:attrNameLst>
                                          <p:attrName>style.visibility</p:attrName>
                                        </p:attrNameLst>
                                      </p:cBhvr>
                                      <p:to>
                                        <p:strVal val="visible"/>
                                      </p:to>
                                    </p:set>
                                    <p:anim calcmode="lin" valueType="num">
                                      <p:cBhvr additive="base">
                                        <p:cTn id="30" dur="500" fill="hold"/>
                                        <p:tgtEl>
                                          <p:spTgt spid="26"/>
                                        </p:tgtEl>
                                        <p:attrNameLst>
                                          <p:attrName>ppt_x</p:attrName>
                                        </p:attrNameLst>
                                      </p:cBhvr>
                                      <p:tavLst>
                                        <p:tav tm="0">
                                          <p:val>
                                            <p:strVal val="#ppt_x"/>
                                          </p:val>
                                        </p:tav>
                                        <p:tav tm="100000">
                                          <p:val>
                                            <p:strVal val="#ppt_x"/>
                                          </p:val>
                                        </p:tav>
                                      </p:tavLst>
                                    </p:anim>
                                    <p:anim calcmode="lin" valueType="num">
                                      <p:cBhvr additive="base">
                                        <p:cTn id="31" dur="500" fill="hold"/>
                                        <p:tgtEl>
                                          <p:spTgt spid="26"/>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50"/>
                                        </p:tgtEl>
                                        <p:attrNameLst>
                                          <p:attrName>style.visibility</p:attrName>
                                        </p:attrNameLst>
                                      </p:cBhvr>
                                      <p:to>
                                        <p:strVal val="visible"/>
                                      </p:to>
                                    </p:set>
                                    <p:anim calcmode="lin" valueType="num">
                                      <p:cBhvr additive="base">
                                        <p:cTn id="34" dur="500" fill="hold"/>
                                        <p:tgtEl>
                                          <p:spTgt spid="50"/>
                                        </p:tgtEl>
                                        <p:attrNameLst>
                                          <p:attrName>ppt_x</p:attrName>
                                        </p:attrNameLst>
                                      </p:cBhvr>
                                      <p:tavLst>
                                        <p:tav tm="0">
                                          <p:val>
                                            <p:strVal val="#ppt_x"/>
                                          </p:val>
                                        </p:tav>
                                        <p:tav tm="100000">
                                          <p:val>
                                            <p:strVal val="#ppt_x"/>
                                          </p:val>
                                        </p:tav>
                                      </p:tavLst>
                                    </p:anim>
                                    <p:anim calcmode="lin" valueType="num">
                                      <p:cBhvr additive="base">
                                        <p:cTn id="35" dur="500" fill="hold"/>
                                        <p:tgtEl>
                                          <p:spTgt spid="50"/>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36"/>
                                        </p:tgtEl>
                                        <p:attrNameLst>
                                          <p:attrName>style.visibility</p:attrName>
                                        </p:attrNameLst>
                                      </p:cBhvr>
                                      <p:to>
                                        <p:strVal val="visible"/>
                                      </p:to>
                                    </p:set>
                                    <p:anim calcmode="lin" valueType="num">
                                      <p:cBhvr additive="base">
                                        <p:cTn id="38" dur="500" fill="hold"/>
                                        <p:tgtEl>
                                          <p:spTgt spid="36"/>
                                        </p:tgtEl>
                                        <p:attrNameLst>
                                          <p:attrName>ppt_x</p:attrName>
                                        </p:attrNameLst>
                                      </p:cBhvr>
                                      <p:tavLst>
                                        <p:tav tm="0">
                                          <p:val>
                                            <p:strVal val="#ppt_x"/>
                                          </p:val>
                                        </p:tav>
                                        <p:tav tm="100000">
                                          <p:val>
                                            <p:strVal val="#ppt_x"/>
                                          </p:val>
                                        </p:tav>
                                      </p:tavLst>
                                    </p:anim>
                                    <p:anim calcmode="lin" valueType="num">
                                      <p:cBhvr additive="base">
                                        <p:cTn id="39" dur="500" fill="hold"/>
                                        <p:tgtEl>
                                          <p:spTgt spid="36"/>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35"/>
                                        </p:tgtEl>
                                        <p:attrNameLst>
                                          <p:attrName>style.visibility</p:attrName>
                                        </p:attrNameLst>
                                      </p:cBhvr>
                                      <p:to>
                                        <p:strVal val="visible"/>
                                      </p:to>
                                    </p:set>
                                    <p:anim calcmode="lin" valueType="num">
                                      <p:cBhvr additive="base">
                                        <p:cTn id="42" dur="500" fill="hold"/>
                                        <p:tgtEl>
                                          <p:spTgt spid="35"/>
                                        </p:tgtEl>
                                        <p:attrNameLst>
                                          <p:attrName>ppt_x</p:attrName>
                                        </p:attrNameLst>
                                      </p:cBhvr>
                                      <p:tavLst>
                                        <p:tav tm="0">
                                          <p:val>
                                            <p:strVal val="#ppt_x"/>
                                          </p:val>
                                        </p:tav>
                                        <p:tav tm="100000">
                                          <p:val>
                                            <p:strVal val="#ppt_x"/>
                                          </p:val>
                                        </p:tav>
                                      </p:tavLst>
                                    </p:anim>
                                    <p:anim calcmode="lin" valueType="num">
                                      <p:cBhvr additive="base">
                                        <p:cTn id="43"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ppt_x"/>
                                          </p:val>
                                        </p:tav>
                                        <p:tav tm="100000">
                                          <p:val>
                                            <p:strVal val="#ppt_x"/>
                                          </p:val>
                                        </p:tav>
                                      </p:tavLst>
                                    </p:anim>
                                    <p:anim calcmode="lin" valueType="num">
                                      <p:cBhvr additive="base">
                                        <p:cTn id="4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53"/>
                                        </p:tgtEl>
                                        <p:attrNameLst>
                                          <p:attrName>style.visibility</p:attrName>
                                        </p:attrNameLst>
                                      </p:cBhvr>
                                      <p:to>
                                        <p:strVal val="visible"/>
                                      </p:to>
                                    </p:set>
                                    <p:anim calcmode="lin" valueType="num">
                                      <p:cBhvr additive="base">
                                        <p:cTn id="54" dur="500" fill="hold"/>
                                        <p:tgtEl>
                                          <p:spTgt spid="53"/>
                                        </p:tgtEl>
                                        <p:attrNameLst>
                                          <p:attrName>ppt_x</p:attrName>
                                        </p:attrNameLst>
                                      </p:cBhvr>
                                      <p:tavLst>
                                        <p:tav tm="0">
                                          <p:val>
                                            <p:strVal val="#ppt_x"/>
                                          </p:val>
                                        </p:tav>
                                        <p:tav tm="100000">
                                          <p:val>
                                            <p:strVal val="#ppt_x"/>
                                          </p:val>
                                        </p:tav>
                                      </p:tavLst>
                                    </p:anim>
                                    <p:anim calcmode="lin" valueType="num">
                                      <p:cBhvr additive="base">
                                        <p:cTn id="55" dur="500" fill="hold"/>
                                        <p:tgtEl>
                                          <p:spTgt spid="53"/>
                                        </p:tgtEl>
                                        <p:attrNameLst>
                                          <p:attrName>ppt_y</p:attrName>
                                        </p:attrNameLst>
                                      </p:cBhvr>
                                      <p:tavLst>
                                        <p:tav tm="0">
                                          <p:val>
                                            <p:strVal val="1+#ppt_h/2"/>
                                          </p:val>
                                        </p:tav>
                                        <p:tav tm="100000">
                                          <p:val>
                                            <p:strVal val="#ppt_y"/>
                                          </p:val>
                                        </p:tav>
                                      </p:tavLst>
                                    </p:anim>
                                  </p:childTnLst>
                                </p:cTn>
                              </p:par>
                              <p:par>
                                <p:cTn id="56" presetID="1" presetClass="entr" presetSubtype="0" fill="hold" grpId="0" nodeType="withEffect">
                                  <p:stCondLst>
                                    <p:cond delay="0"/>
                                  </p:stCondLst>
                                  <p:childTnLst>
                                    <p:set>
                                      <p:cBhvr>
                                        <p:cTn id="57" dur="1" fill="hold">
                                          <p:stCondLst>
                                            <p:cond delay="0"/>
                                          </p:stCondLst>
                                        </p:cTn>
                                        <p:tgtEl>
                                          <p:spTgt spid="73"/>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54"/>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52"/>
                                        </p:tgtEl>
                                        <p:attrNameLst>
                                          <p:attrName>style.visibility</p:attrName>
                                        </p:attrNameLst>
                                      </p:cBhvr>
                                      <p:to>
                                        <p:strVal val="visible"/>
                                      </p:to>
                                    </p:set>
                                    <p:anim calcmode="lin" valueType="num">
                                      <p:cBhvr additive="base">
                                        <p:cTn id="66" dur="500" fill="hold"/>
                                        <p:tgtEl>
                                          <p:spTgt spid="52"/>
                                        </p:tgtEl>
                                        <p:attrNameLst>
                                          <p:attrName>ppt_x</p:attrName>
                                        </p:attrNameLst>
                                      </p:cBhvr>
                                      <p:tavLst>
                                        <p:tav tm="0">
                                          <p:val>
                                            <p:strVal val="#ppt_x"/>
                                          </p:val>
                                        </p:tav>
                                        <p:tav tm="100000">
                                          <p:val>
                                            <p:strVal val="#ppt_x"/>
                                          </p:val>
                                        </p:tav>
                                      </p:tavLst>
                                    </p:anim>
                                    <p:anim calcmode="lin" valueType="num">
                                      <p:cBhvr additive="base">
                                        <p:cTn id="67" dur="500" fill="hold"/>
                                        <p:tgtEl>
                                          <p:spTgt spid="52"/>
                                        </p:tgtEl>
                                        <p:attrNameLst>
                                          <p:attrName>ppt_y</p:attrName>
                                        </p:attrNameLst>
                                      </p:cBhvr>
                                      <p:tavLst>
                                        <p:tav tm="0">
                                          <p:val>
                                            <p:strVal val="1+#ppt_h/2"/>
                                          </p:val>
                                        </p:tav>
                                        <p:tav tm="100000">
                                          <p:val>
                                            <p:strVal val="#ppt_y"/>
                                          </p:val>
                                        </p:tav>
                                      </p:tavLst>
                                    </p:anim>
                                  </p:childTnLst>
                                </p:cTn>
                              </p:par>
                              <p:par>
                                <p:cTn id="68" presetID="2" presetClass="entr" presetSubtype="4" fill="hold" nodeType="withEffect">
                                  <p:stCondLst>
                                    <p:cond delay="0"/>
                                  </p:stCondLst>
                                  <p:childTnLst>
                                    <p:set>
                                      <p:cBhvr>
                                        <p:cTn id="69" dur="1" fill="hold">
                                          <p:stCondLst>
                                            <p:cond delay="0"/>
                                          </p:stCondLst>
                                        </p:cTn>
                                        <p:tgtEl>
                                          <p:spTgt spid="51">
                                            <p:txEl>
                                              <p:pRg st="0" end="0"/>
                                            </p:txEl>
                                          </p:spTgt>
                                        </p:tgtEl>
                                        <p:attrNameLst>
                                          <p:attrName>style.visibility</p:attrName>
                                        </p:attrNameLst>
                                      </p:cBhvr>
                                      <p:to>
                                        <p:strVal val="visible"/>
                                      </p:to>
                                    </p:set>
                                    <p:anim calcmode="lin" valueType="num">
                                      <p:cBhvr additive="base">
                                        <p:cTn id="70" dur="500" fill="hold"/>
                                        <p:tgtEl>
                                          <p:spTgt spid="51">
                                            <p:txEl>
                                              <p:pRg st="0" end="0"/>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55"/>
                                        </p:tgtEl>
                                        <p:attrNameLst>
                                          <p:attrName>style.visibility</p:attrName>
                                        </p:attrNameLst>
                                      </p:cBhvr>
                                      <p:to>
                                        <p:strVal val="visible"/>
                                      </p:to>
                                    </p:set>
                                    <p:anim calcmode="lin" valueType="num">
                                      <p:cBhvr additive="base">
                                        <p:cTn id="76" dur="500" fill="hold"/>
                                        <p:tgtEl>
                                          <p:spTgt spid="55"/>
                                        </p:tgtEl>
                                        <p:attrNameLst>
                                          <p:attrName>ppt_x</p:attrName>
                                        </p:attrNameLst>
                                      </p:cBhvr>
                                      <p:tavLst>
                                        <p:tav tm="0">
                                          <p:val>
                                            <p:strVal val="#ppt_x"/>
                                          </p:val>
                                        </p:tav>
                                        <p:tav tm="100000">
                                          <p:val>
                                            <p:strVal val="#ppt_x"/>
                                          </p:val>
                                        </p:tav>
                                      </p:tavLst>
                                    </p:anim>
                                    <p:anim calcmode="lin" valueType="num">
                                      <p:cBhvr additive="base">
                                        <p:cTn id="77"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 calcmode="lin" valueType="num">
                                      <p:cBhvr additive="base">
                                        <p:cTn id="82" dur="500" fill="hold"/>
                                        <p:tgtEl>
                                          <p:spTgt spid="16"/>
                                        </p:tgtEl>
                                        <p:attrNameLst>
                                          <p:attrName>ppt_x</p:attrName>
                                        </p:attrNameLst>
                                      </p:cBhvr>
                                      <p:tavLst>
                                        <p:tav tm="0">
                                          <p:val>
                                            <p:strVal val="#ppt_x"/>
                                          </p:val>
                                        </p:tav>
                                        <p:tav tm="100000">
                                          <p:val>
                                            <p:strVal val="#ppt_x"/>
                                          </p:val>
                                        </p:tav>
                                      </p:tavLst>
                                    </p:anim>
                                    <p:anim calcmode="lin" valueType="num">
                                      <p:cBhvr additive="base">
                                        <p:cTn id="83" dur="500" fill="hold"/>
                                        <p:tgtEl>
                                          <p:spTgt spid="16"/>
                                        </p:tgtEl>
                                        <p:attrNameLst>
                                          <p:attrName>ppt_y</p:attrName>
                                        </p:attrNameLst>
                                      </p:cBhvr>
                                      <p:tavLst>
                                        <p:tav tm="0">
                                          <p:val>
                                            <p:strVal val="1+#ppt_h/2"/>
                                          </p:val>
                                        </p:tav>
                                        <p:tav tm="100000">
                                          <p:val>
                                            <p:strVal val="#ppt_y"/>
                                          </p:val>
                                        </p:tav>
                                      </p:tavLst>
                                    </p:anim>
                                  </p:childTnLst>
                                </p:cTn>
                              </p:par>
                              <p:par>
                                <p:cTn id="84" presetID="2" presetClass="entr" presetSubtype="4" fill="hold" grpId="0" nodeType="withEffect">
                                  <p:stCondLst>
                                    <p:cond delay="0"/>
                                  </p:stCondLst>
                                  <p:childTnLst>
                                    <p:set>
                                      <p:cBhvr>
                                        <p:cTn id="85" dur="1" fill="hold">
                                          <p:stCondLst>
                                            <p:cond delay="0"/>
                                          </p:stCondLst>
                                        </p:cTn>
                                        <p:tgtEl>
                                          <p:spTgt spid="15"/>
                                        </p:tgtEl>
                                        <p:attrNameLst>
                                          <p:attrName>style.visibility</p:attrName>
                                        </p:attrNameLst>
                                      </p:cBhvr>
                                      <p:to>
                                        <p:strVal val="visible"/>
                                      </p:to>
                                    </p:set>
                                    <p:anim calcmode="lin" valueType="num">
                                      <p:cBhvr additive="base">
                                        <p:cTn id="86" dur="500" fill="hold"/>
                                        <p:tgtEl>
                                          <p:spTgt spid="15"/>
                                        </p:tgtEl>
                                        <p:attrNameLst>
                                          <p:attrName>ppt_x</p:attrName>
                                        </p:attrNameLst>
                                      </p:cBhvr>
                                      <p:tavLst>
                                        <p:tav tm="0">
                                          <p:val>
                                            <p:strVal val="#ppt_x"/>
                                          </p:val>
                                        </p:tav>
                                        <p:tav tm="100000">
                                          <p:val>
                                            <p:strVal val="#ppt_x"/>
                                          </p:val>
                                        </p:tav>
                                      </p:tavLst>
                                    </p:anim>
                                    <p:anim calcmode="lin" valueType="num">
                                      <p:cBhvr additive="base">
                                        <p:cTn id="8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nodeType="clickEffect">
                                  <p:stCondLst>
                                    <p:cond delay="0"/>
                                  </p:stCondLst>
                                  <p:childTnLst>
                                    <p:set>
                                      <p:cBhvr>
                                        <p:cTn id="91" dur="1" fill="hold">
                                          <p:stCondLst>
                                            <p:cond delay="0"/>
                                          </p:stCondLst>
                                        </p:cTn>
                                        <p:tgtEl>
                                          <p:spTgt spid="22">
                                            <p:txEl>
                                              <p:pRg st="0" end="0"/>
                                            </p:txEl>
                                          </p:spTgt>
                                        </p:tgtEl>
                                        <p:attrNameLst>
                                          <p:attrName>style.visibility</p:attrName>
                                        </p:attrNameLst>
                                      </p:cBhvr>
                                      <p:to>
                                        <p:strVal val="visible"/>
                                      </p:to>
                                    </p:set>
                                    <p:anim calcmode="lin" valueType="num">
                                      <p:cBhvr additive="base">
                                        <p:cTn id="92"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additive="base">
                                        <p:cTn id="93" dur="500" fill="hold"/>
                                        <p:tgtEl>
                                          <p:spTgt spid="22">
                                            <p:txEl>
                                              <p:pRg st="0" end="0"/>
                                            </p:txEl>
                                          </p:spTgt>
                                        </p:tgtEl>
                                        <p:attrNameLst>
                                          <p:attrName>ppt_y</p:attrName>
                                        </p:attrNameLst>
                                      </p:cBhvr>
                                      <p:tavLst>
                                        <p:tav tm="0">
                                          <p:val>
                                            <p:strVal val="1+#ppt_h/2"/>
                                          </p:val>
                                        </p:tav>
                                        <p:tav tm="100000">
                                          <p:val>
                                            <p:strVal val="#ppt_y"/>
                                          </p:val>
                                        </p:tav>
                                      </p:tavLst>
                                    </p:anim>
                                  </p:childTnLst>
                                </p:cTn>
                              </p:par>
                              <p:par>
                                <p:cTn id="94" presetID="2" presetClass="entr" presetSubtype="4" fill="hold" grpId="0" nodeType="withEffect">
                                  <p:stCondLst>
                                    <p:cond delay="0"/>
                                  </p:stCondLst>
                                  <p:childTnLst>
                                    <p:set>
                                      <p:cBhvr>
                                        <p:cTn id="95" dur="1" fill="hold">
                                          <p:stCondLst>
                                            <p:cond delay="0"/>
                                          </p:stCondLst>
                                        </p:cTn>
                                        <p:tgtEl>
                                          <p:spTgt spid="93"/>
                                        </p:tgtEl>
                                        <p:attrNameLst>
                                          <p:attrName>style.visibility</p:attrName>
                                        </p:attrNameLst>
                                      </p:cBhvr>
                                      <p:to>
                                        <p:strVal val="visible"/>
                                      </p:to>
                                    </p:set>
                                    <p:anim calcmode="lin" valueType="num">
                                      <p:cBhvr additive="base">
                                        <p:cTn id="96" dur="500" fill="hold"/>
                                        <p:tgtEl>
                                          <p:spTgt spid="93"/>
                                        </p:tgtEl>
                                        <p:attrNameLst>
                                          <p:attrName>ppt_x</p:attrName>
                                        </p:attrNameLst>
                                      </p:cBhvr>
                                      <p:tavLst>
                                        <p:tav tm="0">
                                          <p:val>
                                            <p:strVal val="#ppt_x"/>
                                          </p:val>
                                        </p:tav>
                                        <p:tav tm="100000">
                                          <p:val>
                                            <p:strVal val="#ppt_x"/>
                                          </p:val>
                                        </p:tav>
                                      </p:tavLst>
                                    </p:anim>
                                    <p:anim calcmode="lin" valueType="num">
                                      <p:cBhvr additive="base">
                                        <p:cTn id="97" dur="500" fill="hold"/>
                                        <p:tgtEl>
                                          <p:spTgt spid="93"/>
                                        </p:tgtEl>
                                        <p:attrNameLst>
                                          <p:attrName>ppt_y</p:attrName>
                                        </p:attrNameLst>
                                      </p:cBhvr>
                                      <p:tavLst>
                                        <p:tav tm="0">
                                          <p:val>
                                            <p:strVal val="1+#ppt_h/2"/>
                                          </p:val>
                                        </p:tav>
                                        <p:tav tm="100000">
                                          <p:val>
                                            <p:strVal val="#ppt_y"/>
                                          </p:val>
                                        </p:tav>
                                      </p:tavLst>
                                    </p:anim>
                                  </p:childTnLst>
                                </p:cTn>
                              </p:par>
                              <p:par>
                                <p:cTn id="98" presetID="2" presetClass="entr" presetSubtype="4" fill="hold" grpId="0" nodeType="withEffect">
                                  <p:stCondLst>
                                    <p:cond delay="0"/>
                                  </p:stCondLst>
                                  <p:childTnLst>
                                    <p:set>
                                      <p:cBhvr>
                                        <p:cTn id="99" dur="1" fill="hold">
                                          <p:stCondLst>
                                            <p:cond delay="0"/>
                                          </p:stCondLst>
                                        </p:cTn>
                                        <p:tgtEl>
                                          <p:spTgt spid="94"/>
                                        </p:tgtEl>
                                        <p:attrNameLst>
                                          <p:attrName>style.visibility</p:attrName>
                                        </p:attrNameLst>
                                      </p:cBhvr>
                                      <p:to>
                                        <p:strVal val="visible"/>
                                      </p:to>
                                    </p:set>
                                    <p:anim calcmode="lin" valueType="num">
                                      <p:cBhvr additive="base">
                                        <p:cTn id="100" dur="500" fill="hold"/>
                                        <p:tgtEl>
                                          <p:spTgt spid="94"/>
                                        </p:tgtEl>
                                        <p:attrNameLst>
                                          <p:attrName>ppt_x</p:attrName>
                                        </p:attrNameLst>
                                      </p:cBhvr>
                                      <p:tavLst>
                                        <p:tav tm="0">
                                          <p:val>
                                            <p:strVal val="#ppt_x"/>
                                          </p:val>
                                        </p:tav>
                                        <p:tav tm="100000">
                                          <p:val>
                                            <p:strVal val="#ppt_x"/>
                                          </p:val>
                                        </p:tav>
                                      </p:tavLst>
                                    </p:anim>
                                    <p:anim calcmode="lin" valueType="num">
                                      <p:cBhvr additive="base">
                                        <p:cTn id="101" dur="500" fill="hold"/>
                                        <p:tgtEl>
                                          <p:spTgt spid="94"/>
                                        </p:tgtEl>
                                        <p:attrNameLst>
                                          <p:attrName>ppt_y</p:attrName>
                                        </p:attrNameLst>
                                      </p:cBhvr>
                                      <p:tavLst>
                                        <p:tav tm="0">
                                          <p:val>
                                            <p:strVal val="1+#ppt_h/2"/>
                                          </p:val>
                                        </p:tav>
                                        <p:tav tm="100000">
                                          <p:val>
                                            <p:strVal val="#ppt_y"/>
                                          </p:val>
                                        </p:tav>
                                      </p:tavLst>
                                    </p:anim>
                                  </p:childTnLst>
                                </p:cTn>
                              </p:par>
                              <p:par>
                                <p:cTn id="102" presetID="2" presetClass="entr" presetSubtype="4" fill="hold" grpId="0" nodeType="withEffect">
                                  <p:stCondLst>
                                    <p:cond delay="0"/>
                                  </p:stCondLst>
                                  <p:childTnLst>
                                    <p:set>
                                      <p:cBhvr>
                                        <p:cTn id="103" dur="1" fill="hold">
                                          <p:stCondLst>
                                            <p:cond delay="0"/>
                                          </p:stCondLst>
                                        </p:cTn>
                                        <p:tgtEl>
                                          <p:spTgt spid="56"/>
                                        </p:tgtEl>
                                        <p:attrNameLst>
                                          <p:attrName>style.visibility</p:attrName>
                                        </p:attrNameLst>
                                      </p:cBhvr>
                                      <p:to>
                                        <p:strVal val="visible"/>
                                      </p:to>
                                    </p:set>
                                    <p:anim calcmode="lin" valueType="num">
                                      <p:cBhvr additive="base">
                                        <p:cTn id="104" dur="500" fill="hold"/>
                                        <p:tgtEl>
                                          <p:spTgt spid="56"/>
                                        </p:tgtEl>
                                        <p:attrNameLst>
                                          <p:attrName>ppt_x</p:attrName>
                                        </p:attrNameLst>
                                      </p:cBhvr>
                                      <p:tavLst>
                                        <p:tav tm="0">
                                          <p:val>
                                            <p:strVal val="#ppt_x"/>
                                          </p:val>
                                        </p:tav>
                                        <p:tav tm="100000">
                                          <p:val>
                                            <p:strVal val="#ppt_x"/>
                                          </p:val>
                                        </p:tav>
                                      </p:tavLst>
                                    </p:anim>
                                    <p:anim calcmode="lin" valueType="num">
                                      <p:cBhvr additive="base">
                                        <p:cTn id="105" dur="500" fill="hold"/>
                                        <p:tgtEl>
                                          <p:spTgt spid="56"/>
                                        </p:tgtEl>
                                        <p:attrNameLst>
                                          <p:attrName>ppt_y</p:attrName>
                                        </p:attrNameLst>
                                      </p:cBhvr>
                                      <p:tavLst>
                                        <p:tav tm="0">
                                          <p:val>
                                            <p:strVal val="1+#ppt_h/2"/>
                                          </p:val>
                                        </p:tav>
                                        <p:tav tm="100000">
                                          <p:val>
                                            <p:strVal val="#ppt_y"/>
                                          </p:val>
                                        </p:tav>
                                      </p:tavLst>
                                    </p:anim>
                                  </p:childTnLst>
                                </p:cTn>
                              </p:par>
                              <p:par>
                                <p:cTn id="106" presetID="2" presetClass="entr" presetSubtype="4" fill="hold" nodeType="withEffect">
                                  <p:stCondLst>
                                    <p:cond delay="0"/>
                                  </p:stCondLst>
                                  <p:childTnLst>
                                    <p:set>
                                      <p:cBhvr>
                                        <p:cTn id="107" dur="1" fill="hold">
                                          <p:stCondLst>
                                            <p:cond delay="0"/>
                                          </p:stCondLst>
                                        </p:cTn>
                                        <p:tgtEl>
                                          <p:spTgt spid="31"/>
                                        </p:tgtEl>
                                        <p:attrNameLst>
                                          <p:attrName>style.visibility</p:attrName>
                                        </p:attrNameLst>
                                      </p:cBhvr>
                                      <p:to>
                                        <p:strVal val="visible"/>
                                      </p:to>
                                    </p:set>
                                    <p:anim calcmode="lin" valueType="num">
                                      <p:cBhvr additive="base">
                                        <p:cTn id="108" dur="500" fill="hold"/>
                                        <p:tgtEl>
                                          <p:spTgt spid="31"/>
                                        </p:tgtEl>
                                        <p:attrNameLst>
                                          <p:attrName>ppt_x</p:attrName>
                                        </p:attrNameLst>
                                      </p:cBhvr>
                                      <p:tavLst>
                                        <p:tav tm="0">
                                          <p:val>
                                            <p:strVal val="#ppt_x"/>
                                          </p:val>
                                        </p:tav>
                                        <p:tav tm="100000">
                                          <p:val>
                                            <p:strVal val="#ppt_x"/>
                                          </p:val>
                                        </p:tav>
                                      </p:tavLst>
                                    </p:anim>
                                    <p:anim calcmode="lin" valueType="num">
                                      <p:cBhvr additive="base">
                                        <p:cTn id="109" dur="500" fill="hold"/>
                                        <p:tgtEl>
                                          <p:spTgt spid="31"/>
                                        </p:tgtEl>
                                        <p:attrNameLst>
                                          <p:attrName>ppt_y</p:attrName>
                                        </p:attrNameLst>
                                      </p:cBhvr>
                                      <p:tavLst>
                                        <p:tav tm="0">
                                          <p:val>
                                            <p:strVal val="1+#ppt_h/2"/>
                                          </p:val>
                                        </p:tav>
                                        <p:tav tm="100000">
                                          <p:val>
                                            <p:strVal val="#ppt_y"/>
                                          </p:val>
                                        </p:tav>
                                      </p:tavLst>
                                    </p:anim>
                                  </p:childTnLst>
                                </p:cTn>
                              </p:par>
                              <p:par>
                                <p:cTn id="110" presetID="2" presetClass="entr" presetSubtype="4" fill="hold" nodeType="withEffect">
                                  <p:stCondLst>
                                    <p:cond delay="0"/>
                                  </p:stCondLst>
                                  <p:childTnLst>
                                    <p:set>
                                      <p:cBhvr>
                                        <p:cTn id="111" dur="1" fill="hold">
                                          <p:stCondLst>
                                            <p:cond delay="0"/>
                                          </p:stCondLst>
                                        </p:cTn>
                                        <p:tgtEl>
                                          <p:spTgt spid="22">
                                            <p:txEl>
                                              <p:pRg st="4" end="4"/>
                                            </p:txEl>
                                          </p:spTgt>
                                        </p:tgtEl>
                                        <p:attrNameLst>
                                          <p:attrName>style.visibility</p:attrName>
                                        </p:attrNameLst>
                                      </p:cBhvr>
                                      <p:to>
                                        <p:strVal val="visible"/>
                                      </p:to>
                                    </p:set>
                                    <p:anim calcmode="lin" valueType="num">
                                      <p:cBhvr additive="base">
                                        <p:cTn id="112" dur="500" fill="hold"/>
                                        <p:tgtEl>
                                          <p:spTgt spid="22">
                                            <p:txEl>
                                              <p:pRg st="4" end="4"/>
                                            </p:txEl>
                                          </p:spTgt>
                                        </p:tgtEl>
                                        <p:attrNameLst>
                                          <p:attrName>ppt_x</p:attrName>
                                        </p:attrNameLst>
                                      </p:cBhvr>
                                      <p:tavLst>
                                        <p:tav tm="0">
                                          <p:val>
                                            <p:strVal val="#ppt_x"/>
                                          </p:val>
                                        </p:tav>
                                        <p:tav tm="100000">
                                          <p:val>
                                            <p:strVal val="#ppt_x"/>
                                          </p:val>
                                        </p:tav>
                                      </p:tavLst>
                                    </p:anim>
                                    <p:anim calcmode="lin" valueType="num">
                                      <p:cBhvr additive="base">
                                        <p:cTn id="113" dur="500" fill="hold"/>
                                        <p:tgtEl>
                                          <p:spTgt spid="22">
                                            <p:txEl>
                                              <p:pRg st="4" end="4"/>
                                            </p:txEl>
                                          </p:spTgt>
                                        </p:tgtEl>
                                        <p:attrNameLst>
                                          <p:attrName>ppt_y</p:attrName>
                                        </p:attrNameLst>
                                      </p:cBhvr>
                                      <p:tavLst>
                                        <p:tav tm="0">
                                          <p:val>
                                            <p:strVal val="1+#ppt_h/2"/>
                                          </p:val>
                                        </p:tav>
                                        <p:tav tm="100000">
                                          <p:val>
                                            <p:strVal val="#ppt_y"/>
                                          </p:val>
                                        </p:tav>
                                      </p:tavLst>
                                    </p:anim>
                                  </p:childTnLst>
                                </p:cTn>
                              </p:par>
                              <p:par>
                                <p:cTn id="114" presetID="2" presetClass="entr" presetSubtype="4" fill="hold" nodeType="withEffect">
                                  <p:stCondLst>
                                    <p:cond delay="0"/>
                                  </p:stCondLst>
                                  <p:childTnLst>
                                    <p:set>
                                      <p:cBhvr>
                                        <p:cTn id="115" dur="1" fill="hold">
                                          <p:stCondLst>
                                            <p:cond delay="0"/>
                                          </p:stCondLst>
                                        </p:cTn>
                                        <p:tgtEl>
                                          <p:spTgt spid="22">
                                            <p:txEl>
                                              <p:pRg st="5" end="5"/>
                                            </p:txEl>
                                          </p:spTgt>
                                        </p:tgtEl>
                                        <p:attrNameLst>
                                          <p:attrName>style.visibility</p:attrName>
                                        </p:attrNameLst>
                                      </p:cBhvr>
                                      <p:to>
                                        <p:strVal val="visible"/>
                                      </p:to>
                                    </p:set>
                                    <p:anim calcmode="lin" valueType="num">
                                      <p:cBhvr additive="base">
                                        <p:cTn id="116" dur="500" fill="hold"/>
                                        <p:tgtEl>
                                          <p:spTgt spid="22">
                                            <p:txEl>
                                              <p:pRg st="5" end="5"/>
                                            </p:txEl>
                                          </p:spTgt>
                                        </p:tgtEl>
                                        <p:attrNameLst>
                                          <p:attrName>ppt_x</p:attrName>
                                        </p:attrNameLst>
                                      </p:cBhvr>
                                      <p:tavLst>
                                        <p:tav tm="0">
                                          <p:val>
                                            <p:strVal val="#ppt_x"/>
                                          </p:val>
                                        </p:tav>
                                        <p:tav tm="100000">
                                          <p:val>
                                            <p:strVal val="#ppt_x"/>
                                          </p:val>
                                        </p:tav>
                                      </p:tavLst>
                                    </p:anim>
                                    <p:anim calcmode="lin" valueType="num">
                                      <p:cBhvr additive="base">
                                        <p:cTn id="117" dur="500" fill="hold"/>
                                        <p:tgtEl>
                                          <p:spTgt spid="22">
                                            <p:txEl>
                                              <p:pRg st="5" end="5"/>
                                            </p:txEl>
                                          </p:spTgt>
                                        </p:tgtEl>
                                        <p:attrNameLst>
                                          <p:attrName>ppt_y</p:attrName>
                                        </p:attrNameLst>
                                      </p:cBhvr>
                                      <p:tavLst>
                                        <p:tav tm="0">
                                          <p:val>
                                            <p:strVal val="1+#ppt_h/2"/>
                                          </p:val>
                                        </p:tav>
                                        <p:tav tm="100000">
                                          <p:val>
                                            <p:strVal val="#ppt_y"/>
                                          </p:val>
                                        </p:tav>
                                      </p:tavLst>
                                    </p:anim>
                                  </p:childTnLst>
                                </p:cTn>
                              </p:par>
                              <p:par>
                                <p:cTn id="118" presetID="22" presetClass="entr" presetSubtype="4" fill="hold" grpId="0" nodeType="withEffect">
                                  <p:stCondLst>
                                    <p:cond delay="0"/>
                                  </p:stCondLst>
                                  <p:childTnLst>
                                    <p:set>
                                      <p:cBhvr>
                                        <p:cTn id="119" dur="1" fill="hold">
                                          <p:stCondLst>
                                            <p:cond delay="0"/>
                                          </p:stCondLst>
                                        </p:cTn>
                                        <p:tgtEl>
                                          <p:spTgt spid="76"/>
                                        </p:tgtEl>
                                        <p:attrNameLst>
                                          <p:attrName>style.visibility</p:attrName>
                                        </p:attrNameLst>
                                      </p:cBhvr>
                                      <p:to>
                                        <p:strVal val="visible"/>
                                      </p:to>
                                    </p:set>
                                    <p:animEffect transition="in" filter="wipe(down)">
                                      <p:cBhvr>
                                        <p:cTn id="120" dur="500"/>
                                        <p:tgtEl>
                                          <p:spTgt spid="76"/>
                                        </p:tgtEl>
                                      </p:cBhvr>
                                    </p:animEffect>
                                  </p:childTnLst>
                                </p:cTn>
                              </p:par>
                            </p:childTnLst>
                          </p:cTn>
                        </p:par>
                      </p:childTnLst>
                    </p:cTn>
                  </p:par>
                  <p:par>
                    <p:cTn id="121" fill="hold">
                      <p:stCondLst>
                        <p:cond delay="indefinite"/>
                      </p:stCondLst>
                      <p:childTnLst>
                        <p:par>
                          <p:cTn id="122" fill="hold">
                            <p:stCondLst>
                              <p:cond delay="0"/>
                            </p:stCondLst>
                            <p:childTnLst>
                              <p:par>
                                <p:cTn id="123" presetID="22" presetClass="entr" presetSubtype="4" fill="hold" grpId="0" nodeType="clickEffect">
                                  <p:stCondLst>
                                    <p:cond delay="0"/>
                                  </p:stCondLst>
                                  <p:childTnLst>
                                    <p:set>
                                      <p:cBhvr>
                                        <p:cTn id="124" dur="1" fill="hold">
                                          <p:stCondLst>
                                            <p:cond delay="0"/>
                                          </p:stCondLst>
                                        </p:cTn>
                                        <p:tgtEl>
                                          <p:spTgt spid="77"/>
                                        </p:tgtEl>
                                        <p:attrNameLst>
                                          <p:attrName>style.visibility</p:attrName>
                                        </p:attrNameLst>
                                      </p:cBhvr>
                                      <p:to>
                                        <p:strVal val="visible"/>
                                      </p:to>
                                    </p:set>
                                    <p:animEffect transition="in" filter="wipe(down)">
                                      <p:cBhvr>
                                        <p:cTn id="125" dur="500"/>
                                        <p:tgtEl>
                                          <p:spTgt spid="77"/>
                                        </p:tgtEl>
                                      </p:cBhvr>
                                    </p:animEffect>
                                  </p:childTnLst>
                                </p:cTn>
                              </p:par>
                            </p:childTnLst>
                          </p:cTn>
                        </p:par>
                      </p:childTnLst>
                    </p:cTn>
                  </p:par>
                  <p:par>
                    <p:cTn id="126" fill="hold">
                      <p:stCondLst>
                        <p:cond delay="indefinite"/>
                      </p:stCondLst>
                      <p:childTnLst>
                        <p:par>
                          <p:cTn id="127" fill="hold">
                            <p:stCondLst>
                              <p:cond delay="0"/>
                            </p:stCondLst>
                            <p:childTnLst>
                              <p:par>
                                <p:cTn id="128" presetID="2" presetClass="entr" presetSubtype="4" fill="hold" nodeType="clickEffect">
                                  <p:stCondLst>
                                    <p:cond delay="0"/>
                                  </p:stCondLst>
                                  <p:childTnLst>
                                    <p:set>
                                      <p:cBhvr>
                                        <p:cTn id="129" dur="1" fill="hold">
                                          <p:stCondLst>
                                            <p:cond delay="0"/>
                                          </p:stCondLst>
                                        </p:cTn>
                                        <p:tgtEl>
                                          <p:spTgt spid="4"/>
                                        </p:tgtEl>
                                        <p:attrNameLst>
                                          <p:attrName>style.visibility</p:attrName>
                                        </p:attrNameLst>
                                      </p:cBhvr>
                                      <p:to>
                                        <p:strVal val="visible"/>
                                      </p:to>
                                    </p:set>
                                    <p:anim calcmode="lin" valueType="num">
                                      <p:cBhvr additive="base">
                                        <p:cTn id="130" dur="500" fill="hold"/>
                                        <p:tgtEl>
                                          <p:spTgt spid="4"/>
                                        </p:tgtEl>
                                        <p:attrNameLst>
                                          <p:attrName>ppt_x</p:attrName>
                                        </p:attrNameLst>
                                      </p:cBhvr>
                                      <p:tavLst>
                                        <p:tav tm="0">
                                          <p:val>
                                            <p:strVal val="#ppt_x"/>
                                          </p:val>
                                        </p:tav>
                                        <p:tav tm="100000">
                                          <p:val>
                                            <p:strVal val="#ppt_x"/>
                                          </p:val>
                                        </p:tav>
                                      </p:tavLst>
                                    </p:anim>
                                    <p:anim calcmode="lin" valueType="num">
                                      <p:cBhvr additive="base">
                                        <p:cTn id="131" dur="500" fill="hold"/>
                                        <p:tgtEl>
                                          <p:spTgt spid="4"/>
                                        </p:tgtEl>
                                        <p:attrNameLst>
                                          <p:attrName>ppt_y</p:attrName>
                                        </p:attrNameLst>
                                      </p:cBhvr>
                                      <p:tavLst>
                                        <p:tav tm="0">
                                          <p:val>
                                            <p:strVal val="1+#ppt_h/2"/>
                                          </p:val>
                                        </p:tav>
                                        <p:tav tm="100000">
                                          <p:val>
                                            <p:strVal val="#ppt_y"/>
                                          </p:val>
                                        </p:tav>
                                      </p:tavLst>
                                    </p:anim>
                                  </p:childTnLst>
                                </p:cTn>
                              </p:par>
                              <p:par>
                                <p:cTn id="132" presetID="2" presetClass="entr" presetSubtype="4" fill="hold" grpId="0" nodeType="withEffect">
                                  <p:stCondLst>
                                    <p:cond delay="0"/>
                                  </p:stCondLst>
                                  <p:childTnLst>
                                    <p:set>
                                      <p:cBhvr>
                                        <p:cTn id="133" dur="1" fill="hold">
                                          <p:stCondLst>
                                            <p:cond delay="0"/>
                                          </p:stCondLst>
                                        </p:cTn>
                                        <p:tgtEl>
                                          <p:spTgt spid="49"/>
                                        </p:tgtEl>
                                        <p:attrNameLst>
                                          <p:attrName>style.visibility</p:attrName>
                                        </p:attrNameLst>
                                      </p:cBhvr>
                                      <p:to>
                                        <p:strVal val="visible"/>
                                      </p:to>
                                    </p:set>
                                    <p:anim calcmode="lin" valueType="num">
                                      <p:cBhvr additive="base">
                                        <p:cTn id="134" dur="500" fill="hold"/>
                                        <p:tgtEl>
                                          <p:spTgt spid="49"/>
                                        </p:tgtEl>
                                        <p:attrNameLst>
                                          <p:attrName>ppt_x</p:attrName>
                                        </p:attrNameLst>
                                      </p:cBhvr>
                                      <p:tavLst>
                                        <p:tav tm="0">
                                          <p:val>
                                            <p:strVal val="#ppt_x"/>
                                          </p:val>
                                        </p:tav>
                                        <p:tav tm="100000">
                                          <p:val>
                                            <p:strVal val="#ppt_x"/>
                                          </p:val>
                                        </p:tav>
                                      </p:tavLst>
                                    </p:anim>
                                    <p:anim calcmode="lin" valueType="num">
                                      <p:cBhvr additive="base">
                                        <p:cTn id="135" dur="500" fill="hold"/>
                                        <p:tgtEl>
                                          <p:spTgt spid="49"/>
                                        </p:tgtEl>
                                        <p:attrNameLst>
                                          <p:attrName>ppt_y</p:attrName>
                                        </p:attrNameLst>
                                      </p:cBhvr>
                                      <p:tavLst>
                                        <p:tav tm="0">
                                          <p:val>
                                            <p:strVal val="1+#ppt_h/2"/>
                                          </p:val>
                                        </p:tav>
                                        <p:tav tm="100000">
                                          <p:val>
                                            <p:strVal val="#ppt_y"/>
                                          </p:val>
                                        </p:tav>
                                      </p:tavLst>
                                    </p:anim>
                                  </p:childTnLst>
                                </p:cTn>
                              </p:par>
                              <p:par>
                                <p:cTn id="136" presetID="2" presetClass="entr" presetSubtype="4" fill="hold" grpId="0" nodeType="withEffect">
                                  <p:stCondLst>
                                    <p:cond delay="0"/>
                                  </p:stCondLst>
                                  <p:childTnLst>
                                    <p:set>
                                      <p:cBhvr>
                                        <p:cTn id="137" dur="1" fill="hold">
                                          <p:stCondLst>
                                            <p:cond delay="0"/>
                                          </p:stCondLst>
                                        </p:cTn>
                                        <p:tgtEl>
                                          <p:spTgt spid="47"/>
                                        </p:tgtEl>
                                        <p:attrNameLst>
                                          <p:attrName>style.visibility</p:attrName>
                                        </p:attrNameLst>
                                      </p:cBhvr>
                                      <p:to>
                                        <p:strVal val="visible"/>
                                      </p:to>
                                    </p:set>
                                    <p:anim calcmode="lin" valueType="num">
                                      <p:cBhvr additive="base">
                                        <p:cTn id="138" dur="500" fill="hold"/>
                                        <p:tgtEl>
                                          <p:spTgt spid="47"/>
                                        </p:tgtEl>
                                        <p:attrNameLst>
                                          <p:attrName>ppt_x</p:attrName>
                                        </p:attrNameLst>
                                      </p:cBhvr>
                                      <p:tavLst>
                                        <p:tav tm="0">
                                          <p:val>
                                            <p:strVal val="#ppt_x"/>
                                          </p:val>
                                        </p:tav>
                                        <p:tav tm="100000">
                                          <p:val>
                                            <p:strVal val="#ppt_x"/>
                                          </p:val>
                                        </p:tav>
                                      </p:tavLst>
                                    </p:anim>
                                    <p:anim calcmode="lin" valueType="num">
                                      <p:cBhvr additive="base">
                                        <p:cTn id="139"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2" presetClass="entr" presetSubtype="4" fill="hold" nodeType="clickEffect">
                                  <p:stCondLst>
                                    <p:cond delay="0"/>
                                  </p:stCondLst>
                                  <p:childTnLst>
                                    <p:set>
                                      <p:cBhvr>
                                        <p:cTn id="143" dur="1" fill="hold">
                                          <p:stCondLst>
                                            <p:cond delay="0"/>
                                          </p:stCondLst>
                                        </p:cTn>
                                        <p:tgtEl>
                                          <p:spTgt spid="8"/>
                                        </p:tgtEl>
                                        <p:attrNameLst>
                                          <p:attrName>style.visibility</p:attrName>
                                        </p:attrNameLst>
                                      </p:cBhvr>
                                      <p:to>
                                        <p:strVal val="visible"/>
                                      </p:to>
                                    </p:set>
                                    <p:anim calcmode="lin" valueType="num">
                                      <p:cBhvr additive="base">
                                        <p:cTn id="144" dur="500" fill="hold"/>
                                        <p:tgtEl>
                                          <p:spTgt spid="8"/>
                                        </p:tgtEl>
                                        <p:attrNameLst>
                                          <p:attrName>ppt_x</p:attrName>
                                        </p:attrNameLst>
                                      </p:cBhvr>
                                      <p:tavLst>
                                        <p:tav tm="0">
                                          <p:val>
                                            <p:strVal val="#ppt_x"/>
                                          </p:val>
                                        </p:tav>
                                        <p:tav tm="100000">
                                          <p:val>
                                            <p:strVal val="#ppt_x"/>
                                          </p:val>
                                        </p:tav>
                                      </p:tavLst>
                                    </p:anim>
                                    <p:anim calcmode="lin" valueType="num">
                                      <p:cBhvr additive="base">
                                        <p:cTn id="145" dur="500" fill="hold"/>
                                        <p:tgtEl>
                                          <p:spTgt spid="8"/>
                                        </p:tgtEl>
                                        <p:attrNameLst>
                                          <p:attrName>ppt_y</p:attrName>
                                        </p:attrNameLst>
                                      </p:cBhvr>
                                      <p:tavLst>
                                        <p:tav tm="0">
                                          <p:val>
                                            <p:strVal val="1+#ppt_h/2"/>
                                          </p:val>
                                        </p:tav>
                                        <p:tav tm="100000">
                                          <p:val>
                                            <p:strVal val="#ppt_y"/>
                                          </p:val>
                                        </p:tav>
                                      </p:tavLst>
                                    </p:anim>
                                  </p:childTnLst>
                                </p:cTn>
                              </p:par>
                              <p:par>
                                <p:cTn id="146" presetID="2" presetClass="entr" presetSubtype="4" fill="hold" grpId="0" nodeType="withEffect">
                                  <p:stCondLst>
                                    <p:cond delay="0"/>
                                  </p:stCondLst>
                                  <p:childTnLst>
                                    <p:set>
                                      <p:cBhvr>
                                        <p:cTn id="147" dur="1" fill="hold">
                                          <p:stCondLst>
                                            <p:cond delay="0"/>
                                          </p:stCondLst>
                                        </p:cTn>
                                        <p:tgtEl>
                                          <p:spTgt spid="74"/>
                                        </p:tgtEl>
                                        <p:attrNameLst>
                                          <p:attrName>style.visibility</p:attrName>
                                        </p:attrNameLst>
                                      </p:cBhvr>
                                      <p:to>
                                        <p:strVal val="visible"/>
                                      </p:to>
                                    </p:set>
                                    <p:anim calcmode="lin" valueType="num">
                                      <p:cBhvr additive="base">
                                        <p:cTn id="148" dur="500" fill="hold"/>
                                        <p:tgtEl>
                                          <p:spTgt spid="74"/>
                                        </p:tgtEl>
                                        <p:attrNameLst>
                                          <p:attrName>ppt_x</p:attrName>
                                        </p:attrNameLst>
                                      </p:cBhvr>
                                      <p:tavLst>
                                        <p:tav tm="0">
                                          <p:val>
                                            <p:strVal val="#ppt_x"/>
                                          </p:val>
                                        </p:tav>
                                        <p:tav tm="100000">
                                          <p:val>
                                            <p:strVal val="#ppt_x"/>
                                          </p:val>
                                        </p:tav>
                                      </p:tavLst>
                                    </p:anim>
                                    <p:anim calcmode="lin" valueType="num">
                                      <p:cBhvr additive="base">
                                        <p:cTn id="149" dur="500" fill="hold"/>
                                        <p:tgtEl>
                                          <p:spTgt spid="74"/>
                                        </p:tgtEl>
                                        <p:attrNameLst>
                                          <p:attrName>ppt_y</p:attrName>
                                        </p:attrNameLst>
                                      </p:cBhvr>
                                      <p:tavLst>
                                        <p:tav tm="0">
                                          <p:val>
                                            <p:strVal val="1+#ppt_h/2"/>
                                          </p:val>
                                        </p:tav>
                                        <p:tav tm="100000">
                                          <p:val>
                                            <p:strVal val="#ppt_y"/>
                                          </p:val>
                                        </p:tav>
                                      </p:tavLst>
                                    </p:anim>
                                  </p:childTnLst>
                                </p:cTn>
                              </p:par>
                              <p:par>
                                <p:cTn id="150" presetID="2" presetClass="entr" presetSubtype="4" fill="hold" grpId="0" nodeType="withEffect">
                                  <p:stCondLst>
                                    <p:cond delay="0"/>
                                  </p:stCondLst>
                                  <p:childTnLst>
                                    <p:set>
                                      <p:cBhvr>
                                        <p:cTn id="151" dur="1" fill="hold">
                                          <p:stCondLst>
                                            <p:cond delay="0"/>
                                          </p:stCondLst>
                                        </p:cTn>
                                        <p:tgtEl>
                                          <p:spTgt spid="70"/>
                                        </p:tgtEl>
                                        <p:attrNameLst>
                                          <p:attrName>style.visibility</p:attrName>
                                        </p:attrNameLst>
                                      </p:cBhvr>
                                      <p:to>
                                        <p:strVal val="visible"/>
                                      </p:to>
                                    </p:set>
                                    <p:anim calcmode="lin" valueType="num">
                                      <p:cBhvr additive="base">
                                        <p:cTn id="152" dur="500" fill="hold"/>
                                        <p:tgtEl>
                                          <p:spTgt spid="70"/>
                                        </p:tgtEl>
                                        <p:attrNameLst>
                                          <p:attrName>ppt_x</p:attrName>
                                        </p:attrNameLst>
                                      </p:cBhvr>
                                      <p:tavLst>
                                        <p:tav tm="0">
                                          <p:val>
                                            <p:strVal val="#ppt_x"/>
                                          </p:val>
                                        </p:tav>
                                        <p:tav tm="100000">
                                          <p:val>
                                            <p:strVal val="#ppt_x"/>
                                          </p:val>
                                        </p:tav>
                                      </p:tavLst>
                                    </p:anim>
                                    <p:anim calcmode="lin" valueType="num">
                                      <p:cBhvr additive="base">
                                        <p:cTn id="153" dur="500" fill="hold"/>
                                        <p:tgtEl>
                                          <p:spTgt spid="70"/>
                                        </p:tgtEl>
                                        <p:attrNameLst>
                                          <p:attrName>ppt_y</p:attrName>
                                        </p:attrNameLst>
                                      </p:cBhvr>
                                      <p:tavLst>
                                        <p:tav tm="0">
                                          <p:val>
                                            <p:strVal val="1+#ppt_h/2"/>
                                          </p:val>
                                        </p:tav>
                                        <p:tav tm="100000">
                                          <p:val>
                                            <p:strVal val="#ppt_y"/>
                                          </p:val>
                                        </p:tav>
                                      </p:tavLst>
                                    </p:anim>
                                  </p:childTnLst>
                                </p:cTn>
                              </p:par>
                            </p:childTnLst>
                          </p:cTn>
                        </p:par>
                      </p:childTnLst>
                    </p:cTn>
                  </p:par>
                  <p:par>
                    <p:cTn id="154" fill="hold">
                      <p:stCondLst>
                        <p:cond delay="indefinite"/>
                      </p:stCondLst>
                      <p:childTnLst>
                        <p:par>
                          <p:cTn id="155" fill="hold">
                            <p:stCondLst>
                              <p:cond delay="0"/>
                            </p:stCondLst>
                            <p:childTnLst>
                              <p:par>
                                <p:cTn id="156" presetID="2" presetClass="entr" presetSubtype="4" fill="hold" grpId="0" nodeType="clickEffect">
                                  <p:stCondLst>
                                    <p:cond delay="0"/>
                                  </p:stCondLst>
                                  <p:childTnLst>
                                    <p:set>
                                      <p:cBhvr>
                                        <p:cTn id="157" dur="1" fill="hold">
                                          <p:stCondLst>
                                            <p:cond delay="0"/>
                                          </p:stCondLst>
                                        </p:cTn>
                                        <p:tgtEl>
                                          <p:spTgt spid="97"/>
                                        </p:tgtEl>
                                        <p:attrNameLst>
                                          <p:attrName>style.visibility</p:attrName>
                                        </p:attrNameLst>
                                      </p:cBhvr>
                                      <p:to>
                                        <p:strVal val="visible"/>
                                      </p:to>
                                    </p:set>
                                    <p:anim calcmode="lin" valueType="num">
                                      <p:cBhvr additive="base">
                                        <p:cTn id="158" dur="500" fill="hold"/>
                                        <p:tgtEl>
                                          <p:spTgt spid="97"/>
                                        </p:tgtEl>
                                        <p:attrNameLst>
                                          <p:attrName>ppt_x</p:attrName>
                                        </p:attrNameLst>
                                      </p:cBhvr>
                                      <p:tavLst>
                                        <p:tav tm="0">
                                          <p:val>
                                            <p:strVal val="#ppt_x"/>
                                          </p:val>
                                        </p:tav>
                                        <p:tav tm="100000">
                                          <p:val>
                                            <p:strVal val="#ppt_x"/>
                                          </p:val>
                                        </p:tav>
                                      </p:tavLst>
                                    </p:anim>
                                    <p:anim calcmode="lin" valueType="num">
                                      <p:cBhvr additive="base">
                                        <p:cTn id="159" dur="500" fill="hold"/>
                                        <p:tgtEl>
                                          <p:spTgt spid="97"/>
                                        </p:tgtEl>
                                        <p:attrNameLst>
                                          <p:attrName>ppt_y</p:attrName>
                                        </p:attrNameLst>
                                      </p:cBhvr>
                                      <p:tavLst>
                                        <p:tav tm="0">
                                          <p:val>
                                            <p:strVal val="1+#ppt_h/2"/>
                                          </p:val>
                                        </p:tav>
                                        <p:tav tm="100000">
                                          <p:val>
                                            <p:strVal val="#ppt_y"/>
                                          </p:val>
                                        </p:tav>
                                      </p:tavLst>
                                    </p:anim>
                                  </p:childTnLst>
                                </p:cTn>
                              </p:par>
                            </p:childTnLst>
                          </p:cTn>
                        </p:par>
                      </p:childTnLst>
                    </p:cTn>
                  </p:par>
                  <p:par>
                    <p:cTn id="160" fill="hold">
                      <p:stCondLst>
                        <p:cond delay="indefinite"/>
                      </p:stCondLst>
                      <p:childTnLst>
                        <p:par>
                          <p:cTn id="161" fill="hold">
                            <p:stCondLst>
                              <p:cond delay="0"/>
                            </p:stCondLst>
                            <p:childTnLst>
                              <p:par>
                                <p:cTn id="162" presetID="21" presetClass="entr" presetSubtype="1" fill="hold" grpId="0" nodeType="clickEffect">
                                  <p:stCondLst>
                                    <p:cond delay="0"/>
                                  </p:stCondLst>
                                  <p:childTnLst>
                                    <p:set>
                                      <p:cBhvr>
                                        <p:cTn id="163" dur="1" fill="hold">
                                          <p:stCondLst>
                                            <p:cond delay="0"/>
                                          </p:stCondLst>
                                        </p:cTn>
                                        <p:tgtEl>
                                          <p:spTgt spid="61"/>
                                        </p:tgtEl>
                                        <p:attrNameLst>
                                          <p:attrName>style.visibility</p:attrName>
                                        </p:attrNameLst>
                                      </p:cBhvr>
                                      <p:to>
                                        <p:strVal val="visible"/>
                                      </p:to>
                                    </p:set>
                                    <p:animEffect transition="in" filter="wheel(1)">
                                      <p:cBhvr>
                                        <p:cTn id="164" dur="2000"/>
                                        <p:tgtEl>
                                          <p:spTgt spid="61"/>
                                        </p:tgtEl>
                                      </p:cBhvr>
                                    </p:animEffect>
                                  </p:childTnLst>
                                </p:cTn>
                              </p:par>
                              <p:par>
                                <p:cTn id="165" presetID="21" presetClass="entr" presetSubtype="1" fill="hold" grpId="0" nodeType="withEffect">
                                  <p:stCondLst>
                                    <p:cond delay="0"/>
                                  </p:stCondLst>
                                  <p:childTnLst>
                                    <p:set>
                                      <p:cBhvr>
                                        <p:cTn id="166" dur="1" fill="hold">
                                          <p:stCondLst>
                                            <p:cond delay="0"/>
                                          </p:stCondLst>
                                        </p:cTn>
                                        <p:tgtEl>
                                          <p:spTgt spid="34"/>
                                        </p:tgtEl>
                                        <p:attrNameLst>
                                          <p:attrName>style.visibility</p:attrName>
                                        </p:attrNameLst>
                                      </p:cBhvr>
                                      <p:to>
                                        <p:strVal val="visible"/>
                                      </p:to>
                                    </p:set>
                                    <p:animEffect transition="in" filter="wheel(1)">
                                      <p:cBhvr>
                                        <p:cTn id="167" dur="2000"/>
                                        <p:tgtEl>
                                          <p:spTgt spid="34"/>
                                        </p:tgtEl>
                                      </p:cBhvr>
                                    </p:animEffect>
                                  </p:childTnLst>
                                </p:cTn>
                              </p:par>
                              <p:par>
                                <p:cTn id="168" presetID="21" presetClass="entr" presetSubtype="1" fill="hold" grpId="0" nodeType="withEffect">
                                  <p:stCondLst>
                                    <p:cond delay="0"/>
                                  </p:stCondLst>
                                  <p:childTnLst>
                                    <p:set>
                                      <p:cBhvr>
                                        <p:cTn id="169" dur="1" fill="hold">
                                          <p:stCondLst>
                                            <p:cond delay="0"/>
                                          </p:stCondLst>
                                        </p:cTn>
                                        <p:tgtEl>
                                          <p:spTgt spid="63"/>
                                        </p:tgtEl>
                                        <p:attrNameLst>
                                          <p:attrName>style.visibility</p:attrName>
                                        </p:attrNameLst>
                                      </p:cBhvr>
                                      <p:to>
                                        <p:strVal val="visible"/>
                                      </p:to>
                                    </p:set>
                                    <p:animEffect transition="in" filter="wheel(1)">
                                      <p:cBhvr>
                                        <p:cTn id="170" dur="2000"/>
                                        <p:tgtEl>
                                          <p:spTgt spid="63"/>
                                        </p:tgtEl>
                                      </p:cBhvr>
                                    </p:animEffect>
                                  </p:childTnLst>
                                </p:cTn>
                              </p:par>
                              <p:par>
                                <p:cTn id="171" presetID="21" presetClass="entr" presetSubtype="1" fill="hold" grpId="0" nodeType="withEffect">
                                  <p:stCondLst>
                                    <p:cond delay="0"/>
                                  </p:stCondLst>
                                  <p:childTnLst>
                                    <p:set>
                                      <p:cBhvr>
                                        <p:cTn id="172" dur="1" fill="hold">
                                          <p:stCondLst>
                                            <p:cond delay="0"/>
                                          </p:stCondLst>
                                        </p:cTn>
                                        <p:tgtEl>
                                          <p:spTgt spid="62"/>
                                        </p:tgtEl>
                                        <p:attrNameLst>
                                          <p:attrName>style.visibility</p:attrName>
                                        </p:attrNameLst>
                                      </p:cBhvr>
                                      <p:to>
                                        <p:strVal val="visible"/>
                                      </p:to>
                                    </p:set>
                                    <p:animEffect transition="in" filter="wheel(1)">
                                      <p:cBhvr>
                                        <p:cTn id="173" dur="2000"/>
                                        <p:tgtEl>
                                          <p:spTgt spid="62"/>
                                        </p:tgtEl>
                                      </p:cBhvr>
                                    </p:animEffect>
                                  </p:childTnLst>
                                </p:cTn>
                              </p:par>
                            </p:childTnLst>
                          </p:cTn>
                        </p:par>
                      </p:childTnLst>
                    </p:cTn>
                  </p:par>
                  <p:par>
                    <p:cTn id="174" fill="hold">
                      <p:stCondLst>
                        <p:cond delay="indefinite"/>
                      </p:stCondLst>
                      <p:childTnLst>
                        <p:par>
                          <p:cTn id="175" fill="hold">
                            <p:stCondLst>
                              <p:cond delay="0"/>
                            </p:stCondLst>
                            <p:childTnLst>
                              <p:par>
                                <p:cTn id="176" presetID="2" presetClass="entr" presetSubtype="4" fill="hold" grpId="0" nodeType="clickEffect">
                                  <p:stCondLst>
                                    <p:cond delay="0"/>
                                  </p:stCondLst>
                                  <p:childTnLst>
                                    <p:set>
                                      <p:cBhvr>
                                        <p:cTn id="177" dur="1" fill="hold">
                                          <p:stCondLst>
                                            <p:cond delay="0"/>
                                          </p:stCondLst>
                                        </p:cTn>
                                        <p:tgtEl>
                                          <p:spTgt spid="101"/>
                                        </p:tgtEl>
                                        <p:attrNameLst>
                                          <p:attrName>style.visibility</p:attrName>
                                        </p:attrNameLst>
                                      </p:cBhvr>
                                      <p:to>
                                        <p:strVal val="visible"/>
                                      </p:to>
                                    </p:set>
                                    <p:anim calcmode="lin" valueType="num">
                                      <p:cBhvr additive="base">
                                        <p:cTn id="178" dur="500" fill="hold"/>
                                        <p:tgtEl>
                                          <p:spTgt spid="101"/>
                                        </p:tgtEl>
                                        <p:attrNameLst>
                                          <p:attrName>ppt_x</p:attrName>
                                        </p:attrNameLst>
                                      </p:cBhvr>
                                      <p:tavLst>
                                        <p:tav tm="0">
                                          <p:val>
                                            <p:strVal val="#ppt_x"/>
                                          </p:val>
                                        </p:tav>
                                        <p:tav tm="100000">
                                          <p:val>
                                            <p:strVal val="#ppt_x"/>
                                          </p:val>
                                        </p:tav>
                                      </p:tavLst>
                                    </p:anim>
                                    <p:anim calcmode="lin" valueType="num">
                                      <p:cBhvr additive="base">
                                        <p:cTn id="179" dur="500" fill="hold"/>
                                        <p:tgtEl>
                                          <p:spTgt spid="101"/>
                                        </p:tgtEl>
                                        <p:attrNameLst>
                                          <p:attrName>ppt_y</p:attrName>
                                        </p:attrNameLst>
                                      </p:cBhvr>
                                      <p:tavLst>
                                        <p:tav tm="0">
                                          <p:val>
                                            <p:strVal val="1+#ppt_h/2"/>
                                          </p:val>
                                        </p:tav>
                                        <p:tav tm="100000">
                                          <p:val>
                                            <p:strVal val="#ppt_y"/>
                                          </p:val>
                                        </p:tav>
                                      </p:tavLst>
                                    </p:anim>
                                  </p:childTnLst>
                                </p:cTn>
                              </p:par>
                            </p:childTnLst>
                          </p:cTn>
                        </p:par>
                      </p:childTnLst>
                    </p:cTn>
                  </p:par>
                  <p:par>
                    <p:cTn id="180" fill="hold">
                      <p:stCondLst>
                        <p:cond delay="indefinite"/>
                      </p:stCondLst>
                      <p:childTnLst>
                        <p:par>
                          <p:cTn id="181" fill="hold">
                            <p:stCondLst>
                              <p:cond delay="0"/>
                            </p:stCondLst>
                            <p:childTnLst>
                              <p:par>
                                <p:cTn id="182" presetID="26" presetClass="entr" presetSubtype="0" fill="hold" grpId="0" nodeType="clickEffect">
                                  <p:stCondLst>
                                    <p:cond delay="0"/>
                                  </p:stCondLst>
                                  <p:childTnLst>
                                    <p:set>
                                      <p:cBhvr>
                                        <p:cTn id="183" dur="1" fill="hold">
                                          <p:stCondLst>
                                            <p:cond delay="0"/>
                                          </p:stCondLst>
                                        </p:cTn>
                                        <p:tgtEl>
                                          <p:spTgt spid="86"/>
                                        </p:tgtEl>
                                        <p:attrNameLst>
                                          <p:attrName>style.visibility</p:attrName>
                                        </p:attrNameLst>
                                      </p:cBhvr>
                                      <p:to>
                                        <p:strVal val="visible"/>
                                      </p:to>
                                    </p:set>
                                    <p:animEffect transition="in" filter="wipe(down)">
                                      <p:cBhvr>
                                        <p:cTn id="184" dur="580">
                                          <p:stCondLst>
                                            <p:cond delay="0"/>
                                          </p:stCondLst>
                                        </p:cTn>
                                        <p:tgtEl>
                                          <p:spTgt spid="86"/>
                                        </p:tgtEl>
                                      </p:cBhvr>
                                    </p:animEffect>
                                    <p:anim calcmode="lin" valueType="num">
                                      <p:cBhvr>
                                        <p:cTn id="185" dur="1822" tmFilter="0,0; 0.14,0.36; 0.43,0.73; 0.71,0.91; 1.0,1.0">
                                          <p:stCondLst>
                                            <p:cond delay="0"/>
                                          </p:stCondLst>
                                        </p:cTn>
                                        <p:tgtEl>
                                          <p:spTgt spid="86"/>
                                        </p:tgtEl>
                                        <p:attrNameLst>
                                          <p:attrName>ppt_x</p:attrName>
                                        </p:attrNameLst>
                                      </p:cBhvr>
                                      <p:tavLst>
                                        <p:tav tm="0">
                                          <p:val>
                                            <p:strVal val="#ppt_x-0.25"/>
                                          </p:val>
                                        </p:tav>
                                        <p:tav tm="100000">
                                          <p:val>
                                            <p:strVal val="#ppt_x"/>
                                          </p:val>
                                        </p:tav>
                                      </p:tavLst>
                                    </p:anim>
                                    <p:anim calcmode="lin" valueType="num">
                                      <p:cBhvr>
                                        <p:cTn id="186" dur="664" tmFilter="0.0,0.0; 0.25,0.07; 0.50,0.2; 0.75,0.467; 1.0,1.0">
                                          <p:stCondLst>
                                            <p:cond delay="0"/>
                                          </p:stCondLst>
                                        </p:cTn>
                                        <p:tgtEl>
                                          <p:spTgt spid="86"/>
                                        </p:tgtEl>
                                        <p:attrNameLst>
                                          <p:attrName>ppt_y</p:attrName>
                                        </p:attrNameLst>
                                      </p:cBhvr>
                                      <p:tavLst>
                                        <p:tav tm="0" fmla="#ppt_y-sin(pi*$)/3">
                                          <p:val>
                                            <p:fltVal val="0.5"/>
                                          </p:val>
                                        </p:tav>
                                        <p:tav tm="100000">
                                          <p:val>
                                            <p:fltVal val="1"/>
                                          </p:val>
                                        </p:tav>
                                      </p:tavLst>
                                    </p:anim>
                                    <p:anim calcmode="lin" valueType="num">
                                      <p:cBhvr>
                                        <p:cTn id="187" dur="664" tmFilter="0, 0; 0.125,0.2665; 0.25,0.4; 0.375,0.465; 0.5,0.5;  0.625,0.535; 0.75,0.6; 0.875,0.7335; 1,1">
                                          <p:stCondLst>
                                            <p:cond delay="664"/>
                                          </p:stCondLst>
                                        </p:cTn>
                                        <p:tgtEl>
                                          <p:spTgt spid="86"/>
                                        </p:tgtEl>
                                        <p:attrNameLst>
                                          <p:attrName>ppt_y</p:attrName>
                                        </p:attrNameLst>
                                      </p:cBhvr>
                                      <p:tavLst>
                                        <p:tav tm="0" fmla="#ppt_y-sin(pi*$)/9">
                                          <p:val>
                                            <p:fltVal val="0"/>
                                          </p:val>
                                        </p:tav>
                                        <p:tav tm="100000">
                                          <p:val>
                                            <p:fltVal val="1"/>
                                          </p:val>
                                        </p:tav>
                                      </p:tavLst>
                                    </p:anim>
                                    <p:anim calcmode="lin" valueType="num">
                                      <p:cBhvr>
                                        <p:cTn id="188" dur="332" tmFilter="0, 0; 0.125,0.2665; 0.25,0.4; 0.375,0.465; 0.5,0.5;  0.625,0.535; 0.75,0.6; 0.875,0.7335; 1,1">
                                          <p:stCondLst>
                                            <p:cond delay="1324"/>
                                          </p:stCondLst>
                                        </p:cTn>
                                        <p:tgtEl>
                                          <p:spTgt spid="86"/>
                                        </p:tgtEl>
                                        <p:attrNameLst>
                                          <p:attrName>ppt_y</p:attrName>
                                        </p:attrNameLst>
                                      </p:cBhvr>
                                      <p:tavLst>
                                        <p:tav tm="0" fmla="#ppt_y-sin(pi*$)/27">
                                          <p:val>
                                            <p:fltVal val="0"/>
                                          </p:val>
                                        </p:tav>
                                        <p:tav tm="100000">
                                          <p:val>
                                            <p:fltVal val="1"/>
                                          </p:val>
                                        </p:tav>
                                      </p:tavLst>
                                    </p:anim>
                                    <p:anim calcmode="lin" valueType="num">
                                      <p:cBhvr>
                                        <p:cTn id="189" dur="164" tmFilter="0, 0; 0.125,0.2665; 0.25,0.4; 0.375,0.465; 0.5,0.5;  0.625,0.535; 0.75,0.6; 0.875,0.7335; 1,1">
                                          <p:stCondLst>
                                            <p:cond delay="1656"/>
                                          </p:stCondLst>
                                        </p:cTn>
                                        <p:tgtEl>
                                          <p:spTgt spid="86"/>
                                        </p:tgtEl>
                                        <p:attrNameLst>
                                          <p:attrName>ppt_y</p:attrName>
                                        </p:attrNameLst>
                                      </p:cBhvr>
                                      <p:tavLst>
                                        <p:tav tm="0" fmla="#ppt_y-sin(pi*$)/81">
                                          <p:val>
                                            <p:fltVal val="0"/>
                                          </p:val>
                                        </p:tav>
                                        <p:tav tm="100000">
                                          <p:val>
                                            <p:fltVal val="1"/>
                                          </p:val>
                                        </p:tav>
                                      </p:tavLst>
                                    </p:anim>
                                    <p:animScale>
                                      <p:cBhvr>
                                        <p:cTn id="190" dur="26">
                                          <p:stCondLst>
                                            <p:cond delay="650"/>
                                          </p:stCondLst>
                                        </p:cTn>
                                        <p:tgtEl>
                                          <p:spTgt spid="86"/>
                                        </p:tgtEl>
                                      </p:cBhvr>
                                      <p:to x="100000" y="60000"/>
                                    </p:animScale>
                                    <p:animScale>
                                      <p:cBhvr>
                                        <p:cTn id="191" dur="166" decel="50000">
                                          <p:stCondLst>
                                            <p:cond delay="676"/>
                                          </p:stCondLst>
                                        </p:cTn>
                                        <p:tgtEl>
                                          <p:spTgt spid="86"/>
                                        </p:tgtEl>
                                      </p:cBhvr>
                                      <p:to x="100000" y="100000"/>
                                    </p:animScale>
                                    <p:animScale>
                                      <p:cBhvr>
                                        <p:cTn id="192" dur="26">
                                          <p:stCondLst>
                                            <p:cond delay="1312"/>
                                          </p:stCondLst>
                                        </p:cTn>
                                        <p:tgtEl>
                                          <p:spTgt spid="86"/>
                                        </p:tgtEl>
                                      </p:cBhvr>
                                      <p:to x="100000" y="80000"/>
                                    </p:animScale>
                                    <p:animScale>
                                      <p:cBhvr>
                                        <p:cTn id="193" dur="166" decel="50000">
                                          <p:stCondLst>
                                            <p:cond delay="1338"/>
                                          </p:stCondLst>
                                        </p:cTn>
                                        <p:tgtEl>
                                          <p:spTgt spid="86"/>
                                        </p:tgtEl>
                                      </p:cBhvr>
                                      <p:to x="100000" y="100000"/>
                                    </p:animScale>
                                    <p:animScale>
                                      <p:cBhvr>
                                        <p:cTn id="194" dur="26">
                                          <p:stCondLst>
                                            <p:cond delay="1642"/>
                                          </p:stCondLst>
                                        </p:cTn>
                                        <p:tgtEl>
                                          <p:spTgt spid="86"/>
                                        </p:tgtEl>
                                      </p:cBhvr>
                                      <p:to x="100000" y="90000"/>
                                    </p:animScale>
                                    <p:animScale>
                                      <p:cBhvr>
                                        <p:cTn id="195" dur="166" decel="50000">
                                          <p:stCondLst>
                                            <p:cond delay="1668"/>
                                          </p:stCondLst>
                                        </p:cTn>
                                        <p:tgtEl>
                                          <p:spTgt spid="86"/>
                                        </p:tgtEl>
                                      </p:cBhvr>
                                      <p:to x="100000" y="100000"/>
                                    </p:animScale>
                                    <p:animScale>
                                      <p:cBhvr>
                                        <p:cTn id="196" dur="26">
                                          <p:stCondLst>
                                            <p:cond delay="1808"/>
                                          </p:stCondLst>
                                        </p:cTn>
                                        <p:tgtEl>
                                          <p:spTgt spid="86"/>
                                        </p:tgtEl>
                                      </p:cBhvr>
                                      <p:to x="100000" y="95000"/>
                                    </p:animScale>
                                    <p:animScale>
                                      <p:cBhvr>
                                        <p:cTn id="197" dur="166" decel="50000">
                                          <p:stCondLst>
                                            <p:cond delay="1834"/>
                                          </p:stCondLst>
                                        </p:cTn>
                                        <p:tgtEl>
                                          <p:spTgt spid="86"/>
                                        </p:tgtEl>
                                      </p:cBhvr>
                                      <p:to x="100000" y="100000"/>
                                    </p:animScale>
                                  </p:childTnLst>
                                </p:cTn>
                              </p:par>
                              <p:par>
                                <p:cTn id="198" presetID="26" presetClass="entr" presetSubtype="0" fill="hold" grpId="0" nodeType="withEffect">
                                  <p:stCondLst>
                                    <p:cond delay="0"/>
                                  </p:stCondLst>
                                  <p:childTnLst>
                                    <p:set>
                                      <p:cBhvr>
                                        <p:cTn id="199" dur="1" fill="hold">
                                          <p:stCondLst>
                                            <p:cond delay="0"/>
                                          </p:stCondLst>
                                        </p:cTn>
                                        <p:tgtEl>
                                          <p:spTgt spid="92"/>
                                        </p:tgtEl>
                                        <p:attrNameLst>
                                          <p:attrName>style.visibility</p:attrName>
                                        </p:attrNameLst>
                                      </p:cBhvr>
                                      <p:to>
                                        <p:strVal val="visible"/>
                                      </p:to>
                                    </p:set>
                                    <p:animEffect transition="in" filter="wipe(down)">
                                      <p:cBhvr>
                                        <p:cTn id="200" dur="580">
                                          <p:stCondLst>
                                            <p:cond delay="0"/>
                                          </p:stCondLst>
                                        </p:cTn>
                                        <p:tgtEl>
                                          <p:spTgt spid="92"/>
                                        </p:tgtEl>
                                      </p:cBhvr>
                                    </p:animEffect>
                                    <p:anim calcmode="lin" valueType="num">
                                      <p:cBhvr>
                                        <p:cTn id="201" dur="1822" tmFilter="0,0; 0.14,0.36; 0.43,0.73; 0.71,0.91; 1.0,1.0">
                                          <p:stCondLst>
                                            <p:cond delay="0"/>
                                          </p:stCondLst>
                                        </p:cTn>
                                        <p:tgtEl>
                                          <p:spTgt spid="92"/>
                                        </p:tgtEl>
                                        <p:attrNameLst>
                                          <p:attrName>ppt_x</p:attrName>
                                        </p:attrNameLst>
                                      </p:cBhvr>
                                      <p:tavLst>
                                        <p:tav tm="0">
                                          <p:val>
                                            <p:strVal val="#ppt_x-0.25"/>
                                          </p:val>
                                        </p:tav>
                                        <p:tav tm="100000">
                                          <p:val>
                                            <p:strVal val="#ppt_x"/>
                                          </p:val>
                                        </p:tav>
                                      </p:tavLst>
                                    </p:anim>
                                    <p:anim calcmode="lin" valueType="num">
                                      <p:cBhvr>
                                        <p:cTn id="202" dur="664" tmFilter="0.0,0.0; 0.25,0.07; 0.50,0.2; 0.75,0.467; 1.0,1.0">
                                          <p:stCondLst>
                                            <p:cond delay="0"/>
                                          </p:stCondLst>
                                        </p:cTn>
                                        <p:tgtEl>
                                          <p:spTgt spid="92"/>
                                        </p:tgtEl>
                                        <p:attrNameLst>
                                          <p:attrName>ppt_y</p:attrName>
                                        </p:attrNameLst>
                                      </p:cBhvr>
                                      <p:tavLst>
                                        <p:tav tm="0" fmla="#ppt_y-sin(pi*$)/3">
                                          <p:val>
                                            <p:fltVal val="0.5"/>
                                          </p:val>
                                        </p:tav>
                                        <p:tav tm="100000">
                                          <p:val>
                                            <p:fltVal val="1"/>
                                          </p:val>
                                        </p:tav>
                                      </p:tavLst>
                                    </p:anim>
                                    <p:anim calcmode="lin" valueType="num">
                                      <p:cBhvr>
                                        <p:cTn id="203" dur="664" tmFilter="0, 0; 0.125,0.2665; 0.25,0.4; 0.375,0.465; 0.5,0.5;  0.625,0.535; 0.75,0.6; 0.875,0.7335; 1,1">
                                          <p:stCondLst>
                                            <p:cond delay="664"/>
                                          </p:stCondLst>
                                        </p:cTn>
                                        <p:tgtEl>
                                          <p:spTgt spid="92"/>
                                        </p:tgtEl>
                                        <p:attrNameLst>
                                          <p:attrName>ppt_y</p:attrName>
                                        </p:attrNameLst>
                                      </p:cBhvr>
                                      <p:tavLst>
                                        <p:tav tm="0" fmla="#ppt_y-sin(pi*$)/9">
                                          <p:val>
                                            <p:fltVal val="0"/>
                                          </p:val>
                                        </p:tav>
                                        <p:tav tm="100000">
                                          <p:val>
                                            <p:fltVal val="1"/>
                                          </p:val>
                                        </p:tav>
                                      </p:tavLst>
                                    </p:anim>
                                    <p:anim calcmode="lin" valueType="num">
                                      <p:cBhvr>
                                        <p:cTn id="204" dur="332" tmFilter="0, 0; 0.125,0.2665; 0.25,0.4; 0.375,0.465; 0.5,0.5;  0.625,0.535; 0.75,0.6; 0.875,0.7335; 1,1">
                                          <p:stCondLst>
                                            <p:cond delay="1324"/>
                                          </p:stCondLst>
                                        </p:cTn>
                                        <p:tgtEl>
                                          <p:spTgt spid="92"/>
                                        </p:tgtEl>
                                        <p:attrNameLst>
                                          <p:attrName>ppt_y</p:attrName>
                                        </p:attrNameLst>
                                      </p:cBhvr>
                                      <p:tavLst>
                                        <p:tav tm="0" fmla="#ppt_y-sin(pi*$)/27">
                                          <p:val>
                                            <p:fltVal val="0"/>
                                          </p:val>
                                        </p:tav>
                                        <p:tav tm="100000">
                                          <p:val>
                                            <p:fltVal val="1"/>
                                          </p:val>
                                        </p:tav>
                                      </p:tavLst>
                                    </p:anim>
                                    <p:anim calcmode="lin" valueType="num">
                                      <p:cBhvr>
                                        <p:cTn id="205" dur="164" tmFilter="0, 0; 0.125,0.2665; 0.25,0.4; 0.375,0.465; 0.5,0.5;  0.625,0.535; 0.75,0.6; 0.875,0.7335; 1,1">
                                          <p:stCondLst>
                                            <p:cond delay="1656"/>
                                          </p:stCondLst>
                                        </p:cTn>
                                        <p:tgtEl>
                                          <p:spTgt spid="92"/>
                                        </p:tgtEl>
                                        <p:attrNameLst>
                                          <p:attrName>ppt_y</p:attrName>
                                        </p:attrNameLst>
                                      </p:cBhvr>
                                      <p:tavLst>
                                        <p:tav tm="0" fmla="#ppt_y-sin(pi*$)/81">
                                          <p:val>
                                            <p:fltVal val="0"/>
                                          </p:val>
                                        </p:tav>
                                        <p:tav tm="100000">
                                          <p:val>
                                            <p:fltVal val="1"/>
                                          </p:val>
                                        </p:tav>
                                      </p:tavLst>
                                    </p:anim>
                                    <p:animScale>
                                      <p:cBhvr>
                                        <p:cTn id="206" dur="26">
                                          <p:stCondLst>
                                            <p:cond delay="650"/>
                                          </p:stCondLst>
                                        </p:cTn>
                                        <p:tgtEl>
                                          <p:spTgt spid="92"/>
                                        </p:tgtEl>
                                      </p:cBhvr>
                                      <p:to x="100000" y="60000"/>
                                    </p:animScale>
                                    <p:animScale>
                                      <p:cBhvr>
                                        <p:cTn id="207" dur="166" decel="50000">
                                          <p:stCondLst>
                                            <p:cond delay="676"/>
                                          </p:stCondLst>
                                        </p:cTn>
                                        <p:tgtEl>
                                          <p:spTgt spid="92"/>
                                        </p:tgtEl>
                                      </p:cBhvr>
                                      <p:to x="100000" y="100000"/>
                                    </p:animScale>
                                    <p:animScale>
                                      <p:cBhvr>
                                        <p:cTn id="208" dur="26">
                                          <p:stCondLst>
                                            <p:cond delay="1312"/>
                                          </p:stCondLst>
                                        </p:cTn>
                                        <p:tgtEl>
                                          <p:spTgt spid="92"/>
                                        </p:tgtEl>
                                      </p:cBhvr>
                                      <p:to x="100000" y="80000"/>
                                    </p:animScale>
                                    <p:animScale>
                                      <p:cBhvr>
                                        <p:cTn id="209" dur="166" decel="50000">
                                          <p:stCondLst>
                                            <p:cond delay="1338"/>
                                          </p:stCondLst>
                                        </p:cTn>
                                        <p:tgtEl>
                                          <p:spTgt spid="92"/>
                                        </p:tgtEl>
                                      </p:cBhvr>
                                      <p:to x="100000" y="100000"/>
                                    </p:animScale>
                                    <p:animScale>
                                      <p:cBhvr>
                                        <p:cTn id="210" dur="26">
                                          <p:stCondLst>
                                            <p:cond delay="1642"/>
                                          </p:stCondLst>
                                        </p:cTn>
                                        <p:tgtEl>
                                          <p:spTgt spid="92"/>
                                        </p:tgtEl>
                                      </p:cBhvr>
                                      <p:to x="100000" y="90000"/>
                                    </p:animScale>
                                    <p:animScale>
                                      <p:cBhvr>
                                        <p:cTn id="211" dur="166" decel="50000">
                                          <p:stCondLst>
                                            <p:cond delay="1668"/>
                                          </p:stCondLst>
                                        </p:cTn>
                                        <p:tgtEl>
                                          <p:spTgt spid="92"/>
                                        </p:tgtEl>
                                      </p:cBhvr>
                                      <p:to x="100000" y="100000"/>
                                    </p:animScale>
                                    <p:animScale>
                                      <p:cBhvr>
                                        <p:cTn id="212" dur="26">
                                          <p:stCondLst>
                                            <p:cond delay="1808"/>
                                          </p:stCondLst>
                                        </p:cTn>
                                        <p:tgtEl>
                                          <p:spTgt spid="92"/>
                                        </p:tgtEl>
                                      </p:cBhvr>
                                      <p:to x="100000" y="95000"/>
                                    </p:animScale>
                                    <p:animScale>
                                      <p:cBhvr>
                                        <p:cTn id="213" dur="166" decel="50000">
                                          <p:stCondLst>
                                            <p:cond delay="1834"/>
                                          </p:stCondLst>
                                        </p:cTn>
                                        <p:tgtEl>
                                          <p:spTgt spid="92"/>
                                        </p:tgtEl>
                                      </p:cBhvr>
                                      <p:to x="100000" y="100000"/>
                                    </p:animScale>
                                  </p:childTnLst>
                                </p:cTn>
                              </p:par>
                              <p:par>
                                <p:cTn id="214" presetID="26" presetClass="entr" presetSubtype="0" fill="hold" grpId="0" nodeType="withEffect">
                                  <p:stCondLst>
                                    <p:cond delay="0"/>
                                  </p:stCondLst>
                                  <p:childTnLst>
                                    <p:set>
                                      <p:cBhvr>
                                        <p:cTn id="215" dur="1" fill="hold">
                                          <p:stCondLst>
                                            <p:cond delay="0"/>
                                          </p:stCondLst>
                                        </p:cTn>
                                        <p:tgtEl>
                                          <p:spTgt spid="87"/>
                                        </p:tgtEl>
                                        <p:attrNameLst>
                                          <p:attrName>style.visibility</p:attrName>
                                        </p:attrNameLst>
                                      </p:cBhvr>
                                      <p:to>
                                        <p:strVal val="visible"/>
                                      </p:to>
                                    </p:set>
                                    <p:animEffect transition="in" filter="wipe(down)">
                                      <p:cBhvr>
                                        <p:cTn id="216" dur="580">
                                          <p:stCondLst>
                                            <p:cond delay="0"/>
                                          </p:stCondLst>
                                        </p:cTn>
                                        <p:tgtEl>
                                          <p:spTgt spid="87"/>
                                        </p:tgtEl>
                                      </p:cBhvr>
                                    </p:animEffect>
                                    <p:anim calcmode="lin" valueType="num">
                                      <p:cBhvr>
                                        <p:cTn id="217" dur="1822" tmFilter="0,0; 0.14,0.36; 0.43,0.73; 0.71,0.91; 1.0,1.0">
                                          <p:stCondLst>
                                            <p:cond delay="0"/>
                                          </p:stCondLst>
                                        </p:cTn>
                                        <p:tgtEl>
                                          <p:spTgt spid="87"/>
                                        </p:tgtEl>
                                        <p:attrNameLst>
                                          <p:attrName>ppt_x</p:attrName>
                                        </p:attrNameLst>
                                      </p:cBhvr>
                                      <p:tavLst>
                                        <p:tav tm="0">
                                          <p:val>
                                            <p:strVal val="#ppt_x-0.25"/>
                                          </p:val>
                                        </p:tav>
                                        <p:tav tm="100000">
                                          <p:val>
                                            <p:strVal val="#ppt_x"/>
                                          </p:val>
                                        </p:tav>
                                      </p:tavLst>
                                    </p:anim>
                                    <p:anim calcmode="lin" valueType="num">
                                      <p:cBhvr>
                                        <p:cTn id="218" dur="664" tmFilter="0.0,0.0; 0.25,0.07; 0.50,0.2; 0.75,0.467; 1.0,1.0">
                                          <p:stCondLst>
                                            <p:cond delay="0"/>
                                          </p:stCondLst>
                                        </p:cTn>
                                        <p:tgtEl>
                                          <p:spTgt spid="87"/>
                                        </p:tgtEl>
                                        <p:attrNameLst>
                                          <p:attrName>ppt_y</p:attrName>
                                        </p:attrNameLst>
                                      </p:cBhvr>
                                      <p:tavLst>
                                        <p:tav tm="0" fmla="#ppt_y-sin(pi*$)/3">
                                          <p:val>
                                            <p:fltVal val="0.5"/>
                                          </p:val>
                                        </p:tav>
                                        <p:tav tm="100000">
                                          <p:val>
                                            <p:fltVal val="1"/>
                                          </p:val>
                                        </p:tav>
                                      </p:tavLst>
                                    </p:anim>
                                    <p:anim calcmode="lin" valueType="num">
                                      <p:cBhvr>
                                        <p:cTn id="219" dur="664" tmFilter="0, 0; 0.125,0.2665; 0.25,0.4; 0.375,0.465; 0.5,0.5;  0.625,0.535; 0.75,0.6; 0.875,0.7335; 1,1">
                                          <p:stCondLst>
                                            <p:cond delay="664"/>
                                          </p:stCondLst>
                                        </p:cTn>
                                        <p:tgtEl>
                                          <p:spTgt spid="87"/>
                                        </p:tgtEl>
                                        <p:attrNameLst>
                                          <p:attrName>ppt_y</p:attrName>
                                        </p:attrNameLst>
                                      </p:cBhvr>
                                      <p:tavLst>
                                        <p:tav tm="0" fmla="#ppt_y-sin(pi*$)/9">
                                          <p:val>
                                            <p:fltVal val="0"/>
                                          </p:val>
                                        </p:tav>
                                        <p:tav tm="100000">
                                          <p:val>
                                            <p:fltVal val="1"/>
                                          </p:val>
                                        </p:tav>
                                      </p:tavLst>
                                    </p:anim>
                                    <p:anim calcmode="lin" valueType="num">
                                      <p:cBhvr>
                                        <p:cTn id="220" dur="332" tmFilter="0, 0; 0.125,0.2665; 0.25,0.4; 0.375,0.465; 0.5,0.5;  0.625,0.535; 0.75,0.6; 0.875,0.7335; 1,1">
                                          <p:stCondLst>
                                            <p:cond delay="1324"/>
                                          </p:stCondLst>
                                        </p:cTn>
                                        <p:tgtEl>
                                          <p:spTgt spid="87"/>
                                        </p:tgtEl>
                                        <p:attrNameLst>
                                          <p:attrName>ppt_y</p:attrName>
                                        </p:attrNameLst>
                                      </p:cBhvr>
                                      <p:tavLst>
                                        <p:tav tm="0" fmla="#ppt_y-sin(pi*$)/27">
                                          <p:val>
                                            <p:fltVal val="0"/>
                                          </p:val>
                                        </p:tav>
                                        <p:tav tm="100000">
                                          <p:val>
                                            <p:fltVal val="1"/>
                                          </p:val>
                                        </p:tav>
                                      </p:tavLst>
                                    </p:anim>
                                    <p:anim calcmode="lin" valueType="num">
                                      <p:cBhvr>
                                        <p:cTn id="221" dur="164" tmFilter="0, 0; 0.125,0.2665; 0.25,0.4; 0.375,0.465; 0.5,0.5;  0.625,0.535; 0.75,0.6; 0.875,0.7335; 1,1">
                                          <p:stCondLst>
                                            <p:cond delay="1656"/>
                                          </p:stCondLst>
                                        </p:cTn>
                                        <p:tgtEl>
                                          <p:spTgt spid="87"/>
                                        </p:tgtEl>
                                        <p:attrNameLst>
                                          <p:attrName>ppt_y</p:attrName>
                                        </p:attrNameLst>
                                      </p:cBhvr>
                                      <p:tavLst>
                                        <p:tav tm="0" fmla="#ppt_y-sin(pi*$)/81">
                                          <p:val>
                                            <p:fltVal val="0"/>
                                          </p:val>
                                        </p:tav>
                                        <p:tav tm="100000">
                                          <p:val>
                                            <p:fltVal val="1"/>
                                          </p:val>
                                        </p:tav>
                                      </p:tavLst>
                                    </p:anim>
                                    <p:animScale>
                                      <p:cBhvr>
                                        <p:cTn id="222" dur="26">
                                          <p:stCondLst>
                                            <p:cond delay="650"/>
                                          </p:stCondLst>
                                        </p:cTn>
                                        <p:tgtEl>
                                          <p:spTgt spid="87"/>
                                        </p:tgtEl>
                                      </p:cBhvr>
                                      <p:to x="100000" y="60000"/>
                                    </p:animScale>
                                    <p:animScale>
                                      <p:cBhvr>
                                        <p:cTn id="223" dur="166" decel="50000">
                                          <p:stCondLst>
                                            <p:cond delay="676"/>
                                          </p:stCondLst>
                                        </p:cTn>
                                        <p:tgtEl>
                                          <p:spTgt spid="87"/>
                                        </p:tgtEl>
                                      </p:cBhvr>
                                      <p:to x="100000" y="100000"/>
                                    </p:animScale>
                                    <p:animScale>
                                      <p:cBhvr>
                                        <p:cTn id="224" dur="26">
                                          <p:stCondLst>
                                            <p:cond delay="1312"/>
                                          </p:stCondLst>
                                        </p:cTn>
                                        <p:tgtEl>
                                          <p:spTgt spid="87"/>
                                        </p:tgtEl>
                                      </p:cBhvr>
                                      <p:to x="100000" y="80000"/>
                                    </p:animScale>
                                    <p:animScale>
                                      <p:cBhvr>
                                        <p:cTn id="225" dur="166" decel="50000">
                                          <p:stCondLst>
                                            <p:cond delay="1338"/>
                                          </p:stCondLst>
                                        </p:cTn>
                                        <p:tgtEl>
                                          <p:spTgt spid="87"/>
                                        </p:tgtEl>
                                      </p:cBhvr>
                                      <p:to x="100000" y="100000"/>
                                    </p:animScale>
                                    <p:animScale>
                                      <p:cBhvr>
                                        <p:cTn id="226" dur="26">
                                          <p:stCondLst>
                                            <p:cond delay="1642"/>
                                          </p:stCondLst>
                                        </p:cTn>
                                        <p:tgtEl>
                                          <p:spTgt spid="87"/>
                                        </p:tgtEl>
                                      </p:cBhvr>
                                      <p:to x="100000" y="90000"/>
                                    </p:animScale>
                                    <p:animScale>
                                      <p:cBhvr>
                                        <p:cTn id="227" dur="166" decel="50000">
                                          <p:stCondLst>
                                            <p:cond delay="1668"/>
                                          </p:stCondLst>
                                        </p:cTn>
                                        <p:tgtEl>
                                          <p:spTgt spid="87"/>
                                        </p:tgtEl>
                                      </p:cBhvr>
                                      <p:to x="100000" y="100000"/>
                                    </p:animScale>
                                    <p:animScale>
                                      <p:cBhvr>
                                        <p:cTn id="228" dur="26">
                                          <p:stCondLst>
                                            <p:cond delay="1808"/>
                                          </p:stCondLst>
                                        </p:cTn>
                                        <p:tgtEl>
                                          <p:spTgt spid="87"/>
                                        </p:tgtEl>
                                      </p:cBhvr>
                                      <p:to x="100000" y="95000"/>
                                    </p:animScale>
                                    <p:animScale>
                                      <p:cBhvr>
                                        <p:cTn id="229" dur="166" decel="50000">
                                          <p:stCondLst>
                                            <p:cond delay="1834"/>
                                          </p:stCondLst>
                                        </p:cTn>
                                        <p:tgtEl>
                                          <p:spTgt spid="87"/>
                                        </p:tgtEl>
                                      </p:cBhvr>
                                      <p:to x="100000" y="100000"/>
                                    </p:animScale>
                                  </p:childTnLst>
                                </p:cTn>
                              </p:par>
                              <p:par>
                                <p:cTn id="230" presetID="26" presetClass="entr" presetSubtype="0" fill="hold" grpId="0" nodeType="withEffect">
                                  <p:stCondLst>
                                    <p:cond delay="0"/>
                                  </p:stCondLst>
                                  <p:childTnLst>
                                    <p:set>
                                      <p:cBhvr>
                                        <p:cTn id="231" dur="1" fill="hold">
                                          <p:stCondLst>
                                            <p:cond delay="0"/>
                                          </p:stCondLst>
                                        </p:cTn>
                                        <p:tgtEl>
                                          <p:spTgt spid="91"/>
                                        </p:tgtEl>
                                        <p:attrNameLst>
                                          <p:attrName>style.visibility</p:attrName>
                                        </p:attrNameLst>
                                      </p:cBhvr>
                                      <p:to>
                                        <p:strVal val="visible"/>
                                      </p:to>
                                    </p:set>
                                    <p:animEffect transition="in" filter="wipe(down)">
                                      <p:cBhvr>
                                        <p:cTn id="232" dur="580">
                                          <p:stCondLst>
                                            <p:cond delay="0"/>
                                          </p:stCondLst>
                                        </p:cTn>
                                        <p:tgtEl>
                                          <p:spTgt spid="91"/>
                                        </p:tgtEl>
                                      </p:cBhvr>
                                    </p:animEffect>
                                    <p:anim calcmode="lin" valueType="num">
                                      <p:cBhvr>
                                        <p:cTn id="233" dur="1822" tmFilter="0,0; 0.14,0.36; 0.43,0.73; 0.71,0.91; 1.0,1.0">
                                          <p:stCondLst>
                                            <p:cond delay="0"/>
                                          </p:stCondLst>
                                        </p:cTn>
                                        <p:tgtEl>
                                          <p:spTgt spid="91"/>
                                        </p:tgtEl>
                                        <p:attrNameLst>
                                          <p:attrName>ppt_x</p:attrName>
                                        </p:attrNameLst>
                                      </p:cBhvr>
                                      <p:tavLst>
                                        <p:tav tm="0">
                                          <p:val>
                                            <p:strVal val="#ppt_x-0.25"/>
                                          </p:val>
                                        </p:tav>
                                        <p:tav tm="100000">
                                          <p:val>
                                            <p:strVal val="#ppt_x"/>
                                          </p:val>
                                        </p:tav>
                                      </p:tavLst>
                                    </p:anim>
                                    <p:anim calcmode="lin" valueType="num">
                                      <p:cBhvr>
                                        <p:cTn id="234" dur="664" tmFilter="0.0,0.0; 0.25,0.07; 0.50,0.2; 0.75,0.467; 1.0,1.0">
                                          <p:stCondLst>
                                            <p:cond delay="0"/>
                                          </p:stCondLst>
                                        </p:cTn>
                                        <p:tgtEl>
                                          <p:spTgt spid="91"/>
                                        </p:tgtEl>
                                        <p:attrNameLst>
                                          <p:attrName>ppt_y</p:attrName>
                                        </p:attrNameLst>
                                      </p:cBhvr>
                                      <p:tavLst>
                                        <p:tav tm="0" fmla="#ppt_y-sin(pi*$)/3">
                                          <p:val>
                                            <p:fltVal val="0.5"/>
                                          </p:val>
                                        </p:tav>
                                        <p:tav tm="100000">
                                          <p:val>
                                            <p:fltVal val="1"/>
                                          </p:val>
                                        </p:tav>
                                      </p:tavLst>
                                    </p:anim>
                                    <p:anim calcmode="lin" valueType="num">
                                      <p:cBhvr>
                                        <p:cTn id="235" dur="664" tmFilter="0, 0; 0.125,0.2665; 0.25,0.4; 0.375,0.465; 0.5,0.5;  0.625,0.535; 0.75,0.6; 0.875,0.7335; 1,1">
                                          <p:stCondLst>
                                            <p:cond delay="664"/>
                                          </p:stCondLst>
                                        </p:cTn>
                                        <p:tgtEl>
                                          <p:spTgt spid="91"/>
                                        </p:tgtEl>
                                        <p:attrNameLst>
                                          <p:attrName>ppt_y</p:attrName>
                                        </p:attrNameLst>
                                      </p:cBhvr>
                                      <p:tavLst>
                                        <p:tav tm="0" fmla="#ppt_y-sin(pi*$)/9">
                                          <p:val>
                                            <p:fltVal val="0"/>
                                          </p:val>
                                        </p:tav>
                                        <p:tav tm="100000">
                                          <p:val>
                                            <p:fltVal val="1"/>
                                          </p:val>
                                        </p:tav>
                                      </p:tavLst>
                                    </p:anim>
                                    <p:anim calcmode="lin" valueType="num">
                                      <p:cBhvr>
                                        <p:cTn id="236" dur="332" tmFilter="0, 0; 0.125,0.2665; 0.25,0.4; 0.375,0.465; 0.5,0.5;  0.625,0.535; 0.75,0.6; 0.875,0.7335; 1,1">
                                          <p:stCondLst>
                                            <p:cond delay="1324"/>
                                          </p:stCondLst>
                                        </p:cTn>
                                        <p:tgtEl>
                                          <p:spTgt spid="91"/>
                                        </p:tgtEl>
                                        <p:attrNameLst>
                                          <p:attrName>ppt_y</p:attrName>
                                        </p:attrNameLst>
                                      </p:cBhvr>
                                      <p:tavLst>
                                        <p:tav tm="0" fmla="#ppt_y-sin(pi*$)/27">
                                          <p:val>
                                            <p:fltVal val="0"/>
                                          </p:val>
                                        </p:tav>
                                        <p:tav tm="100000">
                                          <p:val>
                                            <p:fltVal val="1"/>
                                          </p:val>
                                        </p:tav>
                                      </p:tavLst>
                                    </p:anim>
                                    <p:anim calcmode="lin" valueType="num">
                                      <p:cBhvr>
                                        <p:cTn id="237" dur="164" tmFilter="0, 0; 0.125,0.2665; 0.25,0.4; 0.375,0.465; 0.5,0.5;  0.625,0.535; 0.75,0.6; 0.875,0.7335; 1,1">
                                          <p:stCondLst>
                                            <p:cond delay="1656"/>
                                          </p:stCondLst>
                                        </p:cTn>
                                        <p:tgtEl>
                                          <p:spTgt spid="91"/>
                                        </p:tgtEl>
                                        <p:attrNameLst>
                                          <p:attrName>ppt_y</p:attrName>
                                        </p:attrNameLst>
                                      </p:cBhvr>
                                      <p:tavLst>
                                        <p:tav tm="0" fmla="#ppt_y-sin(pi*$)/81">
                                          <p:val>
                                            <p:fltVal val="0"/>
                                          </p:val>
                                        </p:tav>
                                        <p:tav tm="100000">
                                          <p:val>
                                            <p:fltVal val="1"/>
                                          </p:val>
                                        </p:tav>
                                      </p:tavLst>
                                    </p:anim>
                                    <p:animScale>
                                      <p:cBhvr>
                                        <p:cTn id="238" dur="26">
                                          <p:stCondLst>
                                            <p:cond delay="650"/>
                                          </p:stCondLst>
                                        </p:cTn>
                                        <p:tgtEl>
                                          <p:spTgt spid="91"/>
                                        </p:tgtEl>
                                      </p:cBhvr>
                                      <p:to x="100000" y="60000"/>
                                    </p:animScale>
                                    <p:animScale>
                                      <p:cBhvr>
                                        <p:cTn id="239" dur="166" decel="50000">
                                          <p:stCondLst>
                                            <p:cond delay="676"/>
                                          </p:stCondLst>
                                        </p:cTn>
                                        <p:tgtEl>
                                          <p:spTgt spid="91"/>
                                        </p:tgtEl>
                                      </p:cBhvr>
                                      <p:to x="100000" y="100000"/>
                                    </p:animScale>
                                    <p:animScale>
                                      <p:cBhvr>
                                        <p:cTn id="240" dur="26">
                                          <p:stCondLst>
                                            <p:cond delay="1312"/>
                                          </p:stCondLst>
                                        </p:cTn>
                                        <p:tgtEl>
                                          <p:spTgt spid="91"/>
                                        </p:tgtEl>
                                      </p:cBhvr>
                                      <p:to x="100000" y="80000"/>
                                    </p:animScale>
                                    <p:animScale>
                                      <p:cBhvr>
                                        <p:cTn id="241" dur="166" decel="50000">
                                          <p:stCondLst>
                                            <p:cond delay="1338"/>
                                          </p:stCondLst>
                                        </p:cTn>
                                        <p:tgtEl>
                                          <p:spTgt spid="91"/>
                                        </p:tgtEl>
                                      </p:cBhvr>
                                      <p:to x="100000" y="100000"/>
                                    </p:animScale>
                                    <p:animScale>
                                      <p:cBhvr>
                                        <p:cTn id="242" dur="26">
                                          <p:stCondLst>
                                            <p:cond delay="1642"/>
                                          </p:stCondLst>
                                        </p:cTn>
                                        <p:tgtEl>
                                          <p:spTgt spid="91"/>
                                        </p:tgtEl>
                                      </p:cBhvr>
                                      <p:to x="100000" y="90000"/>
                                    </p:animScale>
                                    <p:animScale>
                                      <p:cBhvr>
                                        <p:cTn id="243" dur="166" decel="50000">
                                          <p:stCondLst>
                                            <p:cond delay="1668"/>
                                          </p:stCondLst>
                                        </p:cTn>
                                        <p:tgtEl>
                                          <p:spTgt spid="91"/>
                                        </p:tgtEl>
                                      </p:cBhvr>
                                      <p:to x="100000" y="100000"/>
                                    </p:animScale>
                                    <p:animScale>
                                      <p:cBhvr>
                                        <p:cTn id="244" dur="26">
                                          <p:stCondLst>
                                            <p:cond delay="1808"/>
                                          </p:stCondLst>
                                        </p:cTn>
                                        <p:tgtEl>
                                          <p:spTgt spid="91"/>
                                        </p:tgtEl>
                                      </p:cBhvr>
                                      <p:to x="100000" y="95000"/>
                                    </p:animScale>
                                    <p:animScale>
                                      <p:cBhvr>
                                        <p:cTn id="245" dur="166" decel="50000">
                                          <p:stCondLst>
                                            <p:cond delay="1834"/>
                                          </p:stCondLst>
                                        </p:cTn>
                                        <p:tgtEl>
                                          <p:spTgt spid="91"/>
                                        </p:tgtEl>
                                      </p:cBhvr>
                                      <p:to x="100000" y="100000"/>
                                    </p:animScale>
                                  </p:childTnLst>
                                </p:cTn>
                              </p:par>
                            </p:childTnLst>
                          </p:cTn>
                        </p:par>
                      </p:childTnLst>
                    </p:cTn>
                  </p:par>
                  <p:par>
                    <p:cTn id="246" fill="hold">
                      <p:stCondLst>
                        <p:cond delay="indefinite"/>
                      </p:stCondLst>
                      <p:childTnLst>
                        <p:par>
                          <p:cTn id="247" fill="hold">
                            <p:stCondLst>
                              <p:cond delay="0"/>
                            </p:stCondLst>
                            <p:childTnLst>
                              <p:par>
                                <p:cTn id="248" presetID="2" presetClass="entr" presetSubtype="4" fill="hold" grpId="0" nodeType="clickEffect">
                                  <p:stCondLst>
                                    <p:cond delay="0"/>
                                  </p:stCondLst>
                                  <p:childTnLst>
                                    <p:set>
                                      <p:cBhvr>
                                        <p:cTn id="249" dur="1" fill="hold">
                                          <p:stCondLst>
                                            <p:cond delay="0"/>
                                          </p:stCondLst>
                                        </p:cTn>
                                        <p:tgtEl>
                                          <p:spTgt spid="108"/>
                                        </p:tgtEl>
                                        <p:attrNameLst>
                                          <p:attrName>style.visibility</p:attrName>
                                        </p:attrNameLst>
                                      </p:cBhvr>
                                      <p:to>
                                        <p:strVal val="visible"/>
                                      </p:to>
                                    </p:set>
                                    <p:anim calcmode="lin" valueType="num">
                                      <p:cBhvr additive="base">
                                        <p:cTn id="250" dur="500" fill="hold"/>
                                        <p:tgtEl>
                                          <p:spTgt spid="108"/>
                                        </p:tgtEl>
                                        <p:attrNameLst>
                                          <p:attrName>ppt_x</p:attrName>
                                        </p:attrNameLst>
                                      </p:cBhvr>
                                      <p:tavLst>
                                        <p:tav tm="0">
                                          <p:val>
                                            <p:strVal val="#ppt_x"/>
                                          </p:val>
                                        </p:tav>
                                        <p:tav tm="100000">
                                          <p:val>
                                            <p:strVal val="#ppt_x"/>
                                          </p:val>
                                        </p:tav>
                                      </p:tavLst>
                                    </p:anim>
                                    <p:anim calcmode="lin" valueType="num">
                                      <p:cBhvr additive="base">
                                        <p:cTn id="251" dur="500" fill="hold"/>
                                        <p:tgtEl>
                                          <p:spTgt spid="108"/>
                                        </p:tgtEl>
                                        <p:attrNameLst>
                                          <p:attrName>ppt_y</p:attrName>
                                        </p:attrNameLst>
                                      </p:cBhvr>
                                      <p:tavLst>
                                        <p:tav tm="0">
                                          <p:val>
                                            <p:strVal val="1+#ppt_h/2"/>
                                          </p:val>
                                        </p:tav>
                                        <p:tav tm="100000">
                                          <p:val>
                                            <p:strVal val="#ppt_y"/>
                                          </p:val>
                                        </p:tav>
                                      </p:tavLst>
                                    </p:anim>
                                  </p:childTnLst>
                                </p:cTn>
                              </p:par>
                            </p:childTnLst>
                          </p:cTn>
                        </p:par>
                      </p:childTnLst>
                    </p:cTn>
                  </p:par>
                  <p:par>
                    <p:cTn id="252" fill="hold">
                      <p:stCondLst>
                        <p:cond delay="indefinite"/>
                      </p:stCondLst>
                      <p:childTnLst>
                        <p:par>
                          <p:cTn id="253" fill="hold">
                            <p:stCondLst>
                              <p:cond delay="0"/>
                            </p:stCondLst>
                            <p:childTnLst>
                              <p:par>
                                <p:cTn id="254" presetID="1" presetClass="entr" presetSubtype="0" fill="hold" grpId="0" nodeType="clickEffect">
                                  <p:stCondLst>
                                    <p:cond delay="0"/>
                                  </p:stCondLst>
                                  <p:childTnLst>
                                    <p:set>
                                      <p:cBhvr>
                                        <p:cTn id="255" dur="1" fill="hold">
                                          <p:stCondLst>
                                            <p:cond delay="0"/>
                                          </p:stCondLst>
                                        </p:cTn>
                                        <p:tgtEl>
                                          <p:spTgt spid="109"/>
                                        </p:tgtEl>
                                        <p:attrNameLst>
                                          <p:attrName>style.visibility</p:attrName>
                                        </p:attrNameLst>
                                      </p:cBhvr>
                                      <p:to>
                                        <p:strVal val="visible"/>
                                      </p:to>
                                    </p:set>
                                  </p:childTnLst>
                                </p:cTn>
                              </p:par>
                              <p:par>
                                <p:cTn id="256" presetID="1" presetClass="entr" presetSubtype="0" fill="hold" grpId="0" nodeType="withEffect">
                                  <p:stCondLst>
                                    <p:cond delay="0"/>
                                  </p:stCondLst>
                                  <p:childTnLst>
                                    <p:set>
                                      <p:cBhvr>
                                        <p:cTn id="257" dur="1" fill="hold">
                                          <p:stCondLst>
                                            <p:cond delay="0"/>
                                          </p:stCondLst>
                                        </p:cTn>
                                        <p:tgtEl>
                                          <p:spTgt spid="110"/>
                                        </p:tgtEl>
                                        <p:attrNameLst>
                                          <p:attrName>style.visibility</p:attrName>
                                        </p:attrNameLst>
                                      </p:cBhvr>
                                      <p:to>
                                        <p:strVal val="visible"/>
                                      </p:to>
                                    </p:set>
                                  </p:childTnLst>
                                </p:cTn>
                              </p:par>
                              <p:par>
                                <p:cTn id="258" presetID="1" presetClass="entr" presetSubtype="0" fill="hold" grpId="0" nodeType="withEffect">
                                  <p:stCondLst>
                                    <p:cond delay="0"/>
                                  </p:stCondLst>
                                  <p:childTnLst>
                                    <p:set>
                                      <p:cBhvr>
                                        <p:cTn id="259" dur="1" fill="hold">
                                          <p:stCondLst>
                                            <p:cond delay="0"/>
                                          </p:stCondLst>
                                        </p:cTn>
                                        <p:tgtEl>
                                          <p:spTgt spid="111"/>
                                        </p:tgtEl>
                                        <p:attrNameLst>
                                          <p:attrName>style.visibility</p:attrName>
                                        </p:attrNameLst>
                                      </p:cBhvr>
                                      <p:to>
                                        <p:strVal val="visible"/>
                                      </p:to>
                                    </p:set>
                                  </p:childTnLst>
                                </p:cTn>
                              </p:par>
                              <p:par>
                                <p:cTn id="260" presetID="1" presetClass="entr" presetSubtype="0" fill="hold" grpId="0" nodeType="withEffect">
                                  <p:stCondLst>
                                    <p:cond delay="0"/>
                                  </p:stCondLst>
                                  <p:childTnLst>
                                    <p:set>
                                      <p:cBhvr>
                                        <p:cTn id="261" dur="1" fill="hold">
                                          <p:stCondLst>
                                            <p:cond delay="0"/>
                                          </p:stCondLst>
                                        </p:cTn>
                                        <p:tgtEl>
                                          <p:spTgt spid="112"/>
                                        </p:tgtEl>
                                        <p:attrNameLst>
                                          <p:attrName>style.visibility</p:attrName>
                                        </p:attrNameLst>
                                      </p:cBhvr>
                                      <p:to>
                                        <p:strVal val="visible"/>
                                      </p:to>
                                    </p:set>
                                  </p:childTnLst>
                                </p:cTn>
                              </p:par>
                            </p:childTnLst>
                          </p:cTn>
                        </p:par>
                      </p:childTnLst>
                    </p:cTn>
                  </p:par>
                  <p:par>
                    <p:cTn id="262" fill="hold">
                      <p:stCondLst>
                        <p:cond delay="indefinite"/>
                      </p:stCondLst>
                      <p:childTnLst>
                        <p:par>
                          <p:cTn id="263" fill="hold">
                            <p:stCondLst>
                              <p:cond delay="0"/>
                            </p:stCondLst>
                            <p:childTnLst>
                              <p:par>
                                <p:cTn id="264" presetID="2" presetClass="entr" presetSubtype="4" fill="hold" nodeType="clickEffect">
                                  <p:stCondLst>
                                    <p:cond delay="0"/>
                                  </p:stCondLst>
                                  <p:childTnLst>
                                    <p:set>
                                      <p:cBhvr>
                                        <p:cTn id="265" dur="1" fill="hold">
                                          <p:stCondLst>
                                            <p:cond delay="0"/>
                                          </p:stCondLst>
                                        </p:cTn>
                                        <p:tgtEl>
                                          <p:spTgt spid="99"/>
                                        </p:tgtEl>
                                        <p:attrNameLst>
                                          <p:attrName>style.visibility</p:attrName>
                                        </p:attrNameLst>
                                      </p:cBhvr>
                                      <p:to>
                                        <p:strVal val="visible"/>
                                      </p:to>
                                    </p:set>
                                    <p:anim calcmode="lin" valueType="num">
                                      <p:cBhvr additive="base">
                                        <p:cTn id="266" dur="500" fill="hold"/>
                                        <p:tgtEl>
                                          <p:spTgt spid="99"/>
                                        </p:tgtEl>
                                        <p:attrNameLst>
                                          <p:attrName>ppt_x</p:attrName>
                                        </p:attrNameLst>
                                      </p:cBhvr>
                                      <p:tavLst>
                                        <p:tav tm="0">
                                          <p:val>
                                            <p:strVal val="#ppt_x"/>
                                          </p:val>
                                        </p:tav>
                                        <p:tav tm="100000">
                                          <p:val>
                                            <p:strVal val="#ppt_x"/>
                                          </p:val>
                                        </p:tav>
                                      </p:tavLst>
                                    </p:anim>
                                    <p:anim calcmode="lin" valueType="num">
                                      <p:cBhvr additive="base">
                                        <p:cTn id="267" dur="500" fill="hold"/>
                                        <p:tgtEl>
                                          <p:spTgt spid="99"/>
                                        </p:tgtEl>
                                        <p:attrNameLst>
                                          <p:attrName>ppt_y</p:attrName>
                                        </p:attrNameLst>
                                      </p:cBhvr>
                                      <p:tavLst>
                                        <p:tav tm="0">
                                          <p:val>
                                            <p:strVal val="1+#ppt_h/2"/>
                                          </p:val>
                                        </p:tav>
                                        <p:tav tm="100000">
                                          <p:val>
                                            <p:strVal val="#ppt_y"/>
                                          </p:val>
                                        </p:tav>
                                      </p:tavLst>
                                    </p:anim>
                                  </p:childTnLst>
                                </p:cTn>
                              </p:par>
                              <p:par>
                                <p:cTn id="268" presetID="2" presetClass="entr" presetSubtype="4" fill="hold" grpId="0" nodeType="withEffect">
                                  <p:stCondLst>
                                    <p:cond delay="0"/>
                                  </p:stCondLst>
                                  <p:childTnLst>
                                    <p:set>
                                      <p:cBhvr>
                                        <p:cTn id="269" dur="1" fill="hold">
                                          <p:stCondLst>
                                            <p:cond delay="0"/>
                                          </p:stCondLst>
                                        </p:cTn>
                                        <p:tgtEl>
                                          <p:spTgt spid="98"/>
                                        </p:tgtEl>
                                        <p:attrNameLst>
                                          <p:attrName>style.visibility</p:attrName>
                                        </p:attrNameLst>
                                      </p:cBhvr>
                                      <p:to>
                                        <p:strVal val="visible"/>
                                      </p:to>
                                    </p:set>
                                    <p:anim calcmode="lin" valueType="num">
                                      <p:cBhvr additive="base">
                                        <p:cTn id="270" dur="500" fill="hold"/>
                                        <p:tgtEl>
                                          <p:spTgt spid="98"/>
                                        </p:tgtEl>
                                        <p:attrNameLst>
                                          <p:attrName>ppt_x</p:attrName>
                                        </p:attrNameLst>
                                      </p:cBhvr>
                                      <p:tavLst>
                                        <p:tav tm="0">
                                          <p:val>
                                            <p:strVal val="#ppt_x"/>
                                          </p:val>
                                        </p:tav>
                                        <p:tav tm="100000">
                                          <p:val>
                                            <p:strVal val="#ppt_x"/>
                                          </p:val>
                                        </p:tav>
                                      </p:tavLst>
                                    </p:anim>
                                    <p:anim calcmode="lin" valueType="num">
                                      <p:cBhvr additive="base">
                                        <p:cTn id="271" dur="500" fill="hold"/>
                                        <p:tgtEl>
                                          <p:spTgt spid="98"/>
                                        </p:tgtEl>
                                        <p:attrNameLst>
                                          <p:attrName>ppt_y</p:attrName>
                                        </p:attrNameLst>
                                      </p:cBhvr>
                                      <p:tavLst>
                                        <p:tav tm="0">
                                          <p:val>
                                            <p:strVal val="1+#ppt_h/2"/>
                                          </p:val>
                                        </p:tav>
                                        <p:tav tm="100000">
                                          <p:val>
                                            <p:strVal val="#ppt_y"/>
                                          </p:val>
                                        </p:tav>
                                      </p:tavLst>
                                    </p:anim>
                                  </p:childTnLst>
                                </p:cTn>
                              </p:par>
                            </p:childTnLst>
                          </p:cTn>
                        </p:par>
                      </p:childTnLst>
                    </p:cTn>
                  </p:par>
                  <p:par>
                    <p:cTn id="272" fill="hold">
                      <p:stCondLst>
                        <p:cond delay="indefinite"/>
                      </p:stCondLst>
                      <p:childTnLst>
                        <p:par>
                          <p:cTn id="273" fill="hold">
                            <p:stCondLst>
                              <p:cond delay="0"/>
                            </p:stCondLst>
                            <p:childTnLst>
                              <p:par>
                                <p:cTn id="274" presetID="2" presetClass="entr" presetSubtype="4" fill="hold" nodeType="clickEffect">
                                  <p:stCondLst>
                                    <p:cond delay="0"/>
                                  </p:stCondLst>
                                  <p:childTnLst>
                                    <p:set>
                                      <p:cBhvr>
                                        <p:cTn id="275" dur="1" fill="hold">
                                          <p:stCondLst>
                                            <p:cond delay="0"/>
                                          </p:stCondLst>
                                        </p:cTn>
                                        <p:tgtEl>
                                          <p:spTgt spid="11"/>
                                        </p:tgtEl>
                                        <p:attrNameLst>
                                          <p:attrName>style.visibility</p:attrName>
                                        </p:attrNameLst>
                                      </p:cBhvr>
                                      <p:to>
                                        <p:strVal val="visible"/>
                                      </p:to>
                                    </p:set>
                                    <p:anim calcmode="lin" valueType="num">
                                      <p:cBhvr additive="base">
                                        <p:cTn id="276" dur="500" fill="hold"/>
                                        <p:tgtEl>
                                          <p:spTgt spid="11"/>
                                        </p:tgtEl>
                                        <p:attrNameLst>
                                          <p:attrName>ppt_x</p:attrName>
                                        </p:attrNameLst>
                                      </p:cBhvr>
                                      <p:tavLst>
                                        <p:tav tm="0">
                                          <p:val>
                                            <p:strVal val="#ppt_x"/>
                                          </p:val>
                                        </p:tav>
                                        <p:tav tm="100000">
                                          <p:val>
                                            <p:strVal val="#ppt_x"/>
                                          </p:val>
                                        </p:tav>
                                      </p:tavLst>
                                    </p:anim>
                                    <p:anim calcmode="lin" valueType="num">
                                      <p:cBhvr additive="base">
                                        <p:cTn id="27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8" fill="hold">
                      <p:stCondLst>
                        <p:cond delay="indefinite"/>
                      </p:stCondLst>
                      <p:childTnLst>
                        <p:par>
                          <p:cTn id="279" fill="hold">
                            <p:stCondLst>
                              <p:cond delay="0"/>
                            </p:stCondLst>
                            <p:childTnLst>
                              <p:par>
                                <p:cTn id="280" presetID="2" presetClass="entr" presetSubtype="4" fill="hold" grpId="0" nodeType="clickEffect">
                                  <p:stCondLst>
                                    <p:cond delay="0"/>
                                  </p:stCondLst>
                                  <p:childTnLst>
                                    <p:set>
                                      <p:cBhvr>
                                        <p:cTn id="281" dur="1" fill="hold">
                                          <p:stCondLst>
                                            <p:cond delay="0"/>
                                          </p:stCondLst>
                                        </p:cTn>
                                        <p:tgtEl>
                                          <p:spTgt spid="13"/>
                                        </p:tgtEl>
                                        <p:attrNameLst>
                                          <p:attrName>style.visibility</p:attrName>
                                        </p:attrNameLst>
                                      </p:cBhvr>
                                      <p:to>
                                        <p:strVal val="visible"/>
                                      </p:to>
                                    </p:set>
                                    <p:anim calcmode="lin" valueType="num">
                                      <p:cBhvr additive="base">
                                        <p:cTn id="282" dur="500" fill="hold"/>
                                        <p:tgtEl>
                                          <p:spTgt spid="13"/>
                                        </p:tgtEl>
                                        <p:attrNameLst>
                                          <p:attrName>ppt_x</p:attrName>
                                        </p:attrNameLst>
                                      </p:cBhvr>
                                      <p:tavLst>
                                        <p:tav tm="0">
                                          <p:val>
                                            <p:strVal val="#ppt_x"/>
                                          </p:val>
                                        </p:tav>
                                        <p:tav tm="100000">
                                          <p:val>
                                            <p:strVal val="#ppt_x"/>
                                          </p:val>
                                        </p:tav>
                                      </p:tavLst>
                                    </p:anim>
                                    <p:anim calcmode="lin" valueType="num">
                                      <p:cBhvr additive="base">
                                        <p:cTn id="283" dur="500" fill="hold"/>
                                        <p:tgtEl>
                                          <p:spTgt spid="13"/>
                                        </p:tgtEl>
                                        <p:attrNameLst>
                                          <p:attrName>ppt_y</p:attrName>
                                        </p:attrNameLst>
                                      </p:cBhvr>
                                      <p:tavLst>
                                        <p:tav tm="0">
                                          <p:val>
                                            <p:strVal val="1+#ppt_h/2"/>
                                          </p:val>
                                        </p:tav>
                                        <p:tav tm="100000">
                                          <p:val>
                                            <p:strVal val="#ppt_y"/>
                                          </p:val>
                                        </p:tav>
                                      </p:tavLst>
                                    </p:anim>
                                  </p:childTnLst>
                                </p:cTn>
                              </p:par>
                              <p:par>
                                <p:cTn id="284" presetID="2" presetClass="entr" presetSubtype="4" fill="hold" grpId="0" nodeType="withEffect">
                                  <p:stCondLst>
                                    <p:cond delay="0"/>
                                  </p:stCondLst>
                                  <p:childTnLst>
                                    <p:set>
                                      <p:cBhvr>
                                        <p:cTn id="285" dur="1" fill="hold">
                                          <p:stCondLst>
                                            <p:cond delay="0"/>
                                          </p:stCondLst>
                                        </p:cTn>
                                        <p:tgtEl>
                                          <p:spTgt spid="29"/>
                                        </p:tgtEl>
                                        <p:attrNameLst>
                                          <p:attrName>style.visibility</p:attrName>
                                        </p:attrNameLst>
                                      </p:cBhvr>
                                      <p:to>
                                        <p:strVal val="visible"/>
                                      </p:to>
                                    </p:set>
                                    <p:anim calcmode="lin" valueType="num">
                                      <p:cBhvr additive="base">
                                        <p:cTn id="286" dur="500" fill="hold"/>
                                        <p:tgtEl>
                                          <p:spTgt spid="29"/>
                                        </p:tgtEl>
                                        <p:attrNameLst>
                                          <p:attrName>ppt_x</p:attrName>
                                        </p:attrNameLst>
                                      </p:cBhvr>
                                      <p:tavLst>
                                        <p:tav tm="0">
                                          <p:val>
                                            <p:strVal val="#ppt_x"/>
                                          </p:val>
                                        </p:tav>
                                        <p:tav tm="100000">
                                          <p:val>
                                            <p:strVal val="#ppt_x"/>
                                          </p:val>
                                        </p:tav>
                                      </p:tavLst>
                                    </p:anim>
                                    <p:anim calcmode="lin" valueType="num">
                                      <p:cBhvr additive="base">
                                        <p:cTn id="28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88" fill="hold">
                      <p:stCondLst>
                        <p:cond delay="indefinite"/>
                      </p:stCondLst>
                      <p:childTnLst>
                        <p:par>
                          <p:cTn id="289" fill="hold">
                            <p:stCondLst>
                              <p:cond delay="0"/>
                            </p:stCondLst>
                            <p:childTnLst>
                              <p:par>
                                <p:cTn id="290" presetID="2" presetClass="entr" presetSubtype="4" fill="hold" grpId="0" nodeType="clickEffect">
                                  <p:stCondLst>
                                    <p:cond delay="0"/>
                                  </p:stCondLst>
                                  <p:childTnLst>
                                    <p:set>
                                      <p:cBhvr>
                                        <p:cTn id="291" dur="1" fill="hold">
                                          <p:stCondLst>
                                            <p:cond delay="0"/>
                                          </p:stCondLst>
                                        </p:cTn>
                                        <p:tgtEl>
                                          <p:spTgt spid="48"/>
                                        </p:tgtEl>
                                        <p:attrNameLst>
                                          <p:attrName>style.visibility</p:attrName>
                                        </p:attrNameLst>
                                      </p:cBhvr>
                                      <p:to>
                                        <p:strVal val="visible"/>
                                      </p:to>
                                    </p:set>
                                    <p:anim calcmode="lin" valueType="num">
                                      <p:cBhvr additive="base">
                                        <p:cTn id="292" dur="500" fill="hold"/>
                                        <p:tgtEl>
                                          <p:spTgt spid="48"/>
                                        </p:tgtEl>
                                        <p:attrNameLst>
                                          <p:attrName>ppt_x</p:attrName>
                                        </p:attrNameLst>
                                      </p:cBhvr>
                                      <p:tavLst>
                                        <p:tav tm="0">
                                          <p:val>
                                            <p:strVal val="#ppt_x"/>
                                          </p:val>
                                        </p:tav>
                                        <p:tav tm="100000">
                                          <p:val>
                                            <p:strVal val="#ppt_x"/>
                                          </p:val>
                                        </p:tav>
                                      </p:tavLst>
                                    </p:anim>
                                    <p:anim calcmode="lin" valueType="num">
                                      <p:cBhvr additive="base">
                                        <p:cTn id="293" dur="500" fill="hold"/>
                                        <p:tgtEl>
                                          <p:spTgt spid="48"/>
                                        </p:tgtEl>
                                        <p:attrNameLst>
                                          <p:attrName>ppt_y</p:attrName>
                                        </p:attrNameLst>
                                      </p:cBhvr>
                                      <p:tavLst>
                                        <p:tav tm="0">
                                          <p:val>
                                            <p:strVal val="1+#ppt_h/2"/>
                                          </p:val>
                                        </p:tav>
                                        <p:tav tm="100000">
                                          <p:val>
                                            <p:strVal val="#ppt_y"/>
                                          </p:val>
                                        </p:tav>
                                      </p:tavLst>
                                    </p:anim>
                                  </p:childTnLst>
                                </p:cTn>
                              </p:par>
                              <p:par>
                                <p:cTn id="294" presetID="2" presetClass="entr" presetSubtype="4" fill="hold" grpId="0" nodeType="withEffect">
                                  <p:stCondLst>
                                    <p:cond delay="0"/>
                                  </p:stCondLst>
                                  <p:childTnLst>
                                    <p:set>
                                      <p:cBhvr>
                                        <p:cTn id="295" dur="1" fill="hold">
                                          <p:stCondLst>
                                            <p:cond delay="0"/>
                                          </p:stCondLst>
                                        </p:cTn>
                                        <p:tgtEl>
                                          <p:spTgt spid="69"/>
                                        </p:tgtEl>
                                        <p:attrNameLst>
                                          <p:attrName>style.visibility</p:attrName>
                                        </p:attrNameLst>
                                      </p:cBhvr>
                                      <p:to>
                                        <p:strVal val="visible"/>
                                      </p:to>
                                    </p:set>
                                    <p:anim calcmode="lin" valueType="num">
                                      <p:cBhvr additive="base">
                                        <p:cTn id="296" dur="500" fill="hold"/>
                                        <p:tgtEl>
                                          <p:spTgt spid="69"/>
                                        </p:tgtEl>
                                        <p:attrNameLst>
                                          <p:attrName>ppt_x</p:attrName>
                                        </p:attrNameLst>
                                      </p:cBhvr>
                                      <p:tavLst>
                                        <p:tav tm="0">
                                          <p:val>
                                            <p:strVal val="#ppt_x"/>
                                          </p:val>
                                        </p:tav>
                                        <p:tav tm="100000">
                                          <p:val>
                                            <p:strVal val="#ppt_x"/>
                                          </p:val>
                                        </p:tav>
                                      </p:tavLst>
                                    </p:anim>
                                    <p:anim calcmode="lin" valueType="num">
                                      <p:cBhvr additive="base">
                                        <p:cTn id="297"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298" fill="hold">
                      <p:stCondLst>
                        <p:cond delay="indefinite"/>
                      </p:stCondLst>
                      <p:childTnLst>
                        <p:par>
                          <p:cTn id="299" fill="hold">
                            <p:stCondLst>
                              <p:cond delay="0"/>
                            </p:stCondLst>
                            <p:childTnLst>
                              <p:par>
                                <p:cTn id="300" presetID="2" presetClass="entr" presetSubtype="4" fill="hold" grpId="0" nodeType="clickEffect">
                                  <p:stCondLst>
                                    <p:cond delay="0"/>
                                  </p:stCondLst>
                                  <p:childTnLst>
                                    <p:set>
                                      <p:cBhvr>
                                        <p:cTn id="301" dur="1" fill="hold">
                                          <p:stCondLst>
                                            <p:cond delay="0"/>
                                          </p:stCondLst>
                                        </p:cTn>
                                        <p:tgtEl>
                                          <p:spTgt spid="75"/>
                                        </p:tgtEl>
                                        <p:attrNameLst>
                                          <p:attrName>style.visibility</p:attrName>
                                        </p:attrNameLst>
                                      </p:cBhvr>
                                      <p:to>
                                        <p:strVal val="visible"/>
                                      </p:to>
                                    </p:set>
                                    <p:anim calcmode="lin" valueType="num">
                                      <p:cBhvr additive="base">
                                        <p:cTn id="302" dur="500" fill="hold"/>
                                        <p:tgtEl>
                                          <p:spTgt spid="75"/>
                                        </p:tgtEl>
                                        <p:attrNameLst>
                                          <p:attrName>ppt_x</p:attrName>
                                        </p:attrNameLst>
                                      </p:cBhvr>
                                      <p:tavLst>
                                        <p:tav tm="0">
                                          <p:val>
                                            <p:strVal val="#ppt_x"/>
                                          </p:val>
                                        </p:tav>
                                        <p:tav tm="100000">
                                          <p:val>
                                            <p:strVal val="#ppt_x"/>
                                          </p:val>
                                        </p:tav>
                                      </p:tavLst>
                                    </p:anim>
                                    <p:anim calcmode="lin" valueType="num">
                                      <p:cBhvr additive="base">
                                        <p:cTn id="303" dur="500" fill="hold"/>
                                        <p:tgtEl>
                                          <p:spTgt spid="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55" grpId="0" animBg="1"/>
      <p:bldP spid="50" grpId="0" animBg="1"/>
      <p:bldP spid="47" grpId="0" animBg="1"/>
      <p:bldP spid="14" grpId="0"/>
      <p:bldP spid="15" grpId="0" animBg="1"/>
      <p:bldP spid="26" grpId="0" animBg="1"/>
      <p:bldP spid="27" grpId="0" animBg="1"/>
      <p:bldP spid="28" grpId="0"/>
      <p:bldP spid="29" grpId="0" animBg="1"/>
      <p:bldP spid="35" grpId="0" animBg="1"/>
      <p:bldP spid="36" grpId="0" animBg="1"/>
      <p:bldP spid="13" grpId="0"/>
      <p:bldP spid="48" grpId="0" animBg="1"/>
      <p:bldP spid="49" grpId="0"/>
      <p:bldP spid="53" grpId="0"/>
      <p:bldP spid="54" grpId="0" animBg="1"/>
      <p:bldP spid="56" grpId="0" animBg="1"/>
      <p:bldP spid="61" grpId="0" animBg="1"/>
      <p:bldP spid="62" grpId="0" animBg="1"/>
      <p:bldP spid="63" grpId="0" animBg="1"/>
      <p:bldP spid="69" grpId="0" animBg="1"/>
      <p:bldP spid="70" grpId="0" animBg="1"/>
      <p:bldP spid="73" grpId="0" animBg="1"/>
      <p:bldP spid="74" grpId="0"/>
      <p:bldP spid="75" grpId="0" animBg="1"/>
      <p:bldP spid="76" grpId="0" animBg="1"/>
      <p:bldP spid="77" grpId="0" animBg="1"/>
      <p:bldP spid="52" grpId="0"/>
      <p:bldP spid="86" grpId="0" animBg="1"/>
      <p:bldP spid="90" grpId="0" animBg="1"/>
      <p:bldP spid="91" grpId="0" animBg="1"/>
      <p:bldP spid="92" grpId="0" animBg="1"/>
      <p:bldP spid="88" grpId="0" animBg="1"/>
      <p:bldP spid="93" grpId="0" animBg="1"/>
      <p:bldP spid="94" grpId="0" animBg="1"/>
      <p:bldP spid="87" grpId="0" animBg="1"/>
      <p:bldP spid="98" grpId="0"/>
      <p:bldP spid="68" grpId="0"/>
      <p:bldP spid="97" grpId="0" animBg="1"/>
      <p:bldP spid="101" grpId="0" animBg="1"/>
      <p:bldP spid="108" grpId="0" animBg="1"/>
      <p:bldP spid="34" grpId="0" animBg="1"/>
      <p:bldP spid="109" grpId="0" animBg="1"/>
      <p:bldP spid="110" grpId="0" animBg="1"/>
      <p:bldP spid="111" grpId="0" animBg="1"/>
      <p:bldP spid="11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2060848"/>
            <a:ext cx="8748464" cy="954107"/>
          </a:xfrm>
          <a:prstGeom prst="rect">
            <a:avLst/>
          </a:prstGeom>
          <a:noFill/>
        </p:spPr>
        <p:txBody>
          <a:bodyPr wrap="square" rtlCol="0">
            <a:spAutoFit/>
          </a:bodyPr>
          <a:lstStyle/>
          <a:p>
            <a:r>
              <a:rPr lang="fr-FR" sz="2800" b="0" dirty="0" smtClean="0"/>
              <a:t>- repère la saveur particulière qu’il envisage de partager sur un savoir du cours </a:t>
            </a:r>
            <a:r>
              <a:rPr lang="fr-FR" sz="2800" b="0" dirty="0"/>
              <a:t>et la problématise </a:t>
            </a:r>
            <a:endParaRPr lang="fr-FR" b="0" dirty="0"/>
          </a:p>
        </p:txBody>
      </p:sp>
      <p:sp>
        <p:nvSpPr>
          <p:cNvPr id="3" name="ZoneTexte 2"/>
          <p:cNvSpPr txBox="1"/>
          <p:nvPr/>
        </p:nvSpPr>
        <p:spPr>
          <a:xfrm>
            <a:off x="107504" y="3140968"/>
            <a:ext cx="8424936" cy="4585871"/>
          </a:xfrm>
          <a:prstGeom prst="rect">
            <a:avLst/>
          </a:prstGeom>
          <a:noFill/>
        </p:spPr>
        <p:txBody>
          <a:bodyPr wrap="square" rtlCol="0">
            <a:spAutoFit/>
          </a:bodyPr>
          <a:lstStyle/>
          <a:p>
            <a:r>
              <a:rPr lang="fr-FR" b="0" dirty="0" smtClean="0"/>
              <a:t> </a:t>
            </a:r>
            <a:r>
              <a:rPr lang="fr-FR" sz="2800" b="0" dirty="0" smtClean="0"/>
              <a:t>- crée un monde imaginaire dans lequel cette saveur peut être ressentie par tous comme à la fois accessible et inaccessible !</a:t>
            </a:r>
          </a:p>
          <a:p>
            <a:pPr marL="457200" indent="-457200">
              <a:buFontTx/>
              <a:buChar char="-"/>
            </a:pPr>
            <a:r>
              <a:rPr lang="fr-FR" sz="2800" b="0" dirty="0" smtClean="0"/>
              <a:t>Structure le débat des élèves sans prendre parti sur le fond </a:t>
            </a:r>
          </a:p>
          <a:p>
            <a:pPr marL="457200" indent="-457200">
              <a:buFontTx/>
              <a:buChar char="-"/>
            </a:pPr>
            <a:r>
              <a:rPr lang="fr-FR" sz="2800" b="0" dirty="0" smtClean="0"/>
              <a:t>Énonce le texte du savoir en mettant en abime les propositions des élèves et celle du cours </a:t>
            </a:r>
          </a:p>
          <a:p>
            <a:endParaRPr lang="fr-FR" b="0" dirty="0" smtClean="0"/>
          </a:p>
          <a:p>
            <a:endParaRPr lang="fr-FR" sz="2800" b="0" dirty="0"/>
          </a:p>
          <a:p>
            <a:r>
              <a:rPr lang="fr-FR" b="0" dirty="0" smtClean="0"/>
              <a:t> </a:t>
            </a:r>
          </a:p>
        </p:txBody>
      </p:sp>
      <p:sp>
        <p:nvSpPr>
          <p:cNvPr id="4" name="ZoneTexte 3"/>
          <p:cNvSpPr txBox="1"/>
          <p:nvPr/>
        </p:nvSpPr>
        <p:spPr>
          <a:xfrm>
            <a:off x="683568" y="764704"/>
            <a:ext cx="7589400" cy="1077218"/>
          </a:xfrm>
          <a:prstGeom prst="rect">
            <a:avLst/>
          </a:prstGeom>
          <a:noFill/>
        </p:spPr>
        <p:txBody>
          <a:bodyPr wrap="square" rtlCol="0">
            <a:spAutoFit/>
          </a:bodyPr>
          <a:lstStyle/>
          <a:p>
            <a:r>
              <a:rPr lang="fr-FR" dirty="0" smtClean="0"/>
              <a:t>Pour qu’un tel schéma soit réaliste il faut donc que </a:t>
            </a:r>
            <a:r>
              <a:rPr lang="fr-FR" dirty="0"/>
              <a:t>Le professeur </a:t>
            </a:r>
          </a:p>
        </p:txBody>
      </p:sp>
    </p:spTree>
    <p:extLst>
      <p:ext uri="{BB962C8B-B14F-4D97-AF65-F5344CB8AC3E}">
        <p14:creationId xmlns:p14="http://schemas.microsoft.com/office/powerpoint/2010/main" val="407057683"/>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287462" y="476672"/>
            <a:ext cx="8856538" cy="1066800"/>
          </a:xfrm>
          <a:prstGeom prst="rect">
            <a:avLst/>
          </a:prstGeom>
          <a:noFill/>
          <a:ln w="9525">
            <a:noFill/>
            <a:round/>
            <a:headEnd/>
            <a:tailEnd/>
          </a:ln>
        </p:spPr>
        <p:txBody>
          <a:bodyPr anchor="ctr"/>
          <a:lstStyle/>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4400" dirty="0" smtClean="0"/>
              <a:t>Quelques votes </a:t>
            </a:r>
            <a:endParaRPr lang="fr-FR" sz="4400" dirty="0"/>
          </a:p>
        </p:txBody>
      </p:sp>
      <p:sp>
        <p:nvSpPr>
          <p:cNvPr id="15362" name="Text Box 2"/>
          <p:cNvSpPr txBox="1">
            <a:spLocks noChangeArrowheads="1"/>
          </p:cNvSpPr>
          <p:nvPr/>
        </p:nvSpPr>
        <p:spPr bwMode="auto">
          <a:xfrm>
            <a:off x="323528" y="1340768"/>
            <a:ext cx="8676964" cy="5256584"/>
          </a:xfrm>
          <a:prstGeom prst="rect">
            <a:avLst/>
          </a:prstGeom>
          <a:noFill/>
          <a:ln w="9525">
            <a:noFill/>
            <a:round/>
            <a:headEnd/>
            <a:tailEnd/>
          </a:ln>
        </p:spPr>
        <p:txBody>
          <a:bodyPr/>
          <a:lstStyle/>
          <a:p>
            <a:pPr marL="679450" indent="-571500">
              <a:spcBef>
                <a:spcPts val="300"/>
              </a:spcBef>
              <a:buSzPct val="100000"/>
              <a:buAutoNum type="romanUcParen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b="0" i="1" dirty="0" smtClean="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4000" b="0" i="1" dirty="0" smtClean="0"/>
              <a:t>pour initier notre réflexion dans le débat où, pour comprendre, on cherche à se (faire) comprendre:</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600" b="0" i="1" dirty="0" smtClean="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4000" b="0" i="1" dirty="0" smtClean="0"/>
              <a:t>- j’entends ceci…..</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4000" b="0" i="1" dirty="0" smtClean="0"/>
              <a:t>- ça raisonne en moi de cette façon…</a:t>
            </a:r>
          </a:p>
          <a:p>
            <a:pPr marL="565150" indent="-4572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4000" b="0" i="1" dirty="0" smtClean="0"/>
              <a:t>partagez-vous ma vision ?</a:t>
            </a:r>
          </a:p>
        </p:txBody>
      </p:sp>
    </p:spTree>
    <p:extLst>
      <p:ext uri="{BB962C8B-B14F-4D97-AF65-F5344CB8AC3E}">
        <p14:creationId xmlns:p14="http://schemas.microsoft.com/office/powerpoint/2010/main" val="32686755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anim calcmode="lin" valueType="num">
                                      <p:cBhvr additive="base">
                                        <p:cTn id="7"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3" end="3"/>
                                            </p:txEl>
                                          </p:spTgt>
                                        </p:tgtEl>
                                        <p:attrNameLst>
                                          <p:attrName>style.visibility</p:attrName>
                                        </p:attrNameLst>
                                      </p:cBhvr>
                                      <p:to>
                                        <p:strVal val="visible"/>
                                      </p:to>
                                    </p:set>
                                    <p:anim calcmode="lin" valueType="num">
                                      <p:cBhvr additive="base">
                                        <p:cTn id="13"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anim calcmode="lin" valueType="num">
                                      <p:cBhvr additive="base">
                                        <p:cTn id="19"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2">
                                            <p:txEl>
                                              <p:pRg st="5" end="5"/>
                                            </p:txEl>
                                          </p:spTgt>
                                        </p:tgtEl>
                                        <p:attrNameLst>
                                          <p:attrName>style.visibility</p:attrName>
                                        </p:attrNameLst>
                                      </p:cBhvr>
                                      <p:to>
                                        <p:strVal val="visible"/>
                                      </p:to>
                                    </p:set>
                                    <p:anim calcmode="lin" valueType="num">
                                      <p:cBhvr additive="base">
                                        <p:cTn id="25"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066800"/>
          </a:xfrm>
        </p:spPr>
        <p:txBody>
          <a:bodyPr/>
          <a:lstStyle/>
          <a:p>
            <a:r>
              <a:rPr lang="fr-FR" sz="2800" dirty="0" smtClean="0"/>
              <a:t>Vouloir transformer une classe ou un amphi ordinaire en une communauté de savants vous semble-t-il raisonnable   </a:t>
            </a:r>
            <a:endParaRPr lang="fr-FR" sz="2800" dirty="0"/>
          </a:p>
        </p:txBody>
      </p:sp>
      <p:sp>
        <p:nvSpPr>
          <p:cNvPr id="3" name="TPAnswers"/>
          <p:cNvSpPr>
            <a:spLocks noGrp="1"/>
          </p:cNvSpPr>
          <p:nvPr>
            <p:ph type="body" idx="1"/>
            <p:custDataLst>
              <p:tags r:id="rId3"/>
            </p:custDataLst>
          </p:nvPr>
        </p:nvSpPr>
        <p:spPr>
          <a:xfrm>
            <a:off x="457200" y="1600200"/>
            <a:ext cx="5338936" cy="4324350"/>
          </a:xfrm>
        </p:spPr>
        <p:txBody>
          <a:bodyPr>
            <a:normAutofit/>
          </a:bodyPr>
          <a:lstStyle/>
          <a:p>
            <a:pPr marL="623887" indent="-514350">
              <a:spcBef>
                <a:spcPct val="20000"/>
              </a:spcBef>
              <a:spcAft>
                <a:spcPts val="0"/>
              </a:spcAft>
              <a:buFont typeface="Georgia" pitchFamily="18" charset="0"/>
              <a:buAutoNum type="alphaUcPeriod"/>
            </a:pPr>
            <a:r>
              <a:rPr lang="fr-FR" sz="3200" dirty="0" smtClean="0"/>
              <a:t>Oui, infiniment</a:t>
            </a:r>
          </a:p>
          <a:p>
            <a:pPr marL="623887" indent="-514350">
              <a:spcBef>
                <a:spcPct val="20000"/>
              </a:spcBef>
              <a:spcAft>
                <a:spcPts val="0"/>
              </a:spcAft>
              <a:buFont typeface="Georgia" pitchFamily="18" charset="0"/>
              <a:buAutoNum type="alphaUcPeriod"/>
            </a:pPr>
            <a:r>
              <a:rPr lang="fr-FR" sz="3200" dirty="0" smtClean="0"/>
              <a:t>Non, trop de contraintes s’y opposent </a:t>
            </a:r>
          </a:p>
          <a:p>
            <a:pPr marL="623887" indent="-514350">
              <a:spcBef>
                <a:spcPct val="20000"/>
              </a:spcBef>
              <a:spcAft>
                <a:spcPts val="0"/>
              </a:spcAft>
              <a:buFont typeface="Georgia" pitchFamily="18" charset="0"/>
              <a:buAutoNum type="alphaUcPeriod"/>
            </a:pPr>
            <a:r>
              <a:rPr lang="fr-FR" sz="3200" dirty="0" smtClean="0"/>
              <a:t>J’attends d’en savoir plus pour prendre parti </a:t>
            </a:r>
          </a:p>
          <a:p>
            <a:pPr marL="623887" indent="-514350">
              <a:spcBef>
                <a:spcPct val="20000"/>
              </a:spcBef>
              <a:spcAft>
                <a:spcPts val="0"/>
              </a:spcAft>
              <a:buFont typeface="Georgia" pitchFamily="18" charset="0"/>
              <a:buAutoNum type="alphaUcPeriod"/>
            </a:pPr>
            <a:r>
              <a:rPr lang="fr-FR" sz="3200" dirty="0" smtClean="0"/>
              <a:t>Autre</a:t>
            </a:r>
            <a:endParaRPr lang="fr-FR" sz="3200" dirty="0"/>
          </a:p>
        </p:txBody>
      </p:sp>
      <p:graphicFrame>
        <p:nvGraphicFramePr>
          <p:cNvPr id="4" name="TPChart"/>
          <p:cNvGraphicFramePr>
            <a:graphicFrameLocks noChangeAspect="1"/>
          </p:cNvGraphicFramePr>
          <p:nvPr>
            <p:custDataLst>
              <p:tags r:id="rId4"/>
            </p:custDataLst>
            <p:extLst>
              <p:ext uri="{D42A27DB-BD31-4B8C-83A1-F6EECF244321}">
                <p14:modId xmlns:p14="http://schemas.microsoft.com/office/powerpoint/2010/main" val="1685175368"/>
              </p:ext>
            </p:extLst>
          </p:nvPr>
        </p:nvGraphicFramePr>
        <p:xfrm>
          <a:off x="4427984" y="1576467"/>
          <a:ext cx="4572000" cy="5143500"/>
        </p:xfrm>
        <a:graphic>
          <a:graphicData uri="http://schemas.openxmlformats.org/presentationml/2006/ole">
            <mc:AlternateContent xmlns:mc="http://schemas.openxmlformats.org/markup-compatibility/2006">
              <mc:Choice xmlns:v="urn:schemas-microsoft-com:vml" Requires="v">
                <p:oleObj spid="_x0000_s905268" name="Graphique" r:id="rId7" imgW="4572000" imgH="5143500" progId="MSGraph.Chart.8">
                  <p:embed followColorScheme="full"/>
                </p:oleObj>
              </mc:Choice>
              <mc:Fallback>
                <p:oleObj name="Graphique" r:id="rId7" imgW="4572000" imgH="5143500" progId="MSGraph.Chart.8">
                  <p:embed followColorScheme="full"/>
                  <p:pic>
                    <p:nvPicPr>
                      <p:cNvPr id="0" name="Picture 40"/>
                      <p:cNvPicPr>
                        <a:picLocks noChangeAspect="1" noChangeArrowheads="1"/>
                      </p:cNvPicPr>
                      <p:nvPr/>
                    </p:nvPicPr>
                    <p:blipFill>
                      <a:blip r:embed="rId8"/>
                      <a:srcRect/>
                      <a:stretch>
                        <a:fillRect/>
                      </a:stretch>
                    </p:blipFill>
                    <p:spPr bwMode="auto">
                      <a:xfrm>
                        <a:off x="4427984" y="1576467"/>
                        <a:ext cx="4572000" cy="514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109922627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43508" y="908720"/>
            <a:ext cx="8856538" cy="106680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3600" dirty="0" smtClean="0"/>
              <a:t>Notre pari sur l’humain !  </a:t>
            </a:r>
            <a:endParaRPr lang="fr-FR" sz="3600" dirty="0"/>
          </a:p>
        </p:txBody>
      </p:sp>
      <p:sp>
        <p:nvSpPr>
          <p:cNvPr id="15362" name="Text Box 2"/>
          <p:cNvSpPr txBox="1">
            <a:spLocks noChangeArrowheads="1"/>
          </p:cNvSpPr>
          <p:nvPr/>
        </p:nvSpPr>
        <p:spPr bwMode="auto">
          <a:xfrm>
            <a:off x="143508" y="1772816"/>
            <a:ext cx="8676964" cy="5256584"/>
          </a:xfrm>
          <a:prstGeom prst="rect">
            <a:avLst/>
          </a:prstGeom>
          <a:noFill/>
          <a:ln w="9525">
            <a:noFill/>
            <a:round/>
            <a:headEnd/>
            <a:tailEnd/>
          </a:ln>
        </p:spPr>
        <p:txBody>
          <a:bodyPr/>
          <a:lstStyle/>
          <a:p>
            <a:pPr marL="679450" indent="-571500">
              <a:spcBef>
                <a:spcPts val="300"/>
              </a:spcBef>
              <a:buSzPct val="100000"/>
              <a:buAutoNum type="romanUcParen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b="0" i="1" dirty="0" smtClean="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i="1" dirty="0" smtClean="0"/>
              <a:t>Tout sujet peut partager un désir de sens profond  nécessaire pour exercer son humanité.</a:t>
            </a:r>
          </a:p>
          <a:p>
            <a:pPr marL="565150" indent="-45720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b="0" i="1" dirty="0" smtClean="0"/>
          </a:p>
        </p:txBody>
      </p:sp>
    </p:spTree>
    <p:extLst>
      <p:ext uri="{BB962C8B-B14F-4D97-AF65-F5344CB8AC3E}">
        <p14:creationId xmlns:p14="http://schemas.microsoft.com/office/powerpoint/2010/main" val="56205756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anim calcmode="lin" valueType="num">
                                      <p:cBhvr additive="base">
                                        <p:cTn id="7"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066800"/>
          </a:xfrm>
        </p:spPr>
        <p:txBody>
          <a:bodyPr/>
          <a:lstStyle/>
          <a:p>
            <a:r>
              <a:rPr lang="fr-FR" dirty="0" smtClean="0"/>
              <a:t>Vous sentez-vous prêt à faire un tel pari </a:t>
            </a:r>
            <a:r>
              <a:rPr lang="fr-FR" dirty="0"/>
              <a:t>?</a:t>
            </a:r>
          </a:p>
        </p:txBody>
      </p:sp>
      <p:sp>
        <p:nvSpPr>
          <p:cNvPr id="3" name="TPAnswers"/>
          <p:cNvSpPr>
            <a:spLocks noGrp="1"/>
          </p:cNvSpPr>
          <p:nvPr>
            <p:ph type="body" idx="1"/>
            <p:custDataLst>
              <p:tags r:id="rId3"/>
            </p:custDataLst>
          </p:nvPr>
        </p:nvSpPr>
        <p:spPr>
          <a:xfrm>
            <a:off x="457200" y="1600200"/>
            <a:ext cx="4690864" cy="4324350"/>
          </a:xfrm>
        </p:spPr>
        <p:txBody>
          <a:bodyPr>
            <a:normAutofit/>
          </a:bodyPr>
          <a:lstStyle/>
          <a:p>
            <a:pPr marL="623887" indent="-514350">
              <a:spcBef>
                <a:spcPct val="20000"/>
              </a:spcBef>
              <a:spcAft>
                <a:spcPts val="0"/>
              </a:spcAft>
              <a:buFont typeface="Georgia" pitchFamily="18" charset="0"/>
              <a:buAutoNum type="alphaUcPeriod"/>
            </a:pPr>
            <a:r>
              <a:rPr lang="fr-FR" sz="3200" dirty="0" smtClean="0"/>
              <a:t>Oui sans réserves</a:t>
            </a:r>
          </a:p>
          <a:p>
            <a:pPr marL="623887" indent="-514350">
              <a:spcBef>
                <a:spcPct val="20000"/>
              </a:spcBef>
              <a:spcAft>
                <a:spcPts val="0"/>
              </a:spcAft>
              <a:buFont typeface="Georgia" pitchFamily="18" charset="0"/>
              <a:buAutoNum type="alphaUcPeriod"/>
            </a:pPr>
            <a:r>
              <a:rPr lang="fr-FR" sz="3200" dirty="0" smtClean="0"/>
              <a:t>Oui avec réserves</a:t>
            </a:r>
          </a:p>
          <a:p>
            <a:pPr marL="623887" indent="-514350">
              <a:spcBef>
                <a:spcPct val="20000"/>
              </a:spcBef>
              <a:spcAft>
                <a:spcPts val="0"/>
              </a:spcAft>
              <a:buFont typeface="Georgia" pitchFamily="18" charset="0"/>
              <a:buAutoNum type="alphaUcPeriod"/>
            </a:pPr>
            <a:r>
              <a:rPr lang="fr-FR" sz="3200" dirty="0" smtClean="0"/>
              <a:t>Non </a:t>
            </a:r>
          </a:p>
          <a:p>
            <a:pPr marL="623887" indent="-514350">
              <a:spcBef>
                <a:spcPct val="20000"/>
              </a:spcBef>
              <a:spcAft>
                <a:spcPts val="0"/>
              </a:spcAft>
              <a:buFont typeface="Georgia" pitchFamily="18" charset="0"/>
              <a:buAutoNum type="alphaUcPeriod"/>
            </a:pPr>
            <a:r>
              <a:rPr lang="fr-FR" sz="3200" dirty="0" smtClean="0"/>
              <a:t>Autre  </a:t>
            </a:r>
            <a:endParaRPr lang="fr-FR" sz="3200" dirty="0"/>
          </a:p>
        </p:txBody>
      </p:sp>
      <p:graphicFrame>
        <p:nvGraphicFramePr>
          <p:cNvPr id="4" name="TPChart"/>
          <p:cNvGraphicFramePr>
            <a:graphicFrameLocks noChangeAspect="1"/>
          </p:cNvGraphicFramePr>
          <p:nvPr>
            <p:custDataLst>
              <p:tags r:id="rId4"/>
            </p:custDataLst>
            <p:extLst>
              <p:ext uri="{D42A27DB-BD31-4B8C-83A1-F6EECF244321}">
                <p14:modId xmlns:p14="http://schemas.microsoft.com/office/powerpoint/2010/main" val="3222595609"/>
              </p:ext>
            </p:extLst>
          </p:nvPr>
        </p:nvGraphicFramePr>
        <p:xfrm>
          <a:off x="4427984" y="1598780"/>
          <a:ext cx="4572000" cy="5143500"/>
        </p:xfrm>
        <a:graphic>
          <a:graphicData uri="http://schemas.openxmlformats.org/presentationml/2006/ole">
            <mc:AlternateContent xmlns:mc="http://schemas.openxmlformats.org/markup-compatibility/2006">
              <mc:Choice xmlns:v="urn:schemas-microsoft-com:vml" Requires="v">
                <p:oleObj spid="_x0000_s904246" name="Graphique" r:id="rId7" imgW="4572000" imgH="5143500" progId="MSGraph.Chart.8">
                  <p:embed followColorScheme="full"/>
                </p:oleObj>
              </mc:Choice>
              <mc:Fallback>
                <p:oleObj name="Graphique" r:id="rId7" imgW="4572000" imgH="5143500" progId="MSGraph.Chart.8">
                  <p:embed followColorScheme="full"/>
                  <p:pic>
                    <p:nvPicPr>
                      <p:cNvPr id="0" name="Picture 42"/>
                      <p:cNvPicPr>
                        <a:picLocks noChangeAspect="1" noChangeArrowheads="1"/>
                      </p:cNvPicPr>
                      <p:nvPr/>
                    </p:nvPicPr>
                    <p:blipFill>
                      <a:blip r:embed="rId8"/>
                      <a:srcRect/>
                      <a:stretch>
                        <a:fillRect/>
                      </a:stretch>
                    </p:blipFill>
                    <p:spPr bwMode="auto">
                      <a:xfrm>
                        <a:off x="4427984" y="1598780"/>
                        <a:ext cx="4572000" cy="514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9570905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92869" y="651465"/>
            <a:ext cx="8991600" cy="707886"/>
          </a:xfrm>
        </p:spPr>
        <p:txBody>
          <a:bodyPr>
            <a:spAutoFit/>
          </a:bodyPr>
          <a:lstStyle/>
          <a:p>
            <a:pPr algn="ctr" eaLnBrk="1" hangingPunct="1"/>
            <a:r>
              <a:rPr lang="fr-FR" altLang="fr-FR" b="1" dirty="0" smtClean="0">
                <a:cs typeface="Times New Roman" pitchFamily="18" charset="0"/>
              </a:rPr>
              <a:t>L’épistémologie</a:t>
            </a:r>
            <a:endParaRPr lang="fr-FR" altLang="fr-FR" b="1" dirty="0">
              <a:latin typeface="+mj-lt"/>
              <a:cs typeface="Times New Roman" pitchFamily="18" charset="0"/>
            </a:endParaRPr>
          </a:p>
        </p:txBody>
      </p:sp>
      <p:sp>
        <p:nvSpPr>
          <p:cNvPr id="2051" name="ZoneTexte 5"/>
          <p:cNvSpPr txBox="1">
            <a:spLocks noChangeArrowheads="1"/>
          </p:cNvSpPr>
          <p:nvPr/>
        </p:nvSpPr>
        <p:spPr bwMode="auto">
          <a:xfrm>
            <a:off x="12987" y="1556792"/>
            <a:ext cx="8786812" cy="4555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itchFamily="18" charset="0"/>
                <a:cs typeface="Arial" pitchFamily="34" charset="0"/>
              </a:defRPr>
            </a:lvl1pPr>
            <a:lvl2pPr marL="742950" indent="-285750">
              <a:defRPr sz="2400">
                <a:solidFill>
                  <a:schemeClr val="tx1"/>
                </a:solidFill>
                <a:latin typeface="Times" pitchFamily="18" charset="0"/>
                <a:cs typeface="Arial" pitchFamily="34" charset="0"/>
              </a:defRPr>
            </a:lvl2pPr>
            <a:lvl3pPr marL="1143000" indent="-228600">
              <a:defRPr sz="2400">
                <a:solidFill>
                  <a:schemeClr val="tx1"/>
                </a:solidFill>
                <a:latin typeface="Times" pitchFamily="18" charset="0"/>
                <a:cs typeface="Arial" pitchFamily="34" charset="0"/>
              </a:defRPr>
            </a:lvl3pPr>
            <a:lvl4pPr marL="1600200" indent="-228600">
              <a:defRPr sz="2400">
                <a:solidFill>
                  <a:schemeClr val="tx1"/>
                </a:solidFill>
                <a:latin typeface="Times" pitchFamily="18" charset="0"/>
                <a:cs typeface="Arial" pitchFamily="34" charset="0"/>
              </a:defRPr>
            </a:lvl4pPr>
            <a:lvl5pPr marL="2057400" indent="-228600">
              <a:defRPr sz="2400">
                <a:solidFill>
                  <a:schemeClr val="tx1"/>
                </a:solidFill>
                <a:latin typeface="Times"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pitchFamily="18" charset="0"/>
                <a:cs typeface="Arial" pitchFamily="34" charset="0"/>
              </a:defRPr>
            </a:lvl9pPr>
          </a:lstStyle>
          <a:p>
            <a:r>
              <a:rPr lang="fr-FR" altLang="fr-FR" sz="3200" b="0" dirty="0" smtClean="0">
                <a:latin typeface="Arial" panose="020B0604020202020204" pitchFamily="34" charset="0"/>
              </a:rPr>
              <a:t>Vient </a:t>
            </a:r>
            <a:r>
              <a:rPr lang="fr-FR" altLang="fr-FR" sz="3200" b="0" dirty="0">
                <a:latin typeface="Arial" panose="020B0604020202020204" pitchFamily="34" charset="0"/>
              </a:rPr>
              <a:t>du grec :</a:t>
            </a:r>
          </a:p>
          <a:p>
            <a:pPr marL="1200150" lvl="1" indent="-457200">
              <a:buFont typeface="Arial" panose="020B0604020202020204" pitchFamily="34" charset="0"/>
              <a:buChar char="•"/>
            </a:pPr>
            <a:r>
              <a:rPr lang="fr-FR" altLang="fr-FR" sz="3200" b="0" dirty="0" err="1">
                <a:latin typeface="Arial" panose="020B0604020202020204" pitchFamily="34" charset="0"/>
              </a:rPr>
              <a:t>Épistémé</a:t>
            </a:r>
            <a:r>
              <a:rPr lang="fr-FR" altLang="fr-FR" sz="3200" b="0" dirty="0">
                <a:latin typeface="Arial" panose="020B0604020202020204" pitchFamily="34" charset="0"/>
              </a:rPr>
              <a:t> (science)</a:t>
            </a:r>
          </a:p>
          <a:p>
            <a:pPr marL="1200150" lvl="1" indent="-457200">
              <a:buFont typeface="Arial" panose="020B0604020202020204" pitchFamily="34" charset="0"/>
              <a:buChar char="•"/>
            </a:pPr>
            <a:r>
              <a:rPr lang="fr-FR" altLang="fr-FR" sz="3200" b="0" dirty="0">
                <a:latin typeface="Arial" panose="020B0604020202020204" pitchFamily="34" charset="0"/>
              </a:rPr>
              <a:t>Logos (discours, étude</a:t>
            </a:r>
            <a:r>
              <a:rPr lang="fr-FR" altLang="fr-FR" sz="3200" b="0" dirty="0" smtClean="0">
                <a:latin typeface="Arial" panose="020B0604020202020204" pitchFamily="34" charset="0"/>
              </a:rPr>
              <a:t>...)</a:t>
            </a:r>
          </a:p>
          <a:p>
            <a:pPr marL="457200" indent="-457200">
              <a:buFont typeface="Arial" panose="020B0604020202020204" pitchFamily="34" charset="0"/>
              <a:buChar char="•"/>
            </a:pPr>
            <a:endParaRPr lang="fr-FR" altLang="fr-FR" sz="1600" b="0" dirty="0" smtClean="0">
              <a:latin typeface="Arial" panose="020B0604020202020204" pitchFamily="34" charset="0"/>
            </a:endParaRPr>
          </a:p>
          <a:p>
            <a:r>
              <a:rPr lang="fr-FR" altLang="fr-FR" sz="3200" b="0" dirty="0" smtClean="0">
                <a:latin typeface="Arial" panose="020B0604020202020204" pitchFamily="34" charset="0"/>
              </a:rPr>
              <a:t>C’est la base du débat scientifique !</a:t>
            </a:r>
            <a:endParaRPr lang="fr-FR" altLang="fr-FR" sz="3200" b="0" dirty="0">
              <a:latin typeface="Arial" panose="020B0604020202020204" pitchFamily="34" charset="0"/>
            </a:endParaRPr>
          </a:p>
          <a:p>
            <a:endParaRPr lang="fr-FR" altLang="fr-FR" sz="1800" dirty="0">
              <a:latin typeface="Arial" panose="020B0604020202020204" pitchFamily="34" charset="0"/>
            </a:endParaRPr>
          </a:p>
          <a:p>
            <a:r>
              <a:rPr lang="fr-FR" altLang="fr-FR" sz="3200" b="0" dirty="0">
                <a:latin typeface="Arial" panose="020B0604020202020204" pitchFamily="34" charset="0"/>
              </a:rPr>
              <a:t>C’est l’étude critique d'une science :</a:t>
            </a:r>
          </a:p>
          <a:p>
            <a:pPr marL="457200" indent="-457200">
              <a:buFont typeface="Arial" panose="020B0604020202020204" pitchFamily="34" charset="0"/>
              <a:buChar char="•"/>
            </a:pPr>
            <a:r>
              <a:rPr lang="fr-FR" altLang="fr-FR" sz="3200" b="0" dirty="0">
                <a:latin typeface="Arial" panose="020B0604020202020204" pitchFamily="34" charset="0"/>
              </a:rPr>
              <a:t>Ses fondements</a:t>
            </a:r>
          </a:p>
          <a:p>
            <a:pPr marL="457200" indent="-457200">
              <a:buFont typeface="Arial" panose="020B0604020202020204" pitchFamily="34" charset="0"/>
              <a:buChar char="•"/>
            </a:pPr>
            <a:r>
              <a:rPr lang="fr-FR" altLang="fr-FR" sz="3200" b="0" dirty="0">
                <a:latin typeface="Arial" panose="020B0604020202020204" pitchFamily="34" charset="0"/>
              </a:rPr>
              <a:t>Ses règles de fonctionnement </a:t>
            </a:r>
          </a:p>
          <a:p>
            <a:pPr marL="457200" indent="-457200">
              <a:buFont typeface="Arial" panose="020B0604020202020204" pitchFamily="34" charset="0"/>
              <a:buChar char="•"/>
            </a:pPr>
            <a:r>
              <a:rPr lang="fr-FR" altLang="fr-FR" sz="3200" b="0" dirty="0">
                <a:latin typeface="Arial" panose="020B0604020202020204" pitchFamily="34" charset="0"/>
              </a:rPr>
              <a:t>Sa portée et ses limites de validité</a:t>
            </a:r>
          </a:p>
        </p:txBody>
      </p:sp>
    </p:spTree>
    <p:extLst>
      <p:ext uri="{BB962C8B-B14F-4D97-AF65-F5344CB8AC3E}">
        <p14:creationId xmlns:p14="http://schemas.microsoft.com/office/powerpoint/2010/main" val="27386790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5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1">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1">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1">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1">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066800"/>
          </a:xfrm>
        </p:spPr>
        <p:txBody>
          <a:bodyPr/>
          <a:lstStyle/>
          <a:p>
            <a:r>
              <a:rPr lang="fr-FR" sz="2400" dirty="0"/>
              <a:t>Si j’avais bon espoir que ce schéma idyllique puisse se réaliser, aurais-je le désir de faire </a:t>
            </a:r>
            <a:r>
              <a:rPr lang="fr-FR" sz="2400" dirty="0" smtClean="0"/>
              <a:t>une </a:t>
            </a:r>
            <a:r>
              <a:rPr lang="fr-FR" sz="2400" dirty="0"/>
              <a:t>part importante de mon enseignement de cette façon ?</a:t>
            </a:r>
          </a:p>
        </p:txBody>
      </p:sp>
      <p:sp>
        <p:nvSpPr>
          <p:cNvPr id="3" name="TPAnswers"/>
          <p:cNvSpPr>
            <a:spLocks noGrp="1"/>
          </p:cNvSpPr>
          <p:nvPr>
            <p:ph type="body" idx="1"/>
            <p:custDataLst>
              <p:tags r:id="rId3"/>
            </p:custDataLst>
          </p:nvPr>
        </p:nvSpPr>
        <p:spPr>
          <a:xfrm>
            <a:off x="457200" y="1600200"/>
            <a:ext cx="4114800" cy="4324350"/>
          </a:xfrm>
        </p:spPr>
        <p:txBody>
          <a:bodyPr>
            <a:normAutofit lnSpcReduction="10000"/>
          </a:bodyPr>
          <a:lstStyle/>
          <a:p>
            <a:pPr marL="623887" indent="-514350">
              <a:spcBef>
                <a:spcPct val="20000"/>
              </a:spcBef>
              <a:spcAft>
                <a:spcPts val="0"/>
              </a:spcAft>
              <a:buFont typeface="Georgia" pitchFamily="18" charset="0"/>
              <a:buAutoNum type="alphaUcPeriod"/>
            </a:pPr>
            <a:r>
              <a:rPr lang="fr-FR" sz="3200" dirty="0" smtClean="0"/>
              <a:t>Oui certainement</a:t>
            </a:r>
          </a:p>
          <a:p>
            <a:pPr marL="623887" indent="-514350">
              <a:spcBef>
                <a:spcPct val="20000"/>
              </a:spcBef>
              <a:spcAft>
                <a:spcPts val="0"/>
              </a:spcAft>
              <a:buFont typeface="Georgia" pitchFamily="18" charset="0"/>
              <a:buAutoNum type="alphaUcPeriod"/>
            </a:pPr>
            <a:r>
              <a:rPr lang="fr-FR" sz="3200" dirty="0" smtClean="0"/>
              <a:t>Oui mais ça me fait peur !</a:t>
            </a:r>
          </a:p>
          <a:p>
            <a:pPr marL="623887" indent="-514350">
              <a:spcBef>
                <a:spcPct val="20000"/>
              </a:spcBef>
              <a:spcAft>
                <a:spcPts val="0"/>
              </a:spcAft>
              <a:buFont typeface="Georgia" pitchFamily="18" charset="0"/>
              <a:buAutoNum type="alphaUcPeriod"/>
            </a:pPr>
            <a:r>
              <a:rPr lang="fr-FR" sz="3200" dirty="0" smtClean="0"/>
              <a:t>Non c’et trop risqué </a:t>
            </a:r>
          </a:p>
          <a:p>
            <a:pPr marL="623887" indent="-514350">
              <a:spcBef>
                <a:spcPct val="20000"/>
              </a:spcBef>
              <a:spcAft>
                <a:spcPts val="0"/>
              </a:spcAft>
              <a:buFont typeface="Georgia" pitchFamily="18" charset="0"/>
              <a:buAutoNum type="alphaUcPeriod"/>
            </a:pPr>
            <a:r>
              <a:rPr lang="fr-FR" sz="3200" dirty="0" smtClean="0"/>
              <a:t>Non ce n’est pas mon travail </a:t>
            </a:r>
          </a:p>
          <a:p>
            <a:pPr marL="623887" indent="-514350">
              <a:spcBef>
                <a:spcPct val="20000"/>
              </a:spcBef>
              <a:spcAft>
                <a:spcPts val="0"/>
              </a:spcAft>
              <a:buFont typeface="Georgia" pitchFamily="18" charset="0"/>
              <a:buAutoNum type="alphaUcPeriod"/>
            </a:pPr>
            <a:r>
              <a:rPr lang="fr-FR" sz="3200" dirty="0" smtClean="0"/>
              <a:t>Autre </a:t>
            </a:r>
            <a:endParaRPr lang="fr-FR" sz="3200" dirty="0"/>
          </a:p>
        </p:txBody>
      </p:sp>
      <p:graphicFrame>
        <p:nvGraphicFramePr>
          <p:cNvPr id="4" name="TPChart"/>
          <p:cNvGraphicFramePr>
            <a:graphicFrameLocks noChangeAspect="1"/>
          </p:cNvGraphicFramePr>
          <p:nvPr>
            <p:custDataLst>
              <p:tags r:id="rId4"/>
            </p:custDataLst>
            <p:extLst>
              <p:ext uri="{D42A27DB-BD31-4B8C-83A1-F6EECF244321}">
                <p14:modId xmlns:p14="http://schemas.microsoft.com/office/powerpoint/2010/main" val="584047589"/>
              </p:ext>
            </p:extLst>
          </p:nvPr>
        </p:nvGraphicFramePr>
        <p:xfrm>
          <a:off x="4716016" y="1570180"/>
          <a:ext cx="4572000" cy="5143500"/>
        </p:xfrm>
        <a:graphic>
          <a:graphicData uri="http://schemas.openxmlformats.org/presentationml/2006/ole">
            <mc:AlternateContent xmlns:mc="http://schemas.openxmlformats.org/markup-compatibility/2006">
              <mc:Choice xmlns:v="urn:schemas-microsoft-com:vml" Requires="v">
                <p:oleObj spid="_x0000_s906289" name="Graphique" r:id="rId7" imgW="4572000" imgH="5143500" progId="MSGraph.Chart.8">
                  <p:embed followColorScheme="full"/>
                </p:oleObj>
              </mc:Choice>
              <mc:Fallback>
                <p:oleObj name="Graphique" r:id="rId7" imgW="4572000" imgH="5143500" progId="MSGraph.Chart.8">
                  <p:embed followColorScheme="full"/>
                  <p:pic>
                    <p:nvPicPr>
                      <p:cNvPr id="0" name="Picture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6016" y="1570180"/>
                        <a:ext cx="4572000" cy="514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34952487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179512" y="476672"/>
            <a:ext cx="8229600" cy="1341090"/>
          </a:xfrm>
        </p:spPr>
        <p:txBody>
          <a:bodyPr/>
          <a:lstStyle/>
          <a:p>
            <a:r>
              <a:rPr lang="fr-FR" sz="3200" b="1" dirty="0"/>
              <a:t>Finalement </a:t>
            </a:r>
            <a:r>
              <a:rPr lang="fr-FR" sz="3200" b="1" dirty="0" smtClean="0"/>
              <a:t>pour vous : </a:t>
            </a:r>
            <a:r>
              <a:rPr lang="fr-FR" sz="3200" i="1" dirty="0" smtClean="0"/>
              <a:t>les résistances les plus importantes à cette réorganisation de la classe viennent principalement</a:t>
            </a:r>
            <a:endParaRPr lang="fr-FR" dirty="0"/>
          </a:p>
        </p:txBody>
      </p:sp>
      <p:sp>
        <p:nvSpPr>
          <p:cNvPr id="3" name="TPAnswers"/>
          <p:cNvSpPr>
            <a:spLocks noGrp="1"/>
          </p:cNvSpPr>
          <p:nvPr>
            <p:ph type="body" idx="1"/>
            <p:custDataLst>
              <p:tags r:id="rId3"/>
            </p:custDataLst>
          </p:nvPr>
        </p:nvSpPr>
        <p:spPr>
          <a:xfrm>
            <a:off x="457200" y="2636912"/>
            <a:ext cx="4546848" cy="3820294"/>
          </a:xfrm>
        </p:spPr>
        <p:txBody>
          <a:bodyPr>
            <a:normAutofit/>
          </a:bodyPr>
          <a:lstStyle/>
          <a:p>
            <a:pPr marL="623887" indent="-514350">
              <a:buClrTx/>
              <a:buAutoNum type="alphaUcPeriod"/>
            </a:pPr>
            <a:r>
              <a:rPr lang="fr-FR" sz="3200" dirty="0" smtClean="0"/>
              <a:t>Des apprenants</a:t>
            </a:r>
          </a:p>
          <a:p>
            <a:pPr marL="623887" indent="-514350">
              <a:buClrTx/>
              <a:buAutoNum type="alphaUcPeriod"/>
            </a:pPr>
            <a:r>
              <a:rPr lang="fr-FR" sz="3200" dirty="0" smtClean="0"/>
              <a:t>Des enseignants </a:t>
            </a:r>
            <a:endParaRPr lang="fr-FR" sz="3200" dirty="0"/>
          </a:p>
          <a:p>
            <a:pPr marL="623887" indent="-514350">
              <a:buClrTx/>
              <a:buAutoNum type="alphaUcPeriod"/>
            </a:pPr>
            <a:r>
              <a:rPr lang="fr-FR" sz="3200" dirty="0" smtClean="0"/>
              <a:t>Autre </a:t>
            </a:r>
          </a:p>
        </p:txBody>
      </p:sp>
      <p:graphicFrame>
        <p:nvGraphicFramePr>
          <p:cNvPr id="4" name="TPChart"/>
          <p:cNvGraphicFramePr>
            <a:graphicFrameLocks noChangeAspect="1"/>
          </p:cNvGraphicFramePr>
          <p:nvPr>
            <p:custDataLst>
              <p:tags r:id="rId4"/>
            </p:custDataLst>
            <p:extLst>
              <p:ext uri="{D42A27DB-BD31-4B8C-83A1-F6EECF244321}">
                <p14:modId xmlns:p14="http://schemas.microsoft.com/office/powerpoint/2010/main" val="2401018458"/>
              </p:ext>
            </p:extLst>
          </p:nvPr>
        </p:nvGraphicFramePr>
        <p:xfrm>
          <a:off x="4499992" y="1628800"/>
          <a:ext cx="4572000" cy="5143500"/>
        </p:xfrm>
        <a:graphic>
          <a:graphicData uri="http://schemas.openxmlformats.org/presentationml/2006/ole">
            <mc:AlternateContent xmlns:mc="http://schemas.openxmlformats.org/markup-compatibility/2006">
              <mc:Choice xmlns:v="urn:schemas-microsoft-com:vml" Requires="v">
                <p:oleObj spid="_x0000_s902215" name="Graphique" r:id="rId7" imgW="4572000" imgH="5143500" progId="MSGraph.Chart.8">
                  <p:embed followColorScheme="full"/>
                </p:oleObj>
              </mc:Choice>
              <mc:Fallback>
                <p:oleObj name="Graphique" r:id="rId7" imgW="4572000" imgH="5143500" progId="MSGraph.Chart.8">
                  <p:embed followColorScheme="full"/>
                  <p:pic>
                    <p:nvPicPr>
                      <p:cNvPr id="0" name="Picture 59"/>
                      <p:cNvPicPr>
                        <a:picLocks noChangeAspect="1" noChangeArrowheads="1"/>
                      </p:cNvPicPr>
                      <p:nvPr/>
                    </p:nvPicPr>
                    <p:blipFill>
                      <a:blip r:embed="rId8"/>
                      <a:srcRect/>
                      <a:stretch>
                        <a:fillRect/>
                      </a:stretch>
                    </p:blipFill>
                    <p:spPr bwMode="auto">
                      <a:xfrm>
                        <a:off x="4499992" y="1628800"/>
                        <a:ext cx="4572000" cy="514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248691088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1556792"/>
            <a:ext cx="7704856" cy="4524315"/>
          </a:xfrm>
          <a:prstGeom prst="rect">
            <a:avLst/>
          </a:prstGeom>
          <a:noFill/>
        </p:spPr>
        <p:txBody>
          <a:bodyPr wrap="square" rtlCol="0">
            <a:spAutoFit/>
          </a:bodyPr>
          <a:lstStyle/>
          <a:p>
            <a:r>
              <a:rPr lang="fr-FR" sz="7200" dirty="0" smtClean="0"/>
              <a:t>On en débat </a:t>
            </a:r>
          </a:p>
          <a:p>
            <a:r>
              <a:rPr lang="fr-FR" sz="7200" dirty="0" smtClean="0"/>
              <a:t>pour tenter de se comprendre </a:t>
            </a:r>
          </a:p>
          <a:p>
            <a:r>
              <a:rPr lang="fr-FR" sz="7200" dirty="0" smtClean="0"/>
              <a:t>sur l’essentiel !</a:t>
            </a:r>
            <a:endParaRPr lang="fr-FR" sz="7200" dirty="0"/>
          </a:p>
        </p:txBody>
      </p:sp>
    </p:spTree>
    <p:extLst>
      <p:ext uri="{BB962C8B-B14F-4D97-AF65-F5344CB8AC3E}">
        <p14:creationId xmlns:p14="http://schemas.microsoft.com/office/powerpoint/2010/main" val="845015194"/>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55195" y="562000"/>
            <a:ext cx="8784530" cy="70676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u="sng" dirty="0">
                <a:solidFill>
                  <a:srgbClr val="000000"/>
                </a:solidFill>
                <a:ea typeface="Microsoft YaHei" charset="-122"/>
              </a:rPr>
              <a:t>Trois principes élémentaires </a:t>
            </a:r>
            <a:r>
              <a:rPr lang="fr-FR" altLang="fr-FR" sz="2400" u="sng" dirty="0" smtClean="0">
                <a:solidFill>
                  <a:srgbClr val="000000"/>
                </a:solidFill>
                <a:ea typeface="Microsoft YaHei" charset="-122"/>
              </a:rPr>
              <a:t>dans la prise de parole</a:t>
            </a:r>
            <a:endParaRPr lang="fr-FR" altLang="fr-FR" sz="2400" u="sng" dirty="0">
              <a:solidFill>
                <a:srgbClr val="000000"/>
              </a:solidFill>
              <a:ea typeface="Microsoft YaHei" charset="-122"/>
            </a:endParaRPr>
          </a:p>
        </p:txBody>
      </p:sp>
      <p:sp>
        <p:nvSpPr>
          <p:cNvPr id="15362" name="Text Box 2"/>
          <p:cNvSpPr txBox="1">
            <a:spLocks noChangeArrowheads="1"/>
          </p:cNvSpPr>
          <p:nvPr/>
        </p:nvSpPr>
        <p:spPr bwMode="auto">
          <a:xfrm>
            <a:off x="323528" y="1340768"/>
            <a:ext cx="8424936" cy="525658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dirty="0"/>
              <a:t>1) Chacun parle en auteur d’un avis personnel et s’adresse avec conviction à ses pairs pour connaître leur avis  </a:t>
            </a:r>
            <a:endParaRPr lang="fr-FR" sz="110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dirty="0"/>
              <a:t>« Je pense que …… » et  « voilà mes raisons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dirty="0"/>
              <a:t>Mais personne ne cherche à occuper la scène pour avoir raison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900" b="0" dirty="0"/>
              <a:t> </a:t>
            </a:r>
            <a:endParaRPr lang="fr-FR" sz="5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dirty="0"/>
              <a:t>2) Tous écoutent en auditeurs respectueux d’un auteur qui prend le risque de dire « je pense que…!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dirty="0"/>
              <a:t>Pas de débat privé, pas de lecture (livre, mail, ordi…)</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dirty="0"/>
              <a:t>-   On écoute en cherchant à </a:t>
            </a:r>
            <a:r>
              <a:rPr lang="fr-FR" sz="2000" dirty="0"/>
              <a:t>découvrir ce qui est même et/ou différent </a:t>
            </a:r>
            <a:r>
              <a:rPr lang="fr-FR" sz="2000" b="0" dirty="0"/>
              <a:t>dans le propos d’autrui.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0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dirty="0"/>
              <a:t>3) Quand on n’est pas d’accord, on réagit sans détour mais confraternellement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i="1" dirty="0"/>
              <a:t> - Je ne comprends pas tel ou tel argument…, je ne suis pas d’accord avec cette affirmation, je me trompe peut-être, mais… </a:t>
            </a:r>
            <a:endParaRPr lang="fr-FR" sz="14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i="1" dirty="0"/>
              <a:t>- Est-ce que je trahis ta pensée en </a:t>
            </a:r>
            <a:r>
              <a:rPr lang="fr-FR" sz="2000" b="0" i="1" dirty="0" smtClean="0"/>
              <a:t>disant </a:t>
            </a:r>
            <a:r>
              <a:rPr lang="fr-FR" sz="2000" b="0" i="1" dirty="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000" b="0" i="1"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000" b="0" dirty="0"/>
          </a:p>
        </p:txBody>
      </p:sp>
    </p:spTree>
    <p:extLst>
      <p:ext uri="{BB962C8B-B14F-4D97-AF65-F5344CB8AC3E}">
        <p14:creationId xmlns:p14="http://schemas.microsoft.com/office/powerpoint/2010/main" val="395508769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29600" cy="792088"/>
          </a:xfrm>
        </p:spPr>
        <p:txBody>
          <a:bodyPr/>
          <a:lstStyle/>
          <a:p>
            <a:r>
              <a:rPr lang="fr-FR" sz="2800" b="1" dirty="0" smtClean="0">
                <a:effectLst>
                  <a:outerShdw blurRad="38100" dist="38100" dir="2700000" algn="tl">
                    <a:srgbClr val="000000">
                      <a:alpha val="43137"/>
                    </a:srgbClr>
                  </a:outerShdw>
                </a:effectLst>
              </a:rPr>
              <a:t>Mise en abîme de cette théorie par notre débat </a:t>
            </a:r>
            <a:endParaRPr lang="fr-FR" sz="2800" b="1" dirty="0"/>
          </a:p>
        </p:txBody>
      </p:sp>
      <p:sp>
        <p:nvSpPr>
          <p:cNvPr id="3" name="Espace réservé du contenu 2"/>
          <p:cNvSpPr>
            <a:spLocks noGrp="1"/>
          </p:cNvSpPr>
          <p:nvPr>
            <p:ph idx="1"/>
          </p:nvPr>
        </p:nvSpPr>
        <p:spPr>
          <a:xfrm>
            <a:off x="316105" y="1366731"/>
            <a:ext cx="8347367" cy="5433276"/>
          </a:xfrm>
        </p:spPr>
        <p:txBody>
          <a:bodyPr/>
          <a:lstStyle/>
          <a:p>
            <a:pPr marL="109537" indent="0">
              <a:buClrTx/>
              <a:buNone/>
            </a:pPr>
            <a:endParaRPr lang="fr-FR" sz="1400" dirty="0" smtClean="0"/>
          </a:p>
          <a:p>
            <a:pPr marL="109537" indent="0">
              <a:buClrTx/>
              <a:buNone/>
            </a:pPr>
            <a:r>
              <a:rPr lang="fr-FR" dirty="0" smtClean="0"/>
              <a:t>La force/fragilité du « débat scientifique en classe » tient au fait que c’est un quadruple changement de paradigme </a:t>
            </a:r>
          </a:p>
          <a:p>
            <a:pPr marL="109537" indent="0" algn="ctr">
              <a:buClrTx/>
              <a:buNone/>
            </a:pPr>
            <a:r>
              <a:rPr lang="fr-FR" b="1" dirty="0" smtClean="0"/>
              <a:t>épistémologique, cognitif, social et éthique </a:t>
            </a:r>
          </a:p>
          <a:p>
            <a:pPr marL="109537" indent="0">
              <a:buClrTx/>
              <a:buNone/>
            </a:pPr>
            <a:endParaRPr lang="fr-FR" dirty="0" smtClean="0"/>
          </a:p>
          <a:p>
            <a:pPr>
              <a:buClrTx/>
              <a:buFontTx/>
              <a:buChar char="-"/>
            </a:pPr>
            <a:endParaRPr lang="fr-FR" dirty="0" smtClean="0"/>
          </a:p>
          <a:p>
            <a:pPr>
              <a:buClrTx/>
              <a:buFontTx/>
              <a:buChar char="-"/>
            </a:pPr>
            <a:endParaRPr lang="fr-FR" sz="2400" dirty="0"/>
          </a:p>
          <a:p>
            <a:pPr>
              <a:buClrTx/>
              <a:buFontTx/>
              <a:buChar char="-"/>
            </a:pPr>
            <a:endParaRPr lang="fr-FR" sz="2400" dirty="0" smtClean="0"/>
          </a:p>
          <a:p>
            <a:pPr>
              <a:buClrTx/>
              <a:buFontTx/>
              <a:buChar char="-"/>
            </a:pPr>
            <a:endParaRPr lang="fr-FR" sz="2400" dirty="0"/>
          </a:p>
          <a:p>
            <a:pPr marL="109537" indent="0">
              <a:buClrTx/>
              <a:buNone/>
            </a:pPr>
            <a:endParaRPr lang="fr-FR" sz="2400" dirty="0"/>
          </a:p>
          <a:p>
            <a:pPr marL="109537" indent="0">
              <a:buClrTx/>
              <a:buNone/>
            </a:pPr>
            <a:endParaRPr lang="fr-FR" sz="2400" dirty="0" smtClean="0"/>
          </a:p>
        </p:txBody>
      </p:sp>
    </p:spTree>
    <p:extLst>
      <p:ext uri="{BB962C8B-B14F-4D97-AF65-F5344CB8AC3E}">
        <p14:creationId xmlns:p14="http://schemas.microsoft.com/office/powerpoint/2010/main" val="68663597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29600" cy="792088"/>
          </a:xfrm>
        </p:spPr>
        <p:txBody>
          <a:bodyPr/>
          <a:lstStyle/>
          <a:p>
            <a:r>
              <a:rPr lang="fr-FR" sz="2800" b="1" dirty="0">
                <a:effectLst>
                  <a:outerShdw blurRad="38100" dist="38100" dir="2700000" algn="tl">
                    <a:srgbClr val="000000">
                      <a:alpha val="43137"/>
                    </a:srgbClr>
                  </a:outerShdw>
                </a:effectLst>
              </a:rPr>
              <a:t>Ecole </a:t>
            </a:r>
            <a:r>
              <a:rPr lang="fr-FR" sz="2800" b="1" dirty="0" smtClean="0">
                <a:effectLst>
                  <a:outerShdw blurRad="38100" dist="38100" dir="2700000" algn="tl">
                    <a:srgbClr val="000000">
                      <a:alpha val="43137"/>
                    </a:srgbClr>
                  </a:outerShdw>
                </a:effectLst>
              </a:rPr>
              <a:t>républicaine, </a:t>
            </a:r>
            <a:r>
              <a:rPr lang="fr-FR" sz="2800" b="1" dirty="0">
                <a:effectLst>
                  <a:outerShdw blurRad="38100" dist="38100" dir="2700000" algn="tl">
                    <a:srgbClr val="000000">
                      <a:alpha val="43137"/>
                    </a:srgbClr>
                  </a:outerShdw>
                </a:effectLst>
              </a:rPr>
              <a:t>démocratie et </a:t>
            </a:r>
            <a:r>
              <a:rPr lang="fr-FR" sz="2800" b="1" dirty="0" smtClean="0">
                <a:effectLst>
                  <a:outerShdw blurRad="38100" dist="38100" dir="2700000" algn="tl">
                    <a:srgbClr val="000000">
                      <a:alpha val="43137"/>
                    </a:srgbClr>
                  </a:outerShdw>
                </a:effectLst>
              </a:rPr>
              <a:t>éthique</a:t>
            </a:r>
            <a:endParaRPr lang="fr-FR" sz="2800" b="1" dirty="0"/>
          </a:p>
        </p:txBody>
      </p:sp>
      <p:sp>
        <p:nvSpPr>
          <p:cNvPr id="3" name="Espace réservé du contenu 2"/>
          <p:cNvSpPr>
            <a:spLocks noGrp="1"/>
          </p:cNvSpPr>
          <p:nvPr>
            <p:ph idx="1"/>
          </p:nvPr>
        </p:nvSpPr>
        <p:spPr>
          <a:xfrm>
            <a:off x="316105" y="1366731"/>
            <a:ext cx="8347367" cy="5433276"/>
          </a:xfrm>
        </p:spPr>
        <p:txBody>
          <a:bodyPr/>
          <a:lstStyle/>
          <a:p>
            <a:pPr marL="109537" indent="0">
              <a:buClrTx/>
              <a:buNone/>
            </a:pPr>
            <a:r>
              <a:rPr lang="fr-FR" sz="2400" dirty="0" smtClean="0"/>
              <a:t>L’école de la République fondée sur l’idéal des Lumières a </a:t>
            </a:r>
          </a:p>
          <a:p>
            <a:pPr marL="109537" indent="0">
              <a:buClrTx/>
              <a:buNone/>
            </a:pPr>
            <a:r>
              <a:rPr lang="fr-FR" sz="2400" dirty="0" smtClean="0"/>
              <a:t>créé </a:t>
            </a:r>
            <a:r>
              <a:rPr lang="fr-FR" sz="2400" dirty="0"/>
              <a:t>la </a:t>
            </a:r>
            <a:r>
              <a:rPr lang="fr-FR" sz="2400" dirty="0" smtClean="0"/>
              <a:t>méritocratie républicaine qui </a:t>
            </a:r>
            <a:endParaRPr lang="fr-FR" sz="2400" dirty="0"/>
          </a:p>
          <a:p>
            <a:pPr marL="109537" indent="0">
              <a:buClrTx/>
              <a:buNone/>
            </a:pPr>
            <a:r>
              <a:rPr lang="fr-FR" sz="2400" dirty="0" smtClean="0"/>
              <a:t>- </a:t>
            </a:r>
            <a:r>
              <a:rPr lang="fr-FR" sz="2400" dirty="0"/>
              <a:t> D</a:t>
            </a:r>
            <a:r>
              <a:rPr lang="fr-FR" sz="2400" dirty="0" smtClean="0"/>
              <a:t>’un côté, écarte certains privilèges de la naissance, </a:t>
            </a:r>
          </a:p>
          <a:p>
            <a:pPr marL="109537" indent="0">
              <a:buClrTx/>
              <a:buNone/>
            </a:pPr>
            <a:r>
              <a:rPr lang="fr-FR" sz="2400" dirty="0" smtClean="0"/>
              <a:t>mais </a:t>
            </a:r>
            <a:r>
              <a:rPr lang="fr-FR" sz="2400" dirty="0"/>
              <a:t>simultanément </a:t>
            </a:r>
            <a:r>
              <a:rPr lang="fr-FR" sz="2400" dirty="0" smtClean="0"/>
              <a:t>d’un autre côté </a:t>
            </a:r>
          </a:p>
          <a:p>
            <a:pPr>
              <a:buClrTx/>
              <a:buFontTx/>
              <a:buChar char="-"/>
            </a:pPr>
            <a:r>
              <a:rPr lang="fr-FR" sz="2400" dirty="0"/>
              <a:t>L</a:t>
            </a:r>
            <a:r>
              <a:rPr lang="fr-FR" sz="2400" dirty="0" smtClean="0"/>
              <a:t>égitime/moralise le droit du « fort en thème » à penser à la place du moins instruit et par suite à le </a:t>
            </a:r>
            <a:r>
              <a:rPr lang="fr-FR" sz="2400" dirty="0"/>
              <a:t>dominer </a:t>
            </a:r>
            <a:r>
              <a:rPr lang="fr-FR" sz="2400" dirty="0" smtClean="0"/>
              <a:t>outrageusement.</a:t>
            </a:r>
          </a:p>
          <a:p>
            <a:pPr marL="109537" indent="0">
              <a:buClrTx/>
              <a:buNone/>
            </a:pPr>
            <a:r>
              <a:rPr lang="fr-FR" sz="2400" dirty="0" smtClean="0"/>
              <a:t>En fait le triptyque «</a:t>
            </a:r>
            <a:r>
              <a:rPr lang="fr-FR" sz="2400" dirty="0"/>
              <a:t> liberté, égalité, fraternité » très peu </a:t>
            </a:r>
            <a:r>
              <a:rPr lang="fr-FR" sz="2400" dirty="0" smtClean="0"/>
              <a:t>appliqué </a:t>
            </a:r>
            <a:r>
              <a:rPr lang="fr-FR" sz="2400" dirty="0"/>
              <a:t>dans la vie citoyenne est intenable à </a:t>
            </a:r>
            <a:r>
              <a:rPr lang="fr-FR" sz="2400" dirty="0" smtClean="0"/>
              <a:t>l’école !</a:t>
            </a:r>
          </a:p>
          <a:p>
            <a:pPr marL="109537" indent="0">
              <a:buClrTx/>
              <a:buNone/>
            </a:pPr>
            <a:endParaRPr lang="fr-FR" sz="2400" dirty="0" smtClean="0"/>
          </a:p>
          <a:p>
            <a:pPr marL="109537" indent="0">
              <a:buClrTx/>
              <a:buNone/>
            </a:pPr>
            <a:r>
              <a:rPr lang="fr-FR" sz="2400" dirty="0" smtClean="0"/>
              <a:t>Pour des raisons éthiques on peut avantageusement le remplacer par le triptyque</a:t>
            </a:r>
          </a:p>
          <a:p>
            <a:pPr marL="109537" indent="0">
              <a:buClrTx/>
              <a:buNone/>
            </a:pPr>
            <a:r>
              <a:rPr lang="fr-FR" sz="2400" b="1" dirty="0"/>
              <a:t>« responsabilité intellectuelle, altérité, </a:t>
            </a:r>
            <a:endParaRPr lang="fr-FR" sz="2400" b="1" dirty="0" smtClean="0"/>
          </a:p>
          <a:p>
            <a:pPr marL="109537" indent="0">
              <a:buClrTx/>
              <a:buNone/>
            </a:pPr>
            <a:r>
              <a:rPr lang="fr-FR" sz="2400" b="1" dirty="0"/>
              <a:t>	</a:t>
            </a:r>
            <a:r>
              <a:rPr lang="fr-FR" sz="2400" b="1" dirty="0" smtClean="0"/>
              <a:t>			amour-estime épistémique</a:t>
            </a:r>
            <a:r>
              <a:rPr lang="fr-FR" sz="2400" b="1" dirty="0"/>
              <a:t> »</a:t>
            </a:r>
          </a:p>
          <a:p>
            <a:pPr>
              <a:buClrTx/>
              <a:buFontTx/>
              <a:buChar char="-"/>
            </a:pPr>
            <a:endParaRPr lang="fr-FR" sz="2400" dirty="0" smtClean="0"/>
          </a:p>
          <a:p>
            <a:pPr>
              <a:buClrTx/>
              <a:buFontTx/>
              <a:buChar char="-"/>
            </a:pPr>
            <a:endParaRPr lang="fr-FR" sz="2400" dirty="0"/>
          </a:p>
          <a:p>
            <a:pPr>
              <a:buClrTx/>
              <a:buFontTx/>
              <a:buChar char="-"/>
            </a:pPr>
            <a:endParaRPr lang="fr-FR" sz="2400" dirty="0" smtClean="0"/>
          </a:p>
          <a:p>
            <a:pPr>
              <a:buClrTx/>
              <a:buFontTx/>
              <a:buChar char="-"/>
            </a:pPr>
            <a:endParaRPr lang="fr-FR" sz="2400" dirty="0"/>
          </a:p>
          <a:p>
            <a:pPr marL="109537" indent="0">
              <a:buClrTx/>
              <a:buNone/>
            </a:pPr>
            <a:endParaRPr lang="fr-FR" sz="2400" dirty="0"/>
          </a:p>
          <a:p>
            <a:pPr marL="109537" indent="0">
              <a:buClrTx/>
              <a:buNone/>
            </a:pPr>
            <a:endParaRPr lang="fr-FR" sz="2400" dirty="0" smtClean="0"/>
          </a:p>
        </p:txBody>
      </p:sp>
    </p:spTree>
    <p:extLst>
      <p:ext uri="{BB962C8B-B14F-4D97-AF65-F5344CB8AC3E}">
        <p14:creationId xmlns:p14="http://schemas.microsoft.com/office/powerpoint/2010/main" val="26787596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48680"/>
            <a:ext cx="8229600" cy="792088"/>
          </a:xfrm>
        </p:spPr>
        <p:txBody>
          <a:bodyPr/>
          <a:lstStyle/>
          <a:p>
            <a:r>
              <a:rPr lang="fr-FR" sz="2800" b="1" dirty="0">
                <a:effectLst>
                  <a:outerShdw blurRad="38100" dist="38100" dir="2700000" algn="tl">
                    <a:srgbClr val="000000">
                      <a:alpha val="43137"/>
                    </a:srgbClr>
                  </a:outerShdw>
                </a:effectLst>
              </a:rPr>
              <a:t>Ecole </a:t>
            </a:r>
            <a:r>
              <a:rPr lang="fr-FR" sz="2800" b="1" dirty="0" smtClean="0">
                <a:effectLst>
                  <a:outerShdw blurRad="38100" dist="38100" dir="2700000" algn="tl">
                    <a:srgbClr val="000000">
                      <a:alpha val="43137"/>
                    </a:srgbClr>
                  </a:outerShdw>
                </a:effectLst>
              </a:rPr>
              <a:t>républicaine, </a:t>
            </a:r>
            <a:r>
              <a:rPr lang="fr-FR" sz="2800" b="1" dirty="0">
                <a:effectLst>
                  <a:outerShdw blurRad="38100" dist="38100" dir="2700000" algn="tl">
                    <a:srgbClr val="000000">
                      <a:alpha val="43137"/>
                    </a:srgbClr>
                  </a:outerShdw>
                </a:effectLst>
              </a:rPr>
              <a:t>démocratie et </a:t>
            </a:r>
            <a:r>
              <a:rPr lang="fr-FR" sz="2800" b="1" dirty="0" smtClean="0">
                <a:effectLst>
                  <a:outerShdw blurRad="38100" dist="38100" dir="2700000" algn="tl">
                    <a:srgbClr val="000000">
                      <a:alpha val="43137"/>
                    </a:srgbClr>
                  </a:outerShdw>
                </a:effectLst>
              </a:rPr>
              <a:t>éthique</a:t>
            </a:r>
            <a:endParaRPr lang="fr-FR" sz="2800" b="1" dirty="0"/>
          </a:p>
        </p:txBody>
      </p:sp>
      <p:sp>
        <p:nvSpPr>
          <p:cNvPr id="3" name="Espace réservé du contenu 2"/>
          <p:cNvSpPr>
            <a:spLocks noGrp="1"/>
          </p:cNvSpPr>
          <p:nvPr>
            <p:ph idx="1"/>
          </p:nvPr>
        </p:nvSpPr>
        <p:spPr>
          <a:xfrm>
            <a:off x="316105" y="1988839"/>
            <a:ext cx="8347367" cy="4811167"/>
          </a:xfrm>
        </p:spPr>
        <p:txBody>
          <a:bodyPr/>
          <a:lstStyle/>
          <a:p>
            <a:pPr marL="109537" indent="0">
              <a:buClrTx/>
              <a:buNone/>
            </a:pPr>
            <a:r>
              <a:rPr lang="fr-FR" sz="2400" dirty="0" smtClean="0"/>
              <a:t>Le triptyque issu des Lumières </a:t>
            </a:r>
          </a:p>
          <a:p>
            <a:pPr marL="109537" indent="0" algn="ctr">
              <a:buClrTx/>
              <a:buNone/>
            </a:pPr>
            <a:r>
              <a:rPr lang="fr-FR" b="1" dirty="0" smtClean="0"/>
              <a:t>«</a:t>
            </a:r>
            <a:r>
              <a:rPr lang="fr-FR" b="1" dirty="0"/>
              <a:t> liberté, égalité, fraternité » </a:t>
            </a:r>
            <a:endParaRPr lang="fr-FR" b="1" dirty="0" smtClean="0"/>
          </a:p>
          <a:p>
            <a:pPr marL="109537" indent="0">
              <a:buClrTx/>
              <a:buNone/>
            </a:pPr>
            <a:r>
              <a:rPr lang="fr-FR" sz="2400" dirty="0" smtClean="0"/>
              <a:t>très </a:t>
            </a:r>
            <a:r>
              <a:rPr lang="fr-FR" sz="2400" dirty="0"/>
              <a:t>peu </a:t>
            </a:r>
            <a:r>
              <a:rPr lang="fr-FR" sz="2400" dirty="0" smtClean="0"/>
              <a:t>appliqué </a:t>
            </a:r>
            <a:r>
              <a:rPr lang="fr-FR" sz="2400" dirty="0"/>
              <a:t>dans la vie citoyenne est intenable à </a:t>
            </a:r>
            <a:r>
              <a:rPr lang="fr-FR" sz="2400" dirty="0" smtClean="0"/>
              <a:t>l’école !</a:t>
            </a:r>
          </a:p>
          <a:p>
            <a:pPr marL="109537" indent="0">
              <a:buClrTx/>
              <a:buNone/>
            </a:pPr>
            <a:endParaRPr lang="fr-FR" sz="2400" dirty="0" smtClean="0"/>
          </a:p>
          <a:p>
            <a:pPr marL="109537" indent="0">
              <a:buClrTx/>
              <a:buNone/>
            </a:pPr>
            <a:r>
              <a:rPr lang="fr-FR" sz="2400" dirty="0" smtClean="0"/>
              <a:t>Pour des raisons éthiques on peut avantageusement le remplacer par le triptyque</a:t>
            </a:r>
          </a:p>
          <a:p>
            <a:pPr marL="109537" indent="0">
              <a:buClrTx/>
              <a:buNone/>
            </a:pPr>
            <a:r>
              <a:rPr lang="fr-FR" sz="2400" b="1" dirty="0"/>
              <a:t>« responsabilité intellectuelle, altérité, </a:t>
            </a:r>
            <a:endParaRPr lang="fr-FR" sz="2400" b="1" dirty="0" smtClean="0"/>
          </a:p>
          <a:p>
            <a:pPr marL="109537" indent="0">
              <a:buClrTx/>
              <a:buNone/>
            </a:pPr>
            <a:r>
              <a:rPr lang="fr-FR" sz="2400" b="1" dirty="0"/>
              <a:t>	</a:t>
            </a:r>
            <a:r>
              <a:rPr lang="fr-FR" sz="2400" b="1" dirty="0" smtClean="0"/>
              <a:t>			amour-estime épistémique</a:t>
            </a:r>
            <a:r>
              <a:rPr lang="fr-FR" sz="2400" b="1" dirty="0"/>
              <a:t> »</a:t>
            </a:r>
          </a:p>
          <a:p>
            <a:pPr>
              <a:buClrTx/>
              <a:buFontTx/>
              <a:buChar char="-"/>
            </a:pPr>
            <a:endParaRPr lang="fr-FR" sz="2400" dirty="0" smtClean="0"/>
          </a:p>
          <a:p>
            <a:pPr>
              <a:buClrTx/>
              <a:buFontTx/>
              <a:buChar char="-"/>
            </a:pPr>
            <a:endParaRPr lang="fr-FR" sz="2400" dirty="0"/>
          </a:p>
          <a:p>
            <a:pPr>
              <a:buClrTx/>
              <a:buFontTx/>
              <a:buChar char="-"/>
            </a:pPr>
            <a:endParaRPr lang="fr-FR" sz="2400" dirty="0" smtClean="0"/>
          </a:p>
          <a:p>
            <a:pPr>
              <a:buClrTx/>
              <a:buFontTx/>
              <a:buChar char="-"/>
            </a:pPr>
            <a:endParaRPr lang="fr-FR" sz="2400" dirty="0"/>
          </a:p>
          <a:p>
            <a:pPr marL="109537" indent="0">
              <a:buClrTx/>
              <a:buNone/>
            </a:pPr>
            <a:endParaRPr lang="fr-FR" sz="2400" dirty="0"/>
          </a:p>
          <a:p>
            <a:pPr marL="109537" indent="0">
              <a:buClrTx/>
              <a:buNone/>
            </a:pPr>
            <a:endParaRPr lang="fr-FR" sz="2400" dirty="0" smtClean="0"/>
          </a:p>
        </p:txBody>
      </p:sp>
    </p:spTree>
    <p:extLst>
      <p:ext uri="{BB962C8B-B14F-4D97-AF65-F5344CB8AC3E}">
        <p14:creationId xmlns:p14="http://schemas.microsoft.com/office/powerpoint/2010/main" val="386122578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Sp="0">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95536" y="116632"/>
            <a:ext cx="8229600" cy="792088"/>
          </a:xfrm>
        </p:spPr>
        <p:txBody>
          <a:bodyPr/>
          <a:lstStyle/>
          <a:p>
            <a:r>
              <a:rPr lang="fr-FR" sz="2800" b="1" dirty="0" smtClean="0">
                <a:effectLst>
                  <a:outerShdw blurRad="38100" dist="38100" dir="2700000" algn="tl">
                    <a:srgbClr val="000000">
                      <a:alpha val="43137"/>
                    </a:srgbClr>
                  </a:outerShdw>
                </a:effectLst>
              </a:rPr>
              <a:t>Le triple retournement  épistémologique, social et affectif du débat scientifique en classe</a:t>
            </a:r>
            <a:endParaRPr lang="fr-FR" sz="2800" b="1" dirty="0"/>
          </a:p>
        </p:txBody>
      </p:sp>
      <p:sp>
        <p:nvSpPr>
          <p:cNvPr id="3" name="Espace réservé du contenu 2"/>
          <p:cNvSpPr>
            <a:spLocks noGrp="1"/>
          </p:cNvSpPr>
          <p:nvPr>
            <p:ph idx="1"/>
          </p:nvPr>
        </p:nvSpPr>
        <p:spPr>
          <a:xfrm>
            <a:off x="124742" y="1052736"/>
            <a:ext cx="8572402" cy="5760640"/>
          </a:xfrm>
        </p:spPr>
        <p:style>
          <a:lnRef idx="2">
            <a:schemeClr val="dk1"/>
          </a:lnRef>
          <a:fillRef idx="1">
            <a:schemeClr val="lt1"/>
          </a:fillRef>
          <a:effectRef idx="0">
            <a:schemeClr val="dk1"/>
          </a:effectRef>
          <a:fontRef idx="minor">
            <a:schemeClr val="dk1"/>
          </a:fontRef>
        </p:style>
        <p:txBody>
          <a:bodyPr/>
          <a:lstStyle/>
          <a:p>
            <a:pPr marL="109537" indent="0">
              <a:buClrTx/>
              <a:buNone/>
            </a:pPr>
            <a:r>
              <a:rPr lang="fr-FR" b="1" u="sng" dirty="0" smtClean="0"/>
              <a:t>Responsabilité intellectuelle</a:t>
            </a:r>
            <a:r>
              <a:rPr lang="fr-FR" u="sng" dirty="0" smtClean="0"/>
              <a:t> </a:t>
            </a:r>
          </a:p>
          <a:p>
            <a:pPr marL="109537" indent="0">
              <a:buClrTx/>
              <a:buNone/>
            </a:pPr>
            <a:r>
              <a:rPr lang="fr-FR" dirty="0" smtClean="0"/>
              <a:t>«</a:t>
            </a:r>
            <a:r>
              <a:rPr lang="fr-FR" dirty="0"/>
              <a:t> Je pense </a:t>
            </a:r>
            <a:r>
              <a:rPr lang="fr-FR" dirty="0" smtClean="0"/>
              <a:t>que… je soutiens que…</a:t>
            </a:r>
          </a:p>
          <a:p>
            <a:pPr marL="109537" indent="0">
              <a:buClrTx/>
              <a:buNone/>
            </a:pPr>
            <a:r>
              <a:rPr lang="fr-FR" dirty="0" smtClean="0"/>
              <a:t>	et dans ce que j’énonce je te respecte  ! » </a:t>
            </a:r>
          </a:p>
          <a:p>
            <a:pPr marL="109537" indent="0">
              <a:buClrTx/>
              <a:buNone/>
            </a:pPr>
            <a:endParaRPr lang="fr-FR" sz="1600" dirty="0" smtClean="0"/>
          </a:p>
          <a:p>
            <a:pPr marL="109537" indent="0">
              <a:buClrTx/>
              <a:buNone/>
            </a:pPr>
            <a:r>
              <a:rPr lang="fr-FR" b="1" u="sng" dirty="0" smtClean="0"/>
              <a:t>Altérité</a:t>
            </a:r>
          </a:p>
          <a:p>
            <a:pPr marL="109537" indent="0">
              <a:buClrTx/>
              <a:buNone/>
            </a:pPr>
            <a:r>
              <a:rPr lang="fr-FR" dirty="0" smtClean="0"/>
              <a:t>Toi </a:t>
            </a:r>
            <a:r>
              <a:rPr lang="fr-FR" dirty="0"/>
              <a:t>avec qui </a:t>
            </a:r>
            <a:r>
              <a:rPr lang="fr-FR" dirty="0" smtClean="0"/>
              <a:t>j’apprends, je t’estime car je te reconnais</a:t>
            </a:r>
            <a:r>
              <a:rPr lang="fr-FR" dirty="0"/>
              <a:t> </a:t>
            </a:r>
            <a:r>
              <a:rPr lang="fr-FR" dirty="0" smtClean="0"/>
              <a:t> </a:t>
            </a:r>
            <a:r>
              <a:rPr lang="fr-FR" dirty="0" smtClean="0">
                <a:effectLst>
                  <a:outerShdw blurRad="38100" dist="38100" dir="2700000" algn="tl">
                    <a:srgbClr val="000000">
                      <a:alpha val="43137"/>
                    </a:srgbClr>
                  </a:outerShdw>
                </a:effectLst>
              </a:rPr>
              <a:t>« même </a:t>
            </a:r>
            <a:r>
              <a:rPr lang="fr-FR" dirty="0">
                <a:effectLst>
                  <a:outerShdw blurRad="38100" dist="38100" dir="2700000" algn="tl">
                    <a:srgbClr val="000000">
                      <a:alpha val="43137"/>
                    </a:srgbClr>
                  </a:outerShdw>
                </a:effectLst>
              </a:rPr>
              <a:t>et différent de moi </a:t>
            </a:r>
            <a:r>
              <a:rPr lang="fr-FR" dirty="0" smtClean="0">
                <a:effectLst>
                  <a:outerShdw blurRad="38100" dist="38100" dir="2700000" algn="tl">
                    <a:srgbClr val="000000">
                      <a:alpha val="43137"/>
                    </a:srgbClr>
                  </a:outerShdw>
                </a:effectLst>
              </a:rPr>
              <a:t>»!</a:t>
            </a:r>
          </a:p>
          <a:p>
            <a:pPr marL="109537" indent="0">
              <a:buClrTx/>
              <a:buNone/>
            </a:pPr>
            <a:endParaRPr lang="fr-FR" sz="1200" dirty="0" smtClean="0">
              <a:effectLst>
                <a:outerShdw blurRad="38100" dist="38100" dir="2700000" algn="tl">
                  <a:srgbClr val="000000">
                    <a:alpha val="43137"/>
                  </a:srgbClr>
                </a:outerShdw>
              </a:effectLst>
            </a:endParaRPr>
          </a:p>
          <a:p>
            <a:pPr marL="109537" indent="0">
              <a:buClrTx/>
              <a:buNone/>
            </a:pPr>
            <a:r>
              <a:rPr lang="fr-FR" b="1" u="sng" dirty="0" smtClean="0"/>
              <a:t>Amour- estime </a:t>
            </a:r>
            <a:r>
              <a:rPr lang="fr-FR" b="1" u="sng" dirty="0"/>
              <a:t>épistémique</a:t>
            </a:r>
            <a:r>
              <a:rPr lang="fr-FR" dirty="0"/>
              <a:t> </a:t>
            </a:r>
            <a:endParaRPr lang="fr-FR" dirty="0" smtClean="0"/>
          </a:p>
          <a:p>
            <a:pPr marL="109537" indent="0">
              <a:buClrTx/>
              <a:buNone/>
            </a:pPr>
            <a:r>
              <a:rPr lang="fr-FR" dirty="0" smtClean="0"/>
              <a:t>Si nous osons exprimer ouvertement ce que nous pensons de même et de différent, cela nous inscrit dans une communauté de destin </a:t>
            </a:r>
            <a:r>
              <a:rPr lang="fr-FR" dirty="0"/>
              <a:t>cognitif </a:t>
            </a:r>
            <a:r>
              <a:rPr lang="fr-FR" dirty="0" smtClean="0"/>
              <a:t>!</a:t>
            </a:r>
          </a:p>
          <a:p>
            <a:pPr marL="109537" indent="0">
              <a:buClrTx/>
              <a:buNone/>
            </a:pPr>
            <a:endParaRPr lang="fr-FR" dirty="0"/>
          </a:p>
        </p:txBody>
      </p:sp>
    </p:spTree>
    <p:extLst>
      <p:ext uri="{BB962C8B-B14F-4D97-AF65-F5344CB8AC3E}">
        <p14:creationId xmlns:p14="http://schemas.microsoft.com/office/powerpoint/2010/main" val="168463888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908720"/>
            <a:ext cx="8229600" cy="792088"/>
          </a:xfrm>
        </p:spPr>
        <p:txBody>
          <a:bodyPr/>
          <a:lstStyle/>
          <a:p>
            <a:r>
              <a:rPr lang="fr-FR" sz="2400" b="1" dirty="0" smtClean="0">
                <a:effectLst>
                  <a:outerShdw blurRad="38100" dist="38100" dir="2700000" algn="tl">
                    <a:srgbClr val="000000">
                      <a:alpha val="43137"/>
                    </a:srgbClr>
                  </a:outerShdw>
                </a:effectLst>
              </a:rPr>
              <a:t>Le débat scientifique n’est pas une façon déguisée de faire un cours de morale, mais une façon explicite de donner à tous le goût et la saveur du souci du « bien commun » </a:t>
            </a:r>
            <a:endParaRPr lang="fr-FR" sz="2800" b="1" dirty="0"/>
          </a:p>
        </p:txBody>
      </p:sp>
      <p:sp>
        <p:nvSpPr>
          <p:cNvPr id="3" name="Espace réservé du contenu 2"/>
          <p:cNvSpPr>
            <a:spLocks noGrp="1"/>
          </p:cNvSpPr>
          <p:nvPr>
            <p:ph idx="1"/>
          </p:nvPr>
        </p:nvSpPr>
        <p:spPr>
          <a:xfrm>
            <a:off x="179512" y="1772816"/>
            <a:ext cx="8347367" cy="5433276"/>
          </a:xfrm>
        </p:spPr>
        <p:txBody>
          <a:bodyPr/>
          <a:lstStyle/>
          <a:p>
            <a:pPr marL="109537" indent="0">
              <a:buClrTx/>
              <a:buNone/>
            </a:pPr>
            <a:endParaRPr lang="fr-FR" sz="1400" dirty="0" smtClean="0"/>
          </a:p>
          <a:p>
            <a:pPr marL="109537" indent="0">
              <a:buClrTx/>
              <a:buNone/>
            </a:pPr>
            <a:r>
              <a:rPr lang="fr-FR" sz="2400" dirty="0" smtClean="0"/>
              <a:t>Notre rôle de professeur n’est pas d’exiger de nos élèves qu’ils soient bons et généreux (simulacre), mais de les ouvrir au désir humaniste de partager un destin commun.</a:t>
            </a:r>
          </a:p>
          <a:p>
            <a:pPr marL="109537" indent="0">
              <a:buClrTx/>
              <a:buNone/>
            </a:pPr>
            <a:endParaRPr lang="fr-FR" sz="1600" dirty="0"/>
          </a:p>
          <a:p>
            <a:pPr marL="109537" indent="0">
              <a:buClrTx/>
              <a:buNone/>
            </a:pPr>
            <a:r>
              <a:rPr lang="fr-FR" sz="2400" dirty="0" smtClean="0"/>
              <a:t>Il s’agit de donner à chacun l’occasion d’expérimenter </a:t>
            </a:r>
          </a:p>
          <a:p>
            <a:pPr marL="109537" indent="0">
              <a:buClrTx/>
              <a:buNone/>
            </a:pPr>
            <a:r>
              <a:rPr lang="fr-FR" sz="2400" b="1" dirty="0" smtClean="0"/>
              <a:t>la force, l’intelligence, la confiance en soi, les émotions et le bonheur </a:t>
            </a:r>
            <a:r>
              <a:rPr lang="fr-FR" sz="2400" dirty="0" smtClean="0"/>
              <a:t>que peut nous offrir un rapport à autrui avec lequel on assume une authentique </a:t>
            </a:r>
          </a:p>
          <a:p>
            <a:pPr marL="109537" indent="0" algn="ctr">
              <a:buClrTx/>
              <a:buNone/>
            </a:pPr>
            <a:r>
              <a:rPr lang="fr-FR" sz="2400" b="1" dirty="0" smtClean="0"/>
              <a:t>« communauté de destin cognitif » </a:t>
            </a:r>
            <a:r>
              <a:rPr lang="fr-FR" sz="2400" dirty="0" smtClean="0"/>
              <a:t>:</a:t>
            </a:r>
          </a:p>
          <a:p>
            <a:pPr marL="109537" indent="0">
              <a:buClrTx/>
              <a:buNone/>
            </a:pPr>
            <a:r>
              <a:rPr lang="fr-FR" sz="2400" dirty="0" smtClean="0"/>
              <a:t> nous sommes tous très ignorants, nous nous trompons tous beaucoup, mais chacun détient de par son « en soi » un trésor de compréhension du monde qui lui est propre et nous fait tous grandir si on le partage !</a:t>
            </a:r>
            <a:endParaRPr lang="fr-FR" sz="2400" dirty="0"/>
          </a:p>
          <a:p>
            <a:pPr marL="109537" indent="0">
              <a:buClrTx/>
              <a:buNone/>
            </a:pPr>
            <a:r>
              <a:rPr lang="fr-FR" sz="2400" b="1" dirty="0" smtClean="0"/>
              <a:t> </a:t>
            </a:r>
          </a:p>
          <a:p>
            <a:pPr marL="109537" indent="0">
              <a:buClrTx/>
              <a:buNone/>
            </a:pPr>
            <a:endParaRPr lang="fr-FR" sz="2400" b="1" dirty="0" smtClean="0"/>
          </a:p>
        </p:txBody>
      </p:sp>
    </p:spTree>
    <p:extLst>
      <p:ext uri="{BB962C8B-B14F-4D97-AF65-F5344CB8AC3E}">
        <p14:creationId xmlns:p14="http://schemas.microsoft.com/office/powerpoint/2010/main" val="19341716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389842" y="649701"/>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b="0" dirty="0" smtClean="0"/>
              <a:t>Pour finir, disons que de façon </a:t>
            </a:r>
            <a:r>
              <a:rPr lang="fr-FR" b="0" dirty="0"/>
              <a:t>générale </a:t>
            </a:r>
          </a:p>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altLang="fr-FR" dirty="0">
              <a:solidFill>
                <a:srgbClr val="575F6D"/>
              </a:solidFill>
            </a:endParaRPr>
          </a:p>
        </p:txBody>
      </p:sp>
      <p:sp>
        <p:nvSpPr>
          <p:cNvPr id="15362" name="Text Box 2"/>
          <p:cNvSpPr txBox="1">
            <a:spLocks noChangeArrowheads="1"/>
          </p:cNvSpPr>
          <p:nvPr/>
        </p:nvSpPr>
        <p:spPr bwMode="auto">
          <a:xfrm>
            <a:off x="412894" y="1916832"/>
            <a:ext cx="8551593" cy="5314528"/>
          </a:xfrm>
          <a:prstGeom prst="rect">
            <a:avLst/>
          </a:prstGeom>
          <a:noFill/>
          <a:ln w="9525">
            <a:noFill/>
            <a:round/>
            <a:headEnd/>
            <a:tailEnd/>
          </a:ln>
        </p:spPr>
        <p:txBody>
          <a:bodyPr/>
          <a:lstStyle/>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Nos </a:t>
            </a:r>
            <a:r>
              <a:rPr lang="fr-FR" sz="2400" b="0" dirty="0"/>
              <a:t>coutumes sociales (discussions aux repas)</a:t>
            </a:r>
          </a:p>
          <a:p>
            <a:pPr marL="908050" lvl="1"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Nos </a:t>
            </a:r>
            <a:r>
              <a:rPr lang="fr-FR" sz="2400" b="0" dirty="0"/>
              <a:t>ego mal placés (le culte d’une réussite personnelle)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Et </a:t>
            </a:r>
            <a:r>
              <a:rPr lang="fr-FR" sz="2400" b="0" dirty="0"/>
              <a:t>un affectif trop au premier degré (chercher à plaire, à </a:t>
            </a:r>
            <a:r>
              <a:rPr lang="fr-FR" sz="2400" b="0" dirty="0" smtClean="0"/>
              <a:t>dominer affectivement, à ne </a:t>
            </a:r>
            <a:r>
              <a:rPr lang="fr-FR" sz="2400" b="0" dirty="0"/>
              <a:t>pas </a:t>
            </a:r>
            <a:r>
              <a:rPr lang="fr-FR" sz="2400" b="0" dirty="0" smtClean="0"/>
              <a:t>froisser…) </a:t>
            </a:r>
            <a:endParaRPr lang="fr-FR" sz="2400" b="0" dirty="0"/>
          </a:p>
          <a:p>
            <a:pPr marL="908050" lvl="1"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 expliquent pourquoi </a:t>
            </a:r>
            <a:r>
              <a:rPr lang="fr-FR" sz="2400" b="0" dirty="0"/>
              <a:t>les humains, quand ils sont en situation cognitive, sont spontanément attirés par des </a:t>
            </a:r>
            <a:r>
              <a:rPr lang="fr-FR" sz="2400" dirty="0"/>
              <a:t>émotions et saveurs </a:t>
            </a:r>
            <a:r>
              <a:rPr lang="fr-FR" sz="2400" dirty="0" smtClean="0"/>
              <a:t>narcissiques.</a:t>
            </a:r>
            <a:endParaRPr lang="fr-FR" sz="240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60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Alors que pour comprendre sur le fond il faut éprouver </a:t>
            </a:r>
            <a:r>
              <a:rPr lang="fr-FR" sz="2400" b="0" dirty="0"/>
              <a:t>des </a:t>
            </a:r>
            <a:r>
              <a:rPr lang="fr-FR" sz="2400" dirty="0"/>
              <a:t>émotions </a:t>
            </a:r>
            <a:r>
              <a:rPr lang="fr-FR" sz="2400" b="0" dirty="0"/>
              <a:t>et </a:t>
            </a:r>
            <a:r>
              <a:rPr lang="fr-FR" sz="2400" b="0" dirty="0" smtClean="0"/>
              <a:t>partager </a:t>
            </a:r>
            <a:r>
              <a:rPr lang="fr-FR" sz="2400" b="0" dirty="0"/>
              <a:t>des </a:t>
            </a:r>
            <a:r>
              <a:rPr lang="fr-FR" sz="2400" dirty="0" smtClean="0"/>
              <a:t>saveurs </a:t>
            </a:r>
            <a:r>
              <a:rPr lang="fr-FR" sz="2400" dirty="0"/>
              <a:t>épistémiques !</a:t>
            </a:r>
            <a:endParaRPr lang="fr-FR" sz="24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400" b="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4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p:txBody>
      </p:sp>
    </p:spTree>
    <p:extLst>
      <p:ext uri="{BB962C8B-B14F-4D97-AF65-F5344CB8AC3E}">
        <p14:creationId xmlns:p14="http://schemas.microsoft.com/office/powerpoint/2010/main" val="27963353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2" end="2"/>
                                            </p:txEl>
                                          </p:spTgt>
                                        </p:tgtEl>
                                        <p:attrNameLst>
                                          <p:attrName>style.visibility</p:attrName>
                                        </p:attrNameLst>
                                      </p:cBhvr>
                                      <p:to>
                                        <p:strVal val="visible"/>
                                      </p:to>
                                    </p:set>
                                    <p:anim calcmode="lin" valueType="num">
                                      <p:cBhvr additive="base">
                                        <p:cTn id="13"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anim calcmode="lin" valueType="num">
                                      <p:cBhvr additive="base">
                                        <p:cTn id="19"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2">
                                            <p:txEl>
                                              <p:pRg st="6" end="6"/>
                                            </p:txEl>
                                          </p:spTgt>
                                        </p:tgtEl>
                                        <p:attrNameLst>
                                          <p:attrName>style.visibility</p:attrName>
                                        </p:attrNameLst>
                                      </p:cBhvr>
                                      <p:to>
                                        <p:strVal val="visible"/>
                                      </p:to>
                                    </p:set>
                                    <p:anim calcmode="lin" valueType="num">
                                      <p:cBhvr additive="base">
                                        <p:cTn id="25" dur="5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5362">
                                            <p:txEl>
                                              <p:pRg st="8" end="8"/>
                                            </p:txEl>
                                          </p:spTgt>
                                        </p:tgtEl>
                                        <p:attrNameLst>
                                          <p:attrName>style.visibility</p:attrName>
                                        </p:attrNameLst>
                                      </p:cBhvr>
                                      <p:to>
                                        <p:strVal val="visible"/>
                                      </p:to>
                                    </p:set>
                                    <p:anim calcmode="lin" valueType="num">
                                      <p:cBhvr additive="base">
                                        <p:cTn id="29" dur="500" fill="hold"/>
                                        <p:tgtEl>
                                          <p:spTgt spid="15362">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36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92869" y="620688"/>
            <a:ext cx="8991600" cy="769441"/>
          </a:xfrm>
        </p:spPr>
        <p:txBody>
          <a:bodyPr>
            <a:spAutoFit/>
          </a:bodyPr>
          <a:lstStyle/>
          <a:p>
            <a:pPr algn="ctr" eaLnBrk="1" hangingPunct="1"/>
            <a:r>
              <a:rPr lang="fr-FR" altLang="fr-FR" sz="4400" b="1" dirty="0"/>
              <a:t>Être épistémologue…</a:t>
            </a:r>
            <a:endParaRPr lang="fr-FR" altLang="fr-FR" sz="4400" b="1" dirty="0">
              <a:latin typeface="+mj-lt"/>
              <a:cs typeface="Times New Roman" pitchFamily="18" charset="0"/>
            </a:endParaRPr>
          </a:p>
        </p:txBody>
      </p:sp>
      <p:sp>
        <p:nvSpPr>
          <p:cNvPr id="2051" name="ZoneTexte 5"/>
          <p:cNvSpPr txBox="1">
            <a:spLocks noChangeArrowheads="1"/>
          </p:cNvSpPr>
          <p:nvPr/>
        </p:nvSpPr>
        <p:spPr bwMode="auto">
          <a:xfrm>
            <a:off x="195263" y="1772816"/>
            <a:ext cx="8786812"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itchFamily="18" charset="0"/>
                <a:cs typeface="Arial" pitchFamily="34" charset="0"/>
              </a:defRPr>
            </a:lvl1pPr>
            <a:lvl2pPr marL="742950" indent="-285750">
              <a:defRPr sz="2400">
                <a:solidFill>
                  <a:schemeClr val="tx1"/>
                </a:solidFill>
                <a:latin typeface="Times" pitchFamily="18" charset="0"/>
                <a:cs typeface="Arial" pitchFamily="34" charset="0"/>
              </a:defRPr>
            </a:lvl2pPr>
            <a:lvl3pPr marL="1143000" indent="-228600">
              <a:defRPr sz="2400">
                <a:solidFill>
                  <a:schemeClr val="tx1"/>
                </a:solidFill>
                <a:latin typeface="Times" pitchFamily="18" charset="0"/>
                <a:cs typeface="Arial" pitchFamily="34" charset="0"/>
              </a:defRPr>
            </a:lvl3pPr>
            <a:lvl4pPr marL="1600200" indent="-228600">
              <a:defRPr sz="2400">
                <a:solidFill>
                  <a:schemeClr val="tx1"/>
                </a:solidFill>
                <a:latin typeface="Times" pitchFamily="18" charset="0"/>
                <a:cs typeface="Arial" pitchFamily="34" charset="0"/>
              </a:defRPr>
            </a:lvl4pPr>
            <a:lvl5pPr marL="2057400" indent="-228600">
              <a:defRPr sz="2400">
                <a:solidFill>
                  <a:schemeClr val="tx1"/>
                </a:solidFill>
                <a:latin typeface="Times"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pitchFamily="18" charset="0"/>
                <a:cs typeface="Arial" pitchFamily="34" charset="0"/>
              </a:defRPr>
            </a:lvl9pPr>
          </a:lstStyle>
          <a:p>
            <a:r>
              <a:rPr lang="fr-FR" altLang="fr-FR" sz="3200" dirty="0">
                <a:latin typeface="Arial" panose="020B0604020202020204" pitchFamily="34" charset="0"/>
              </a:rPr>
              <a:t>… à propos d'une activité, </a:t>
            </a:r>
            <a:endParaRPr lang="fr-FR" altLang="fr-FR" sz="3200" dirty="0" smtClean="0">
              <a:latin typeface="Arial" panose="020B0604020202020204" pitchFamily="34" charset="0"/>
            </a:endParaRPr>
          </a:p>
          <a:p>
            <a:r>
              <a:rPr lang="fr-FR" altLang="fr-FR" sz="3200" dirty="0" smtClean="0">
                <a:latin typeface="Arial" panose="020B0604020202020204" pitchFamily="34" charset="0"/>
              </a:rPr>
              <a:t>c'est </a:t>
            </a:r>
            <a:r>
              <a:rPr lang="fr-FR" altLang="fr-FR" sz="3200" dirty="0">
                <a:latin typeface="Arial" panose="020B0604020202020204" pitchFamily="34" charset="0"/>
              </a:rPr>
              <a:t>donc </a:t>
            </a:r>
            <a:r>
              <a:rPr lang="fr-FR" altLang="fr-FR" sz="3200" dirty="0" smtClean="0">
                <a:solidFill>
                  <a:schemeClr val="accent2"/>
                </a:solidFill>
                <a:latin typeface="Arial" panose="020B0604020202020204" pitchFamily="34" charset="0"/>
              </a:rPr>
              <a:t>porter </a:t>
            </a:r>
            <a:r>
              <a:rPr lang="fr-FR" altLang="fr-FR" sz="3200" dirty="0">
                <a:solidFill>
                  <a:schemeClr val="accent2"/>
                </a:solidFill>
                <a:latin typeface="Arial" panose="020B0604020202020204" pitchFamily="34" charset="0"/>
              </a:rPr>
              <a:t>un regard </a:t>
            </a:r>
            <a:r>
              <a:rPr lang="fr-FR" altLang="fr-FR" sz="3200" dirty="0" smtClean="0">
                <a:solidFill>
                  <a:schemeClr val="accent2"/>
                </a:solidFill>
                <a:latin typeface="Arial" panose="020B0604020202020204" pitchFamily="34" charset="0"/>
              </a:rPr>
              <a:t>critique</a:t>
            </a:r>
            <a:endParaRPr lang="fr-FR" altLang="fr-FR" sz="3200" dirty="0">
              <a:solidFill>
                <a:schemeClr val="accent2"/>
              </a:solidFill>
              <a:latin typeface="Arial" panose="020B0604020202020204" pitchFamily="34" charset="0"/>
            </a:endParaRPr>
          </a:p>
          <a:p>
            <a:r>
              <a:rPr lang="fr-FR" altLang="fr-FR" sz="3200" dirty="0">
                <a:latin typeface="Arial" panose="020B0604020202020204" pitchFamily="34" charset="0"/>
              </a:rPr>
              <a:t>sur son </a:t>
            </a:r>
            <a:r>
              <a:rPr lang="fr-FR" altLang="fr-FR" sz="3200" dirty="0" smtClean="0">
                <a:latin typeface="Arial" panose="020B0604020202020204" pitchFamily="34" charset="0"/>
              </a:rPr>
              <a:t>fonctionnement.</a:t>
            </a:r>
            <a:endParaRPr lang="fr-FR" altLang="fr-FR" sz="3200" dirty="0">
              <a:latin typeface="Arial" panose="020B0604020202020204" pitchFamily="34" charset="0"/>
            </a:endParaRPr>
          </a:p>
          <a:p>
            <a:endParaRPr lang="fr-FR" altLang="fr-FR" sz="3200" dirty="0">
              <a:latin typeface="Arial" panose="020B0604020202020204" pitchFamily="34" charset="0"/>
            </a:endParaRPr>
          </a:p>
          <a:p>
            <a:r>
              <a:rPr lang="fr-FR" altLang="fr-FR" sz="3200" dirty="0">
                <a:latin typeface="Arial" panose="020B0604020202020204" pitchFamily="34" charset="0"/>
              </a:rPr>
              <a:t>C'est se poser les questions :</a:t>
            </a:r>
          </a:p>
          <a:p>
            <a:pPr marL="457200" indent="-457200">
              <a:buFont typeface="Arial" panose="020B0604020202020204" pitchFamily="34" charset="0"/>
              <a:buChar char="•"/>
            </a:pPr>
            <a:r>
              <a:rPr lang="fr-FR" altLang="fr-FR" sz="3200" dirty="0">
                <a:latin typeface="Arial" panose="020B0604020202020204" pitchFamily="34" charset="0"/>
              </a:rPr>
              <a:t>Comment ça marche ? </a:t>
            </a:r>
          </a:p>
          <a:p>
            <a:pPr marL="457200" indent="-457200">
              <a:buFont typeface="Arial" panose="020B0604020202020204" pitchFamily="34" charset="0"/>
              <a:buChar char="•"/>
            </a:pPr>
            <a:r>
              <a:rPr lang="fr-FR" altLang="fr-FR" sz="3200" dirty="0">
                <a:latin typeface="Arial" panose="020B0604020202020204" pitchFamily="34" charset="0"/>
              </a:rPr>
              <a:t>À quoi ça sert ?</a:t>
            </a:r>
          </a:p>
          <a:p>
            <a:pPr marL="457200" indent="-457200">
              <a:buFont typeface="Arial" panose="020B0604020202020204" pitchFamily="34" charset="0"/>
              <a:buChar char="•"/>
            </a:pPr>
            <a:r>
              <a:rPr lang="fr-FR" altLang="fr-FR" sz="3200" dirty="0">
                <a:latin typeface="Arial" panose="020B0604020202020204" pitchFamily="34" charset="0"/>
              </a:rPr>
              <a:t>Sur quoi cela repose-t-il ? </a:t>
            </a:r>
          </a:p>
          <a:p>
            <a:pPr marL="457200" indent="-457200">
              <a:buFont typeface="Arial" panose="020B0604020202020204" pitchFamily="34" charset="0"/>
              <a:buChar char="•"/>
            </a:pPr>
            <a:r>
              <a:rPr lang="fr-FR" altLang="fr-FR" sz="3200" dirty="0">
                <a:latin typeface="Arial" panose="020B0604020202020204" pitchFamily="34" charset="0"/>
              </a:rPr>
              <a:t>Quel est le sens, la portée, l’utilité de tel ou tel résultat ?</a:t>
            </a:r>
          </a:p>
        </p:txBody>
      </p:sp>
    </p:spTree>
    <p:extLst>
      <p:ext uri="{BB962C8B-B14F-4D97-AF65-F5344CB8AC3E}">
        <p14:creationId xmlns:p14="http://schemas.microsoft.com/office/powerpoint/2010/main" val="322016798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1">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1">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1">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08520" y="764704"/>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2800" dirty="0"/>
          </a:p>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t>La possibilité d’un tel type d’émotion repose sur l’existence d’un désir que nous pensons universel et souvent soigneusement caché et refoulé :</a:t>
            </a:r>
            <a:endParaRPr lang="fr-FR" sz="2800" i="1" dirty="0"/>
          </a:p>
        </p:txBody>
      </p:sp>
      <p:sp>
        <p:nvSpPr>
          <p:cNvPr id="15362" name="Text Box 2"/>
          <p:cNvSpPr txBox="1">
            <a:spLocks noChangeArrowheads="1"/>
          </p:cNvSpPr>
          <p:nvPr/>
        </p:nvSpPr>
        <p:spPr bwMode="auto">
          <a:xfrm>
            <a:off x="251520" y="2366090"/>
            <a:ext cx="8640514" cy="4464496"/>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i="1" dirty="0"/>
              <a:t>Quand la complexité me dépasse…</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i="1" dirty="0"/>
              <a:t>je désirerais beaucoup pouvoir te dire en confiance ce que je pense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i="1" dirty="0"/>
              <a:t>		et savoir en retour ce que tu penses  …. véritablement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2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a:t>Et quand on est élève, le « tu » désigne ici un pair auquel le « maître » ne peut se substituer car lui ne peut pas « être même » face au non sens que m’oppose ce savoir.</a:t>
            </a:r>
          </a:p>
        </p:txBody>
      </p:sp>
    </p:spTree>
    <p:extLst>
      <p:ext uri="{BB962C8B-B14F-4D97-AF65-F5344CB8AC3E}">
        <p14:creationId xmlns:p14="http://schemas.microsoft.com/office/powerpoint/2010/main" val="324197362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3812" y="705966"/>
            <a:ext cx="8229600" cy="1066800"/>
          </a:xfrm>
        </p:spPr>
        <p:txBody>
          <a:bodyPr/>
          <a:lstStyle/>
          <a:p>
            <a:pPr algn="ctr"/>
            <a:r>
              <a:rPr lang="fr-FR" sz="3200" dirty="0"/>
              <a:t>La  </a:t>
            </a:r>
            <a:r>
              <a:rPr lang="fr-FR" sz="3200" dirty="0" smtClean="0"/>
              <a:t>grande force </a:t>
            </a:r>
            <a:r>
              <a:rPr lang="fr-FR" sz="3200" dirty="0"/>
              <a:t>du débat </a:t>
            </a:r>
            <a:r>
              <a:rPr lang="fr-FR" sz="3200" dirty="0" smtClean="0"/>
              <a:t>scientifique</a:t>
            </a:r>
            <a:endParaRPr lang="fr-FR" sz="3200" b="1" dirty="0"/>
          </a:p>
        </p:txBody>
      </p:sp>
      <p:sp>
        <p:nvSpPr>
          <p:cNvPr id="3" name="Espace réservé du contenu 2"/>
          <p:cNvSpPr>
            <a:spLocks noGrp="1"/>
          </p:cNvSpPr>
          <p:nvPr>
            <p:ph idx="1"/>
          </p:nvPr>
        </p:nvSpPr>
        <p:spPr>
          <a:xfrm>
            <a:off x="433812" y="2060848"/>
            <a:ext cx="8347367" cy="5400600"/>
          </a:xfrm>
        </p:spPr>
        <p:txBody>
          <a:bodyPr/>
          <a:lstStyle/>
          <a:p>
            <a:pPr marL="109537" indent="0">
              <a:buClrTx/>
              <a:buNone/>
            </a:pPr>
            <a:r>
              <a:rPr lang="fr-FR" dirty="0" smtClean="0"/>
              <a:t>c’est qu’il ouvre l’élève à entrer dans un comportement de savant </a:t>
            </a:r>
          </a:p>
          <a:p>
            <a:pPr marL="109537" indent="0">
              <a:buClrTx/>
              <a:buNone/>
            </a:pPr>
            <a:r>
              <a:rPr lang="fr-FR" dirty="0" smtClean="0"/>
              <a:t>dans lequel </a:t>
            </a:r>
            <a:r>
              <a:rPr lang="fr-FR" b="1" dirty="0" smtClean="0"/>
              <a:t>l’erreur, le doute, les contradictions ne sont plus prohibés, ne sont pas vus comme des fautes, des marques d’infériorité </a:t>
            </a:r>
          </a:p>
          <a:p>
            <a:pPr marL="109537" indent="0">
              <a:buClrTx/>
              <a:buNone/>
            </a:pPr>
            <a:r>
              <a:rPr lang="fr-FR" dirty="0" smtClean="0"/>
              <a:t>mais sont au contraire </a:t>
            </a:r>
          </a:p>
          <a:p>
            <a:pPr marL="109537" indent="0">
              <a:buClrTx/>
              <a:buNone/>
            </a:pPr>
            <a:r>
              <a:rPr lang="fr-FR" dirty="0" smtClean="0"/>
              <a:t>regardés comme des </a:t>
            </a:r>
            <a:r>
              <a:rPr lang="fr-FR" b="1" dirty="0" smtClean="0"/>
              <a:t>passages obligés </a:t>
            </a:r>
            <a:r>
              <a:rPr lang="fr-FR" dirty="0" smtClean="0"/>
              <a:t>pour comprendre véritablement, pour construire ensemble ce sens profond qui seul peut nous aider dans l’action individuelle et collective!</a:t>
            </a:r>
            <a:endParaRPr lang="fr-FR" sz="2400" dirty="0" smtClean="0"/>
          </a:p>
          <a:p>
            <a:pPr marL="109537" indent="0">
              <a:buClrTx/>
              <a:buNone/>
            </a:pPr>
            <a:endParaRPr lang="fr-FR" sz="1200" dirty="0" smtClean="0"/>
          </a:p>
        </p:txBody>
      </p:sp>
    </p:spTree>
    <p:extLst>
      <p:ext uri="{BB962C8B-B14F-4D97-AF65-F5344CB8AC3E}">
        <p14:creationId xmlns:p14="http://schemas.microsoft.com/office/powerpoint/2010/main" val="32028868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ChangeArrowheads="1"/>
          </p:cNvSpPr>
          <p:nvPr/>
        </p:nvSpPr>
        <p:spPr bwMode="auto">
          <a:xfrm>
            <a:off x="9473" y="404664"/>
            <a:ext cx="9144000" cy="5880713"/>
          </a:xfrm>
          <a:custGeom>
            <a:avLst/>
            <a:gdLst>
              <a:gd name="G0" fmla="+- 21600 0 0"/>
              <a:gd name="G1" fmla="+- 1 0 0"/>
              <a:gd name="G2" fmla="+- 65535 0 0"/>
              <a:gd name="G3" fmla="*/ 1 16385 2"/>
              <a:gd name="G4" fmla="*/ 1 51565 51712"/>
              <a:gd name="T0" fmla="*/ 4572000 w 21600"/>
              <a:gd name="T1" fmla="*/ 0 h 21600"/>
              <a:gd name="T2" fmla="*/ 9144000 w 21600"/>
              <a:gd name="T3" fmla="*/ 3402021 h 21600"/>
              <a:gd name="T4" fmla="*/ 4572000 w 21600"/>
              <a:gd name="T5" fmla="*/ 6804041 h 21600"/>
              <a:gd name="T6" fmla="*/ 0 w 21600"/>
              <a:gd name="T7" fmla="*/ 3402021 h 21600"/>
              <a:gd name="T8" fmla="*/ 0 w 21600"/>
              <a:gd name="T9" fmla="*/ 0 h 21600"/>
              <a:gd name="T10" fmla="*/ 21600 w 21600"/>
              <a:gd name="T11" fmla="*/ 21600 h 21600"/>
            </a:gdLst>
            <a:ahLst/>
            <a:cxnLst>
              <a:cxn ang="0">
                <a:pos x="T0" y="T1"/>
              </a:cxn>
              <a:cxn ang="0">
                <a:pos x="T2" y="T3"/>
              </a:cxn>
              <a:cxn ang="0">
                <a:pos x="T4" y="T5"/>
              </a:cxn>
              <a:cxn ang="0">
                <a:pos x="T6" y="T7"/>
              </a:cxn>
            </a:cxnLst>
            <a:rect l="T8" t="T9" r="T10" b="T11"/>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marL="439738">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marL="0" lvl="1" indent="0">
              <a:buClrTx/>
              <a:buFontTx/>
              <a:buNone/>
            </a:pPr>
            <a:r>
              <a:rPr lang="fr-FR" altLang="fr-FR" sz="4400" dirty="0">
                <a:latin typeface="+mn-lt"/>
                <a:cs typeface="Times New Roman" panose="02020603050405020304" pitchFamily="18" charset="0"/>
              </a:rPr>
              <a:t>Condition nécessaire </a:t>
            </a:r>
          </a:p>
          <a:p>
            <a:pPr>
              <a:buClrTx/>
              <a:buFontTx/>
              <a:buNone/>
            </a:pPr>
            <a:r>
              <a:rPr lang="fr-FR" altLang="fr-FR" sz="2800" b="1" i="1" dirty="0">
                <a:latin typeface="+mn-lt"/>
                <a:cs typeface="Times New Roman" panose="02020603050405020304" pitchFamily="18" charset="0"/>
              </a:rPr>
              <a:t>							</a:t>
            </a:r>
          </a:p>
          <a:p>
            <a:pPr>
              <a:buClrTx/>
              <a:buFontTx/>
              <a:buNone/>
            </a:pPr>
            <a:r>
              <a:rPr lang="fr-FR" altLang="fr-FR" b="0" dirty="0">
                <a:latin typeface="+mn-lt"/>
                <a:cs typeface="Times New Roman" panose="02020603050405020304" pitchFamily="18" charset="0"/>
              </a:rPr>
              <a:t>Pour pouvoir faire passer des étudiants</a:t>
            </a:r>
          </a:p>
          <a:p>
            <a:pPr>
              <a:buClrTx/>
              <a:buFontTx/>
              <a:buNone/>
            </a:pPr>
            <a:endParaRPr lang="fr-FR" altLang="fr-FR" sz="1600" b="0" dirty="0">
              <a:latin typeface="+mn-lt"/>
              <a:cs typeface="Times New Roman" panose="02020603050405020304" pitchFamily="18" charset="0"/>
            </a:endParaRPr>
          </a:p>
          <a:p>
            <a:pPr>
              <a:buClrTx/>
              <a:buFontTx/>
              <a:buNone/>
            </a:pPr>
            <a:r>
              <a:rPr lang="fr-FR" altLang="fr-FR" b="0" dirty="0">
                <a:latin typeface="+mn-lt"/>
                <a:cs typeface="Times New Roman" panose="02020603050405020304" pitchFamily="18" charset="0"/>
              </a:rPr>
              <a:t>du	</a:t>
            </a:r>
            <a:r>
              <a:rPr lang="fr-FR" altLang="fr-FR" b="0" dirty="0" smtClean="0">
                <a:latin typeface="+mn-lt"/>
                <a:cs typeface="Times New Roman" panose="02020603050405020304" pitchFamily="18" charset="0"/>
              </a:rPr>
              <a:t> « </a:t>
            </a:r>
            <a:r>
              <a:rPr lang="fr-FR" altLang="fr-FR" dirty="0" smtClean="0">
                <a:latin typeface="+mn-lt"/>
                <a:cs typeface="Times New Roman" panose="02020603050405020304" pitchFamily="18" charset="0"/>
              </a:rPr>
              <a:t>comprendre </a:t>
            </a:r>
            <a:r>
              <a:rPr lang="fr-FR" altLang="fr-FR" dirty="0">
                <a:latin typeface="+mn-lt"/>
                <a:cs typeface="Times New Roman" panose="02020603050405020304" pitchFamily="18" charset="0"/>
              </a:rPr>
              <a:t>pour appliquer</a:t>
            </a:r>
            <a:r>
              <a:rPr lang="fr-FR" altLang="fr-FR" b="0" dirty="0" smtClean="0">
                <a:latin typeface="+mn-lt"/>
                <a:cs typeface="Times New Roman" panose="02020603050405020304" pitchFamily="18" charset="0"/>
              </a:rPr>
              <a:t>… »(scolaire)</a:t>
            </a:r>
            <a:endParaRPr lang="fr-FR" altLang="fr-FR" b="0" dirty="0">
              <a:latin typeface="+mn-lt"/>
              <a:cs typeface="Times New Roman" panose="02020603050405020304" pitchFamily="18" charset="0"/>
            </a:endParaRPr>
          </a:p>
          <a:p>
            <a:pPr>
              <a:buClrTx/>
              <a:buFontTx/>
              <a:buNone/>
            </a:pPr>
            <a:r>
              <a:rPr lang="fr-FR" altLang="fr-FR" b="0" dirty="0">
                <a:latin typeface="+mn-lt"/>
                <a:cs typeface="Times New Roman" panose="02020603050405020304" pitchFamily="18" charset="0"/>
              </a:rPr>
              <a:t>au</a:t>
            </a:r>
          </a:p>
          <a:p>
            <a:pPr>
              <a:buClrTx/>
              <a:buFontTx/>
              <a:buNone/>
            </a:pPr>
            <a:r>
              <a:rPr lang="fr-FR" altLang="fr-FR" b="0" dirty="0">
                <a:latin typeface="+mn-lt"/>
                <a:cs typeface="Times New Roman" panose="02020603050405020304" pitchFamily="18" charset="0"/>
              </a:rPr>
              <a:t>	</a:t>
            </a:r>
            <a:r>
              <a:rPr lang="fr-FR" altLang="fr-FR" b="0" dirty="0" smtClean="0">
                <a:latin typeface="+mn-lt"/>
                <a:cs typeface="Times New Roman" panose="02020603050405020304" pitchFamily="18" charset="0"/>
              </a:rPr>
              <a:t>« </a:t>
            </a:r>
            <a:r>
              <a:rPr lang="fr-FR" altLang="fr-FR" dirty="0" smtClean="0">
                <a:latin typeface="+mn-lt"/>
                <a:cs typeface="Times New Roman" panose="02020603050405020304" pitchFamily="18" charset="0"/>
              </a:rPr>
              <a:t>comprendre </a:t>
            </a:r>
            <a:r>
              <a:rPr lang="fr-FR" altLang="fr-FR" dirty="0">
                <a:latin typeface="+mn-lt"/>
                <a:cs typeface="Times New Roman" panose="02020603050405020304" pitchFamily="18" charset="0"/>
              </a:rPr>
              <a:t>pour prendre </a:t>
            </a:r>
            <a:r>
              <a:rPr lang="fr-FR" altLang="fr-FR" dirty="0" smtClean="0">
                <a:latin typeface="+mn-lt"/>
                <a:cs typeface="Times New Roman" panose="02020603050405020304" pitchFamily="18" charset="0"/>
              </a:rPr>
              <a:t>l’initiative »</a:t>
            </a:r>
            <a:r>
              <a:rPr lang="fr-FR" altLang="fr-FR" b="0" dirty="0" smtClean="0">
                <a:latin typeface="+mn-lt"/>
                <a:cs typeface="Times New Roman" panose="02020603050405020304" pitchFamily="18" charset="0"/>
              </a:rPr>
              <a:t>! (citoyen)</a:t>
            </a:r>
            <a:endParaRPr lang="fr-FR" altLang="fr-FR" b="0" dirty="0">
              <a:latin typeface="+mn-lt"/>
              <a:cs typeface="Times New Roman" panose="02020603050405020304" pitchFamily="18" charset="0"/>
            </a:endParaRPr>
          </a:p>
          <a:p>
            <a:pPr>
              <a:buClrTx/>
              <a:buFontTx/>
              <a:buNone/>
            </a:pPr>
            <a:endParaRPr lang="fr-FR" altLang="fr-FR" b="0" dirty="0">
              <a:latin typeface="+mn-lt"/>
              <a:cs typeface="Times New Roman" panose="02020603050405020304" pitchFamily="18" charset="0"/>
            </a:endParaRPr>
          </a:p>
          <a:p>
            <a:pPr>
              <a:buClrTx/>
              <a:buFontTx/>
              <a:buNone/>
            </a:pPr>
            <a:r>
              <a:rPr lang="fr-FR" altLang="fr-FR" b="0" dirty="0">
                <a:latin typeface="+mn-lt"/>
                <a:cs typeface="Times New Roman" panose="02020603050405020304" pitchFamily="18" charset="0"/>
              </a:rPr>
              <a:t>l</a:t>
            </a:r>
            <a:r>
              <a:rPr lang="fr-FR" altLang="fr-FR" b="0" dirty="0" smtClean="0">
                <a:latin typeface="+mn-lt"/>
                <a:cs typeface="Times New Roman" panose="02020603050405020304" pitchFamily="18" charset="0"/>
              </a:rPr>
              <a:t>e professeur a un </a:t>
            </a:r>
            <a:r>
              <a:rPr lang="fr-FR" altLang="fr-FR" b="0" dirty="0">
                <a:latin typeface="+mn-lt"/>
                <a:cs typeface="Times New Roman" panose="02020603050405020304" pitchFamily="18" charset="0"/>
              </a:rPr>
              <a:t>impérieux besoin d’avoir devant </a:t>
            </a:r>
            <a:r>
              <a:rPr lang="fr-FR" altLang="fr-FR" b="0" dirty="0" smtClean="0">
                <a:latin typeface="+mn-lt"/>
                <a:cs typeface="Times New Roman" panose="02020603050405020304" pitchFamily="18" charset="0"/>
              </a:rPr>
              <a:t>lui </a:t>
            </a:r>
            <a:r>
              <a:rPr lang="fr-FR" altLang="fr-FR" b="0" dirty="0">
                <a:latin typeface="+mn-lt"/>
                <a:cs typeface="Times New Roman" panose="02020603050405020304" pitchFamily="18" charset="0"/>
              </a:rPr>
              <a:t>des groupes classe ou amphi</a:t>
            </a:r>
          </a:p>
          <a:p>
            <a:pPr algn="ctr">
              <a:buClrTx/>
              <a:buFontTx/>
              <a:buNone/>
            </a:pPr>
            <a:r>
              <a:rPr lang="fr-FR" altLang="fr-FR" dirty="0">
                <a:latin typeface="+mn-lt"/>
                <a:cs typeface="Times New Roman" panose="02020603050405020304" pitchFamily="18" charset="0"/>
              </a:rPr>
              <a:t>« intelligents » !</a:t>
            </a:r>
          </a:p>
          <a:p>
            <a:pPr>
              <a:buClrTx/>
              <a:buFontTx/>
              <a:buNone/>
            </a:pPr>
            <a:r>
              <a:rPr lang="fr-FR" altLang="fr-FR" b="0" dirty="0">
                <a:latin typeface="+mn-lt"/>
                <a:cs typeface="Times New Roman" panose="02020603050405020304" pitchFamily="18" charset="0"/>
              </a:rPr>
              <a:t>Ce qui ne se décrète pas… mais se </a:t>
            </a:r>
            <a:r>
              <a:rPr lang="fr-FR" altLang="fr-FR" b="0" dirty="0">
                <a:solidFill>
                  <a:schemeClr val="accent6"/>
                </a:solidFill>
                <a:latin typeface="+mn-lt"/>
                <a:cs typeface="Times New Roman" panose="02020603050405020304" pitchFamily="18" charset="0"/>
              </a:rPr>
              <a:t>construit</a:t>
            </a:r>
            <a:r>
              <a:rPr lang="fr-FR" altLang="fr-FR" b="0" dirty="0">
                <a:latin typeface="+mn-lt"/>
                <a:cs typeface="Times New Roman" panose="02020603050405020304" pitchFamily="18" charset="0"/>
              </a:rPr>
              <a:t>!</a:t>
            </a:r>
            <a:r>
              <a:rPr lang="fr-FR" altLang="fr-FR" i="1" dirty="0">
                <a:latin typeface="+mn-lt"/>
                <a:cs typeface="Times New Roman" panose="02020603050405020304" pitchFamily="18" charset="0"/>
              </a:rPr>
              <a:t> </a:t>
            </a:r>
            <a:r>
              <a:rPr lang="fr-FR" altLang="fr-FR" b="1" i="1" dirty="0">
                <a:latin typeface="+mn-lt"/>
                <a:cs typeface="Times New Roman" panose="02020603050405020304" pitchFamily="18" charset="0"/>
              </a:rPr>
              <a:t>  </a:t>
            </a:r>
            <a:endParaRPr lang="fr-FR" altLang="fr-FR" sz="2800" b="1" i="1" dirty="0">
              <a:latin typeface="+mn-lt"/>
              <a:cs typeface="Times New Roman" panose="02020603050405020304" pitchFamily="18" charset="0"/>
            </a:endParaRPr>
          </a:p>
        </p:txBody>
      </p:sp>
    </p:spTree>
    <p:extLst>
      <p:ext uri="{BB962C8B-B14F-4D97-AF65-F5344CB8AC3E}">
        <p14:creationId xmlns:p14="http://schemas.microsoft.com/office/powerpoint/2010/main" val="81055965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34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7346">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7346">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6">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7346">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346">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34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ext Box 3"/>
          <p:cNvSpPr txBox="1">
            <a:spLocks noChangeArrowheads="1"/>
          </p:cNvSpPr>
          <p:nvPr/>
        </p:nvSpPr>
        <p:spPr bwMode="auto">
          <a:xfrm>
            <a:off x="251520" y="908720"/>
            <a:ext cx="9144000" cy="2640013"/>
          </a:xfrm>
          <a:prstGeom prst="rect">
            <a:avLst/>
          </a:prstGeom>
          <a:solidFill>
            <a:schemeClr val="bg1"/>
          </a:solidFill>
          <a:ln w="9360" cap="sq">
            <a:noFill/>
            <a:miter lim="800000"/>
            <a:headEnd/>
            <a:tailEnd/>
          </a:ln>
          <a:effectLst/>
        </p:spPr>
        <p:txBody>
          <a:bodyPr anchor="ctr"/>
          <a:lstStyle>
            <a:lvl1pPr marL="363538" indent="-360363">
              <a:tabLst>
                <a:tab pos="363538" algn="l"/>
                <a:tab pos="811213" algn="l"/>
                <a:tab pos="1260475" algn="l"/>
                <a:tab pos="1709738" algn="l"/>
                <a:tab pos="2159000" algn="l"/>
                <a:tab pos="2608263" algn="l"/>
                <a:tab pos="3057525" algn="l"/>
                <a:tab pos="3506788" algn="l"/>
                <a:tab pos="3956050" algn="l"/>
                <a:tab pos="4405313" algn="l"/>
                <a:tab pos="4854575" algn="l"/>
                <a:tab pos="5303838" algn="l"/>
                <a:tab pos="5753100" algn="l"/>
                <a:tab pos="6202363" algn="l"/>
                <a:tab pos="6651625" algn="l"/>
                <a:tab pos="7100888" algn="l"/>
                <a:tab pos="7550150" algn="l"/>
                <a:tab pos="7999413" algn="l"/>
                <a:tab pos="8448675" algn="l"/>
                <a:tab pos="8897938" algn="l"/>
                <a:tab pos="9347200" algn="l"/>
              </a:tabLst>
              <a:defRPr>
                <a:solidFill>
                  <a:srgbClr val="000000"/>
                </a:solidFill>
                <a:latin typeface="Calibri" panose="020F0502020204030204" pitchFamily="34" charset="0"/>
                <a:ea typeface="Microsoft YaHei" panose="020B0503020204020204" pitchFamily="34" charset="-122"/>
              </a:defRPr>
            </a:lvl1pPr>
            <a:lvl2pPr>
              <a:tabLst>
                <a:tab pos="363538" algn="l"/>
                <a:tab pos="811213" algn="l"/>
                <a:tab pos="1260475" algn="l"/>
                <a:tab pos="1709738" algn="l"/>
                <a:tab pos="2159000" algn="l"/>
                <a:tab pos="2608263" algn="l"/>
                <a:tab pos="3057525" algn="l"/>
                <a:tab pos="3506788" algn="l"/>
                <a:tab pos="3956050" algn="l"/>
                <a:tab pos="4405313" algn="l"/>
                <a:tab pos="4854575" algn="l"/>
                <a:tab pos="5303838" algn="l"/>
                <a:tab pos="5753100" algn="l"/>
                <a:tab pos="6202363" algn="l"/>
                <a:tab pos="6651625" algn="l"/>
                <a:tab pos="7100888" algn="l"/>
                <a:tab pos="7550150" algn="l"/>
                <a:tab pos="7999413" algn="l"/>
                <a:tab pos="8448675" algn="l"/>
                <a:tab pos="8897938" algn="l"/>
                <a:tab pos="9347200" algn="l"/>
              </a:tabLst>
              <a:defRPr>
                <a:solidFill>
                  <a:srgbClr val="000000"/>
                </a:solidFill>
                <a:latin typeface="Calibri" panose="020F0502020204030204" pitchFamily="34" charset="0"/>
                <a:ea typeface="Microsoft YaHei" panose="020B0503020204020204" pitchFamily="34" charset="-122"/>
              </a:defRPr>
            </a:lvl2pPr>
            <a:lvl3pPr>
              <a:tabLst>
                <a:tab pos="363538" algn="l"/>
                <a:tab pos="811213" algn="l"/>
                <a:tab pos="1260475" algn="l"/>
                <a:tab pos="1709738" algn="l"/>
                <a:tab pos="2159000" algn="l"/>
                <a:tab pos="2608263" algn="l"/>
                <a:tab pos="3057525" algn="l"/>
                <a:tab pos="3506788" algn="l"/>
                <a:tab pos="3956050" algn="l"/>
                <a:tab pos="4405313" algn="l"/>
                <a:tab pos="4854575" algn="l"/>
                <a:tab pos="5303838" algn="l"/>
                <a:tab pos="5753100" algn="l"/>
                <a:tab pos="6202363" algn="l"/>
                <a:tab pos="6651625" algn="l"/>
                <a:tab pos="7100888" algn="l"/>
                <a:tab pos="7550150" algn="l"/>
                <a:tab pos="7999413" algn="l"/>
                <a:tab pos="8448675" algn="l"/>
                <a:tab pos="8897938" algn="l"/>
                <a:tab pos="9347200" algn="l"/>
              </a:tabLst>
              <a:defRPr>
                <a:solidFill>
                  <a:srgbClr val="000000"/>
                </a:solidFill>
                <a:latin typeface="Calibri" panose="020F0502020204030204" pitchFamily="34" charset="0"/>
                <a:ea typeface="Microsoft YaHei" panose="020B0503020204020204" pitchFamily="34" charset="-122"/>
              </a:defRPr>
            </a:lvl3pPr>
            <a:lvl4pPr>
              <a:tabLst>
                <a:tab pos="363538" algn="l"/>
                <a:tab pos="811213" algn="l"/>
                <a:tab pos="1260475" algn="l"/>
                <a:tab pos="1709738" algn="l"/>
                <a:tab pos="2159000" algn="l"/>
                <a:tab pos="2608263" algn="l"/>
                <a:tab pos="3057525" algn="l"/>
                <a:tab pos="3506788" algn="l"/>
                <a:tab pos="3956050" algn="l"/>
                <a:tab pos="4405313" algn="l"/>
                <a:tab pos="4854575" algn="l"/>
                <a:tab pos="5303838" algn="l"/>
                <a:tab pos="5753100" algn="l"/>
                <a:tab pos="6202363" algn="l"/>
                <a:tab pos="6651625" algn="l"/>
                <a:tab pos="7100888" algn="l"/>
                <a:tab pos="7550150" algn="l"/>
                <a:tab pos="7999413" algn="l"/>
                <a:tab pos="8448675" algn="l"/>
                <a:tab pos="8897938" algn="l"/>
                <a:tab pos="9347200" algn="l"/>
              </a:tabLst>
              <a:defRPr>
                <a:solidFill>
                  <a:srgbClr val="000000"/>
                </a:solidFill>
                <a:latin typeface="Calibri" panose="020F0502020204030204" pitchFamily="34" charset="0"/>
                <a:ea typeface="Microsoft YaHei" panose="020B0503020204020204" pitchFamily="34" charset="-122"/>
              </a:defRPr>
            </a:lvl4pPr>
            <a:lvl5pPr>
              <a:tabLst>
                <a:tab pos="363538" algn="l"/>
                <a:tab pos="811213" algn="l"/>
                <a:tab pos="1260475" algn="l"/>
                <a:tab pos="1709738" algn="l"/>
                <a:tab pos="2159000" algn="l"/>
                <a:tab pos="2608263" algn="l"/>
                <a:tab pos="3057525" algn="l"/>
                <a:tab pos="3506788" algn="l"/>
                <a:tab pos="3956050" algn="l"/>
                <a:tab pos="4405313" algn="l"/>
                <a:tab pos="4854575" algn="l"/>
                <a:tab pos="5303838" algn="l"/>
                <a:tab pos="5753100" algn="l"/>
                <a:tab pos="6202363" algn="l"/>
                <a:tab pos="6651625" algn="l"/>
                <a:tab pos="7100888" algn="l"/>
                <a:tab pos="7550150" algn="l"/>
                <a:tab pos="7999413" algn="l"/>
                <a:tab pos="8448675" algn="l"/>
                <a:tab pos="8897938" algn="l"/>
                <a:tab pos="93472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363538" algn="l"/>
                <a:tab pos="811213" algn="l"/>
                <a:tab pos="1260475" algn="l"/>
                <a:tab pos="1709738" algn="l"/>
                <a:tab pos="2159000" algn="l"/>
                <a:tab pos="2608263" algn="l"/>
                <a:tab pos="3057525" algn="l"/>
                <a:tab pos="3506788" algn="l"/>
                <a:tab pos="3956050" algn="l"/>
                <a:tab pos="4405313" algn="l"/>
                <a:tab pos="4854575" algn="l"/>
                <a:tab pos="5303838" algn="l"/>
                <a:tab pos="5753100" algn="l"/>
                <a:tab pos="6202363" algn="l"/>
                <a:tab pos="6651625" algn="l"/>
                <a:tab pos="7100888" algn="l"/>
                <a:tab pos="7550150" algn="l"/>
                <a:tab pos="7999413" algn="l"/>
                <a:tab pos="8448675" algn="l"/>
                <a:tab pos="8897938" algn="l"/>
                <a:tab pos="93472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363538" algn="l"/>
                <a:tab pos="811213" algn="l"/>
                <a:tab pos="1260475" algn="l"/>
                <a:tab pos="1709738" algn="l"/>
                <a:tab pos="2159000" algn="l"/>
                <a:tab pos="2608263" algn="l"/>
                <a:tab pos="3057525" algn="l"/>
                <a:tab pos="3506788" algn="l"/>
                <a:tab pos="3956050" algn="l"/>
                <a:tab pos="4405313" algn="l"/>
                <a:tab pos="4854575" algn="l"/>
                <a:tab pos="5303838" algn="l"/>
                <a:tab pos="5753100" algn="l"/>
                <a:tab pos="6202363" algn="l"/>
                <a:tab pos="6651625" algn="l"/>
                <a:tab pos="7100888" algn="l"/>
                <a:tab pos="7550150" algn="l"/>
                <a:tab pos="7999413" algn="l"/>
                <a:tab pos="8448675" algn="l"/>
                <a:tab pos="8897938" algn="l"/>
                <a:tab pos="93472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363538" algn="l"/>
                <a:tab pos="811213" algn="l"/>
                <a:tab pos="1260475" algn="l"/>
                <a:tab pos="1709738" algn="l"/>
                <a:tab pos="2159000" algn="l"/>
                <a:tab pos="2608263" algn="l"/>
                <a:tab pos="3057525" algn="l"/>
                <a:tab pos="3506788" algn="l"/>
                <a:tab pos="3956050" algn="l"/>
                <a:tab pos="4405313" algn="l"/>
                <a:tab pos="4854575" algn="l"/>
                <a:tab pos="5303838" algn="l"/>
                <a:tab pos="5753100" algn="l"/>
                <a:tab pos="6202363" algn="l"/>
                <a:tab pos="6651625" algn="l"/>
                <a:tab pos="7100888" algn="l"/>
                <a:tab pos="7550150" algn="l"/>
                <a:tab pos="7999413" algn="l"/>
                <a:tab pos="8448675" algn="l"/>
                <a:tab pos="8897938" algn="l"/>
                <a:tab pos="93472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363538" algn="l"/>
                <a:tab pos="811213" algn="l"/>
                <a:tab pos="1260475" algn="l"/>
                <a:tab pos="1709738" algn="l"/>
                <a:tab pos="2159000" algn="l"/>
                <a:tab pos="2608263" algn="l"/>
                <a:tab pos="3057525" algn="l"/>
                <a:tab pos="3506788" algn="l"/>
                <a:tab pos="3956050" algn="l"/>
                <a:tab pos="4405313" algn="l"/>
                <a:tab pos="4854575" algn="l"/>
                <a:tab pos="5303838" algn="l"/>
                <a:tab pos="5753100" algn="l"/>
                <a:tab pos="6202363" algn="l"/>
                <a:tab pos="6651625" algn="l"/>
                <a:tab pos="7100888" algn="l"/>
                <a:tab pos="7550150" algn="l"/>
                <a:tab pos="7999413" algn="l"/>
                <a:tab pos="8448675" algn="l"/>
                <a:tab pos="8897938" algn="l"/>
                <a:tab pos="9347200" algn="l"/>
              </a:tabLst>
              <a:defRPr>
                <a:solidFill>
                  <a:srgbClr val="000000"/>
                </a:solidFill>
                <a:latin typeface="Calibri" panose="020F0502020204030204" pitchFamily="34" charset="0"/>
                <a:ea typeface="Microsoft YaHei" panose="020B0503020204020204" pitchFamily="34" charset="-122"/>
              </a:defRPr>
            </a:lvl9pPr>
          </a:lstStyle>
          <a:p>
            <a:pPr>
              <a:lnSpc>
                <a:spcPct val="90000"/>
              </a:lnSpc>
              <a:buClrTx/>
              <a:buFontTx/>
              <a:buNone/>
            </a:pPr>
            <a:r>
              <a:rPr lang="fr-FR" altLang="fr-FR" sz="4800" b="1" dirty="0">
                <a:latin typeface="+mn-lt"/>
                <a:cs typeface="Times New Roman" panose="02020603050405020304" pitchFamily="18" charset="0"/>
              </a:rPr>
              <a:t>Question cruciale sur </a:t>
            </a:r>
            <a:br>
              <a:rPr lang="fr-FR" altLang="fr-FR" sz="4800" b="1" dirty="0">
                <a:latin typeface="+mn-lt"/>
                <a:cs typeface="Times New Roman" panose="02020603050405020304" pitchFamily="18" charset="0"/>
              </a:rPr>
            </a:br>
            <a:r>
              <a:rPr lang="fr-FR" altLang="fr-FR" sz="2800" b="1" u="sng" dirty="0">
                <a:latin typeface="+mn-lt"/>
                <a:cs typeface="Times New Roman" panose="02020603050405020304" pitchFamily="18" charset="0"/>
              </a:rPr>
              <a:t/>
            </a:r>
            <a:br>
              <a:rPr lang="fr-FR" altLang="fr-FR" sz="2800" b="1" u="sng" dirty="0">
                <a:latin typeface="+mn-lt"/>
                <a:cs typeface="Times New Roman" panose="02020603050405020304" pitchFamily="18" charset="0"/>
              </a:rPr>
            </a:br>
            <a:r>
              <a:rPr lang="fr-FR" altLang="fr-FR" sz="5400" b="1" dirty="0">
                <a:solidFill>
                  <a:schemeClr val="accent6"/>
                </a:solidFill>
                <a:latin typeface="+mn-lt"/>
                <a:cs typeface="Times New Roman" panose="02020603050405020304" pitchFamily="18" charset="0"/>
              </a:rPr>
              <a:t>l’intelligence des groupes dans la construction du sens</a:t>
            </a:r>
          </a:p>
        </p:txBody>
      </p:sp>
      <p:sp>
        <p:nvSpPr>
          <p:cNvPr id="59394" name="AutoShape 2"/>
          <p:cNvSpPr>
            <a:spLocks noChangeArrowheads="1"/>
          </p:cNvSpPr>
          <p:nvPr/>
        </p:nvSpPr>
        <p:spPr bwMode="auto">
          <a:xfrm>
            <a:off x="107504" y="3388203"/>
            <a:ext cx="9144000" cy="3469797"/>
          </a:xfrm>
          <a:custGeom>
            <a:avLst/>
            <a:gdLst>
              <a:gd name="G0" fmla="+- 21600 0 0"/>
              <a:gd name="G1" fmla="+- 1 0 0"/>
              <a:gd name="G2" fmla="+- 65535 0 0"/>
              <a:gd name="G3" fmla="*/ 1 16385 2"/>
              <a:gd name="G4" fmla="*/ 1 51565 51712"/>
              <a:gd name="T0" fmla="*/ 4572000 w 21600"/>
              <a:gd name="T1" fmla="*/ 0 h 21600"/>
              <a:gd name="T2" fmla="*/ 9144000 w 21600"/>
              <a:gd name="T3" fmla="*/ 1897380 h 21600"/>
              <a:gd name="T4" fmla="*/ 4572000 w 21600"/>
              <a:gd name="T5" fmla="*/ 3794759 h 21600"/>
              <a:gd name="T6" fmla="*/ 0 w 21600"/>
              <a:gd name="T7" fmla="*/ 1897380 h 21600"/>
              <a:gd name="T8" fmla="*/ 0 w 21600"/>
              <a:gd name="T9" fmla="*/ 0 h 21600"/>
              <a:gd name="T10" fmla="*/ 21600 w 21600"/>
              <a:gd name="T11" fmla="*/ 21600 h 21600"/>
            </a:gdLst>
            <a:ahLst/>
            <a:cxnLst>
              <a:cxn ang="0">
                <a:pos x="T0" y="T1"/>
              </a:cxn>
              <a:cxn ang="0">
                <a:pos x="T2" y="T3"/>
              </a:cxn>
              <a:cxn ang="0">
                <a:pos x="T4" y="T5"/>
              </a:cxn>
              <a:cxn ang="0">
                <a:pos x="T6" y="T7"/>
              </a:cxn>
            </a:cxnLst>
            <a:rect l="T8" t="T9" r="T10" b="T11"/>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ctr">
              <a:spcBef>
                <a:spcPts val="2750"/>
              </a:spcBef>
              <a:buClrTx/>
              <a:buFontTx/>
              <a:buNone/>
            </a:pPr>
            <a:endParaRPr lang="fr-FR" altLang="fr-FR" sz="1800" b="1" dirty="0">
              <a:latin typeface="Times New Roman" panose="02020603050405020304" pitchFamily="18" charset="0"/>
              <a:cs typeface="Arial" panose="020B0604020202020204" pitchFamily="34" charset="0"/>
            </a:endParaRPr>
          </a:p>
          <a:p>
            <a:pPr>
              <a:spcBef>
                <a:spcPts val="2750"/>
              </a:spcBef>
              <a:buClrTx/>
              <a:buFontTx/>
              <a:buNone/>
            </a:pPr>
            <a:r>
              <a:rPr lang="fr-FR" altLang="fr-FR" sz="4400" b="1" dirty="0">
                <a:latin typeface="+mn-lt"/>
                <a:cs typeface="Arial" panose="020B0604020202020204" pitchFamily="34" charset="0"/>
              </a:rPr>
              <a:t>« </a:t>
            </a:r>
            <a:r>
              <a:rPr lang="fr-FR" altLang="fr-FR" sz="4400" dirty="0">
                <a:latin typeface="+mn-lt"/>
                <a:cs typeface="Arial" panose="020B0604020202020204" pitchFamily="34" charset="0"/>
              </a:rPr>
              <a:t>Les groupes </a:t>
            </a:r>
            <a:r>
              <a:rPr lang="fr-FR" altLang="fr-FR" sz="4400" b="1" dirty="0">
                <a:latin typeface="+mn-lt"/>
                <a:cs typeface="Arial" panose="020B0604020202020204" pitchFamily="34" charset="0"/>
              </a:rPr>
              <a:t>peuvent-ils être plus</a:t>
            </a:r>
            <a:r>
              <a:rPr lang="fr-FR" altLang="fr-FR" sz="4400" dirty="0">
                <a:latin typeface="+mn-lt"/>
                <a:cs typeface="Arial" panose="020B0604020202020204" pitchFamily="34" charset="0"/>
              </a:rPr>
              <a:t> (ou au contraire moins) </a:t>
            </a:r>
            <a:r>
              <a:rPr lang="fr-FR" altLang="fr-FR" sz="4400" b="1" dirty="0">
                <a:latin typeface="+mn-lt"/>
                <a:cs typeface="Arial" panose="020B0604020202020204" pitchFamily="34" charset="0"/>
              </a:rPr>
              <a:t>intelligents que les individus qui les composent ? »</a:t>
            </a:r>
          </a:p>
          <a:p>
            <a:pPr algn="just">
              <a:buClrTx/>
              <a:buFontTx/>
              <a:buNone/>
            </a:pPr>
            <a:endParaRPr lang="fr-FR" altLang="fr-FR" sz="4400" b="1" dirty="0">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84388414"/>
      </p:ext>
    </p:extLst>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152039" y="464336"/>
            <a:ext cx="8964613" cy="11553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nchorCtr="1"/>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ctr">
              <a:buClrTx/>
              <a:buFontTx/>
              <a:buNone/>
            </a:pPr>
            <a:r>
              <a:rPr lang="fr-FR" altLang="fr-FR" sz="3600" b="0" i="1" dirty="0" smtClean="0">
                <a:latin typeface="+mn-lt"/>
                <a:cs typeface="Times New Roman" panose="02020603050405020304" pitchFamily="18" charset="0"/>
              </a:rPr>
              <a:t>Le postulat psychologique du débat scientifique</a:t>
            </a:r>
            <a:endParaRPr lang="fr-FR" altLang="fr-FR" sz="4000" i="1" dirty="0">
              <a:latin typeface="+mn-lt"/>
              <a:cs typeface="Times New Roman" panose="02020603050405020304" pitchFamily="18" charset="0"/>
            </a:endParaRPr>
          </a:p>
        </p:txBody>
      </p:sp>
      <p:sp>
        <p:nvSpPr>
          <p:cNvPr id="61443" name="Text Box 3"/>
          <p:cNvSpPr txBox="1">
            <a:spLocks noChangeArrowheads="1"/>
          </p:cNvSpPr>
          <p:nvPr/>
        </p:nvSpPr>
        <p:spPr bwMode="auto">
          <a:xfrm>
            <a:off x="152038" y="1772816"/>
            <a:ext cx="8964613" cy="52343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ctr">
              <a:buClrTx/>
              <a:buFontTx/>
              <a:buNone/>
            </a:pPr>
            <a:r>
              <a:rPr lang="fr-FR" altLang="fr-FR" i="1" dirty="0" smtClean="0">
                <a:cs typeface="Times New Roman" panose="02020603050405020304" pitchFamily="18" charset="0"/>
              </a:rPr>
              <a:t>Un </a:t>
            </a:r>
            <a:r>
              <a:rPr lang="fr-FR" altLang="fr-FR" i="1" dirty="0">
                <a:cs typeface="Times New Roman" panose="02020603050405020304" pitchFamily="18" charset="0"/>
              </a:rPr>
              <a:t>humain qui </a:t>
            </a:r>
            <a:r>
              <a:rPr lang="fr-FR" altLang="fr-FR" i="1" dirty="0" smtClean="0">
                <a:cs typeface="Times New Roman" panose="02020603050405020304" pitchFamily="18" charset="0"/>
              </a:rPr>
              <a:t>veut comprendre ce qu’il apprend </a:t>
            </a:r>
            <a:r>
              <a:rPr lang="fr-FR" altLang="fr-FR" i="1" dirty="0">
                <a:cs typeface="Times New Roman" panose="02020603050405020304" pitchFamily="18" charset="0"/>
              </a:rPr>
              <a:t>dans un groupe n’est jamais indifférent</a:t>
            </a:r>
          </a:p>
          <a:p>
            <a:pPr algn="ctr">
              <a:buClrTx/>
              <a:buFontTx/>
              <a:buNone/>
            </a:pPr>
            <a:r>
              <a:rPr lang="fr-FR" altLang="fr-FR" i="1" dirty="0">
                <a:cs typeface="Times New Roman" panose="02020603050405020304" pitchFamily="18" charset="0"/>
              </a:rPr>
              <a:t>aux autres membres du groupe,</a:t>
            </a:r>
            <a:endParaRPr lang="fr-FR" altLang="fr-FR" b="1" i="1" dirty="0" smtClean="0">
              <a:latin typeface="+mn-lt"/>
              <a:cs typeface="Times New Roman" panose="02020603050405020304" pitchFamily="18" charset="0"/>
            </a:endParaRPr>
          </a:p>
          <a:p>
            <a:pPr algn="ctr" hangingPunct="0">
              <a:spcBef>
                <a:spcPts val="900"/>
              </a:spcBef>
              <a:buClrTx/>
              <a:buFontTx/>
              <a:buNone/>
            </a:pPr>
            <a:r>
              <a:rPr lang="fr-FR" altLang="fr-FR" b="1" i="1" dirty="0" smtClean="0">
                <a:latin typeface="+mn-lt"/>
                <a:cs typeface="Times New Roman" panose="02020603050405020304" pitchFamily="18" charset="0"/>
              </a:rPr>
              <a:t>il </a:t>
            </a:r>
            <a:r>
              <a:rPr lang="fr-FR" altLang="fr-FR" b="1" i="1" dirty="0">
                <a:latin typeface="+mn-lt"/>
                <a:cs typeface="Times New Roman" panose="02020603050405020304" pitchFamily="18" charset="0"/>
              </a:rPr>
              <a:t>pense, il réfléchit, il invente, il comprend</a:t>
            </a:r>
          </a:p>
          <a:p>
            <a:pPr algn="ctr" hangingPunct="0">
              <a:spcBef>
                <a:spcPts val="900"/>
              </a:spcBef>
              <a:buClrTx/>
              <a:buFontTx/>
              <a:buNone/>
            </a:pPr>
            <a:r>
              <a:rPr lang="fr-FR" altLang="fr-FR" b="1" i="1" dirty="0">
                <a:latin typeface="+mn-lt"/>
                <a:cs typeface="Times New Roman" panose="02020603050405020304" pitchFamily="18" charset="0"/>
              </a:rPr>
              <a:t> ou non,</a:t>
            </a:r>
          </a:p>
          <a:p>
            <a:pPr hangingPunct="0">
              <a:spcBef>
                <a:spcPts val="900"/>
              </a:spcBef>
              <a:buClrTx/>
              <a:buFontTx/>
              <a:buNone/>
            </a:pPr>
            <a:r>
              <a:rPr lang="fr-FR" altLang="fr-FR" b="1" i="1" dirty="0">
                <a:latin typeface="+mn-lt"/>
                <a:cs typeface="Times New Roman" panose="02020603050405020304" pitchFamily="18" charset="0"/>
              </a:rPr>
              <a:t>dans une conscience forte qu’il peut être </a:t>
            </a:r>
            <a:r>
              <a:rPr lang="fr-FR" altLang="fr-FR" b="1" i="1" dirty="0" smtClean="0">
                <a:latin typeface="+mn-lt"/>
                <a:cs typeface="Times New Roman" panose="02020603050405020304" pitchFamily="18" charset="0"/>
              </a:rPr>
              <a:t>évalué, jugé </a:t>
            </a:r>
            <a:r>
              <a:rPr lang="fr-FR" altLang="fr-FR" b="1" i="1" dirty="0">
                <a:latin typeface="+mn-lt"/>
                <a:cs typeface="Times New Roman" panose="02020603050405020304" pitchFamily="18" charset="0"/>
              </a:rPr>
              <a:t>par un autrui qui pense, réfléchit, </a:t>
            </a:r>
            <a:r>
              <a:rPr lang="fr-FR" altLang="fr-FR" i="1" dirty="0" smtClean="0">
                <a:cs typeface="Times New Roman" panose="02020603050405020304" pitchFamily="18" charset="0"/>
              </a:rPr>
              <a:t>comprend, </a:t>
            </a:r>
            <a:r>
              <a:rPr lang="fr-FR" altLang="fr-FR" b="1" i="1" dirty="0" smtClean="0">
                <a:latin typeface="+mn-lt"/>
                <a:cs typeface="Times New Roman" panose="02020603050405020304" pitchFamily="18" charset="0"/>
              </a:rPr>
              <a:t>invente</a:t>
            </a:r>
            <a:r>
              <a:rPr lang="fr-FR" altLang="fr-FR" b="1" i="1" dirty="0">
                <a:latin typeface="+mn-lt"/>
                <a:cs typeface="Times New Roman" panose="02020603050405020304" pitchFamily="18" charset="0"/>
              </a:rPr>
              <a:t>, </a:t>
            </a:r>
            <a:r>
              <a:rPr lang="fr-FR" altLang="fr-FR" b="1" i="1" dirty="0" smtClean="0">
                <a:latin typeface="+mn-lt"/>
                <a:cs typeface="Times New Roman" panose="02020603050405020304" pitchFamily="18" charset="0"/>
              </a:rPr>
              <a:t>comme </a:t>
            </a:r>
            <a:r>
              <a:rPr lang="fr-FR" altLang="fr-FR" b="1" i="1" dirty="0">
                <a:latin typeface="+mn-lt"/>
                <a:cs typeface="Times New Roman" panose="02020603050405020304" pitchFamily="18" charset="0"/>
              </a:rPr>
              <a:t>lui </a:t>
            </a:r>
            <a:r>
              <a:rPr lang="fr-FR" altLang="fr-FR" b="1" i="1" dirty="0" smtClean="0">
                <a:latin typeface="+mn-lt"/>
                <a:cs typeface="Times New Roman" panose="02020603050405020304" pitchFamily="18" charset="0"/>
              </a:rPr>
              <a:t>ou </a:t>
            </a:r>
            <a:r>
              <a:rPr lang="fr-FR" altLang="fr-FR" b="1" i="1" dirty="0">
                <a:latin typeface="+mn-lt"/>
                <a:cs typeface="Times New Roman" panose="02020603050405020304" pitchFamily="18" charset="0"/>
              </a:rPr>
              <a:t>très différemment de lui.</a:t>
            </a:r>
            <a:endParaRPr lang="fr-FR" altLang="fr-FR" sz="3600" b="1" i="1" dirty="0">
              <a:latin typeface="+mn-lt"/>
              <a:cs typeface="Times New Roman" panose="02020603050405020304" pitchFamily="18" charset="0"/>
            </a:endParaRPr>
          </a:p>
          <a:p>
            <a:pPr algn="ctr" hangingPunct="0">
              <a:spcBef>
                <a:spcPts val="900"/>
              </a:spcBef>
              <a:buClrTx/>
              <a:buFontTx/>
              <a:buNone/>
            </a:pPr>
            <a:r>
              <a:rPr lang="fr-FR" altLang="fr-FR" sz="3600"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7975660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61443">
                                            <p:txEl>
                                              <p:pRg st="4" end="4"/>
                                            </p:txEl>
                                          </p:spTgt>
                                        </p:tgtEl>
                                        <p:attrNameLst>
                                          <p:attrName>style.visibility</p:attrName>
                                        </p:attrNameLst>
                                      </p:cBhvr>
                                      <p:to>
                                        <p:strVal val="visible"/>
                                      </p:to>
                                    </p:set>
                                    <p:anim calcmode="lin" valueType="num">
                                      <p:cBhvr additive="base">
                                        <p:cTn id="11" dur="500" fill="hold"/>
                                        <p:tgtEl>
                                          <p:spTgt spid="6144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44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251520" y="1806742"/>
            <a:ext cx="8964613" cy="58704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hangingPunct="0">
              <a:spcBef>
                <a:spcPts val="700"/>
              </a:spcBef>
              <a:buFont typeface="Times New Roman" panose="02020603050405020304" pitchFamily="18" charset="0"/>
              <a:buChar char="-"/>
            </a:pPr>
            <a:r>
              <a:rPr lang="fr-FR" altLang="fr-FR" sz="3600" b="1" dirty="0">
                <a:latin typeface="+mn-lt"/>
                <a:cs typeface="Times New Roman" panose="02020603050405020304" pitchFamily="18" charset="0"/>
              </a:rPr>
              <a:t> </a:t>
            </a:r>
            <a:r>
              <a:rPr lang="fr-FR" altLang="fr-FR" b="1" dirty="0">
                <a:latin typeface="+mn-lt"/>
                <a:cs typeface="Times New Roman" panose="02020603050405020304" pitchFamily="18" charset="0"/>
              </a:rPr>
              <a:t>Par un amour/estime au premier degré</a:t>
            </a:r>
            <a:r>
              <a:rPr lang="fr-FR" altLang="fr-FR" dirty="0">
                <a:latin typeface="+mn-lt"/>
                <a:cs typeface="Times New Roman" panose="02020603050405020304" pitchFamily="18" charset="0"/>
              </a:rPr>
              <a:t>  </a:t>
            </a:r>
            <a:endParaRPr lang="fr-FR" altLang="fr-FR" dirty="0" smtClean="0">
              <a:latin typeface="+mn-lt"/>
              <a:cs typeface="Times New Roman" panose="02020603050405020304" pitchFamily="18" charset="0"/>
            </a:endParaRPr>
          </a:p>
          <a:p>
            <a:pPr algn="ctr" hangingPunct="0">
              <a:spcBef>
                <a:spcPts val="700"/>
              </a:spcBef>
            </a:pPr>
            <a:r>
              <a:rPr lang="fr-FR" altLang="fr-FR" sz="2400" b="0" dirty="0" smtClean="0">
                <a:latin typeface="+mn-lt"/>
                <a:cs typeface="Times New Roman" panose="02020603050405020304" pitchFamily="18" charset="0"/>
              </a:rPr>
              <a:t>(</a:t>
            </a:r>
            <a:r>
              <a:rPr lang="fr-FR" altLang="fr-FR" sz="2400" b="0" dirty="0">
                <a:latin typeface="+mn-lt"/>
                <a:cs typeface="Times New Roman" panose="02020603050405020304" pitchFamily="18" charset="0"/>
              </a:rPr>
              <a:t>amour possessif, professeur et élèves cherchent à se plaire)</a:t>
            </a:r>
            <a:r>
              <a:rPr lang="fr-FR" altLang="fr-FR" sz="2800" b="0" dirty="0">
                <a:latin typeface="+mn-lt"/>
                <a:cs typeface="Times New Roman" panose="02020603050405020304" pitchFamily="18" charset="0"/>
              </a:rPr>
              <a:t>,</a:t>
            </a:r>
            <a:r>
              <a:rPr lang="fr-FR" altLang="fr-FR" b="0" dirty="0">
                <a:latin typeface="+mn-lt"/>
                <a:cs typeface="Times New Roman" panose="02020603050405020304" pitchFamily="18" charset="0"/>
              </a:rPr>
              <a:t> </a:t>
            </a:r>
            <a:endParaRPr lang="fr-FR" altLang="fr-FR" b="0" dirty="0" smtClean="0">
              <a:latin typeface="+mn-lt"/>
              <a:cs typeface="Times New Roman" panose="02020603050405020304" pitchFamily="18" charset="0"/>
            </a:endParaRPr>
          </a:p>
          <a:p>
            <a:pPr hangingPunct="0">
              <a:spcBef>
                <a:spcPts val="700"/>
              </a:spcBef>
            </a:pPr>
            <a:r>
              <a:rPr lang="fr-FR" altLang="fr-FR" sz="2800" b="0" dirty="0" smtClean="0">
                <a:latin typeface="+mn-lt"/>
                <a:cs typeface="Times New Roman" panose="02020603050405020304" pitchFamily="18" charset="0"/>
              </a:rPr>
              <a:t>les </a:t>
            </a:r>
            <a:r>
              <a:rPr lang="fr-FR" altLang="fr-FR" sz="2800" dirty="0">
                <a:latin typeface="+mn-lt"/>
                <a:cs typeface="Times New Roman" panose="02020603050405020304" pitchFamily="18" charset="0"/>
              </a:rPr>
              <a:t>intelligences et les créativités </a:t>
            </a:r>
            <a:r>
              <a:rPr lang="fr-FR" altLang="fr-FR" sz="2800" b="0" dirty="0">
                <a:latin typeface="+mn-lt"/>
                <a:cs typeface="Times New Roman" panose="02020603050405020304" pitchFamily="18" charset="0"/>
              </a:rPr>
              <a:t>individuelles dans la construction du sens </a:t>
            </a:r>
            <a:r>
              <a:rPr lang="fr-FR" altLang="fr-FR" sz="2800" b="0" dirty="0" smtClean="0">
                <a:latin typeface="+mn-lt"/>
                <a:cs typeface="Times New Roman" panose="02020603050405020304" pitchFamily="18" charset="0"/>
              </a:rPr>
              <a:t>profond </a:t>
            </a:r>
            <a:r>
              <a:rPr lang="fr-FR" altLang="fr-FR" sz="2800" dirty="0" smtClean="0">
                <a:latin typeface="+mn-lt"/>
                <a:cs typeface="Times New Roman" panose="02020603050405020304" pitchFamily="18" charset="0"/>
              </a:rPr>
              <a:t>sont </a:t>
            </a:r>
            <a:r>
              <a:rPr lang="fr-FR" altLang="fr-FR" sz="2800" dirty="0">
                <a:latin typeface="+mn-lt"/>
                <a:cs typeface="Times New Roman" panose="02020603050405020304" pitchFamily="18" charset="0"/>
              </a:rPr>
              <a:t>neutralisées </a:t>
            </a:r>
            <a:r>
              <a:rPr lang="fr-FR" altLang="fr-FR" sz="2800" b="0" dirty="0">
                <a:latin typeface="+mn-lt"/>
                <a:cs typeface="Times New Roman" panose="02020603050405020304" pitchFamily="18" charset="0"/>
              </a:rPr>
              <a:t>!</a:t>
            </a:r>
          </a:p>
          <a:p>
            <a:pPr hangingPunct="0">
              <a:spcBef>
                <a:spcPts val="350"/>
              </a:spcBef>
              <a:buClrTx/>
              <a:buFontTx/>
              <a:buNone/>
            </a:pPr>
            <a:endParaRPr lang="fr-FR" altLang="fr-FR" sz="2400" b="1" dirty="0">
              <a:latin typeface="+mn-lt"/>
              <a:cs typeface="Times New Roman" panose="02020603050405020304" pitchFamily="18" charset="0"/>
            </a:endParaRPr>
          </a:p>
          <a:p>
            <a:pPr hangingPunct="0">
              <a:spcBef>
                <a:spcPts val="800"/>
              </a:spcBef>
              <a:buFont typeface="Times New Roman" panose="02020603050405020304" pitchFamily="18" charset="0"/>
              <a:buChar char="-"/>
            </a:pPr>
            <a:r>
              <a:rPr lang="fr-FR" altLang="fr-FR" b="1" dirty="0">
                <a:latin typeface="+mn-lt"/>
                <a:cs typeface="Times New Roman" panose="02020603050405020304" pitchFamily="18" charset="0"/>
              </a:rPr>
              <a:t> Par un amour/estime au deuxième degré</a:t>
            </a:r>
            <a:r>
              <a:rPr lang="fr-FR" altLang="fr-FR" dirty="0">
                <a:latin typeface="+mn-lt"/>
                <a:cs typeface="Times New Roman" panose="02020603050405020304" pitchFamily="18" charset="0"/>
              </a:rPr>
              <a:t> </a:t>
            </a:r>
            <a:endParaRPr lang="fr-FR" altLang="fr-FR" dirty="0" smtClean="0">
              <a:latin typeface="+mn-lt"/>
              <a:cs typeface="Times New Roman" panose="02020603050405020304" pitchFamily="18" charset="0"/>
            </a:endParaRPr>
          </a:p>
          <a:p>
            <a:pPr algn="ctr" hangingPunct="0">
              <a:spcBef>
                <a:spcPts val="800"/>
              </a:spcBef>
            </a:pPr>
            <a:r>
              <a:rPr lang="fr-FR" altLang="fr-FR" sz="2400" b="0" dirty="0" smtClean="0">
                <a:latin typeface="+mn-lt"/>
                <a:cs typeface="Times New Roman" panose="02020603050405020304" pitchFamily="18" charset="0"/>
              </a:rPr>
              <a:t>(amour-estime épistémique)</a:t>
            </a:r>
            <a:r>
              <a:rPr lang="fr-FR" altLang="fr-FR" sz="2800" b="0" dirty="0" smtClean="0">
                <a:latin typeface="+mn-lt"/>
                <a:cs typeface="Times New Roman" panose="02020603050405020304" pitchFamily="18" charset="0"/>
              </a:rPr>
              <a:t>,</a:t>
            </a:r>
          </a:p>
          <a:p>
            <a:pPr hangingPunct="0">
              <a:spcBef>
                <a:spcPts val="800"/>
              </a:spcBef>
            </a:pPr>
            <a:r>
              <a:rPr lang="fr-FR" altLang="fr-FR" sz="2800" dirty="0" smtClean="0">
                <a:latin typeface="+mn-lt"/>
                <a:cs typeface="Times New Roman" panose="02020603050405020304" pitchFamily="18" charset="0"/>
              </a:rPr>
              <a:t>la synergie entre des intelligences </a:t>
            </a:r>
            <a:r>
              <a:rPr lang="fr-FR" altLang="fr-FR" sz="2800" b="0" dirty="0" smtClean="0">
                <a:latin typeface="+mn-lt"/>
                <a:cs typeface="Times New Roman" panose="02020603050405020304" pitchFamily="18" charset="0"/>
              </a:rPr>
              <a:t>et des visions du monde diverses peut libérer de façon insoupçonnable a priori les facultés cognitives de chacun !</a:t>
            </a:r>
            <a:endParaRPr lang="fr-FR" altLang="fr-FR" sz="3600" b="0" dirty="0" smtClean="0">
              <a:latin typeface="+mn-lt"/>
              <a:cs typeface="Times New Roman" panose="02020603050405020304" pitchFamily="18" charset="0"/>
            </a:endParaRPr>
          </a:p>
          <a:p>
            <a:pPr algn="ctr" hangingPunct="0">
              <a:spcBef>
                <a:spcPts val="1000"/>
              </a:spcBef>
              <a:buClrTx/>
              <a:buFontTx/>
              <a:buNone/>
            </a:pPr>
            <a:r>
              <a:rPr lang="fr-FR" altLang="fr-FR" sz="4000" dirty="0" smtClean="0">
                <a:latin typeface="+mn-lt"/>
                <a:cs typeface="Times New Roman" panose="02020603050405020304" pitchFamily="18" charset="0"/>
              </a:rPr>
              <a:t>  </a:t>
            </a:r>
            <a:endParaRPr lang="fr-FR" altLang="fr-FR" sz="4000" dirty="0">
              <a:latin typeface="+mn-lt"/>
              <a:cs typeface="Times New Roman" panose="02020603050405020304" pitchFamily="18" charset="0"/>
            </a:endParaRPr>
          </a:p>
        </p:txBody>
      </p:sp>
      <p:sp>
        <p:nvSpPr>
          <p:cNvPr id="62467" name="Text Box 3"/>
          <p:cNvSpPr txBox="1">
            <a:spLocks noChangeArrowheads="1"/>
          </p:cNvSpPr>
          <p:nvPr/>
        </p:nvSpPr>
        <p:spPr bwMode="auto">
          <a:xfrm>
            <a:off x="0" y="476672"/>
            <a:ext cx="9144000" cy="1296988"/>
          </a:xfrm>
          <a:prstGeom prst="rect">
            <a:avLst/>
          </a:prstGeom>
          <a:noFill/>
          <a:ln w="9525" cap="flat">
            <a:noFill/>
            <a:round/>
            <a:headEnd/>
            <a:tailEnd/>
          </a:ln>
          <a:effectLst/>
          <a:extLst/>
        </p:spPr>
        <p:txBody>
          <a:bodyPr anchor="ctr" anchorCtr="1"/>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anose="020F0502020204030204" pitchFamily="34" charset="0"/>
                <a:ea typeface="Microsoft YaHei" panose="020B0503020204020204" pitchFamily="34" charset="-122"/>
              </a:defRPr>
            </a:lvl9pPr>
          </a:lstStyle>
          <a:p>
            <a:pPr algn="ctr">
              <a:buClrTx/>
              <a:buFontTx/>
              <a:buNone/>
            </a:pPr>
            <a:r>
              <a:rPr lang="fr-FR" altLang="fr-FR" sz="4000" b="1" dirty="0">
                <a:latin typeface="+mn-lt"/>
                <a:cs typeface="Times New Roman" panose="02020603050405020304" pitchFamily="18" charset="0"/>
              </a:rPr>
              <a:t>Si cette intime conscience des autres </a:t>
            </a:r>
            <a:br>
              <a:rPr lang="fr-FR" altLang="fr-FR" sz="4000" b="1" dirty="0">
                <a:latin typeface="+mn-lt"/>
                <a:cs typeface="Times New Roman" panose="02020603050405020304" pitchFamily="18" charset="0"/>
              </a:rPr>
            </a:br>
            <a:r>
              <a:rPr lang="fr-FR" altLang="fr-FR" sz="4000" b="1" dirty="0">
                <a:latin typeface="+mn-lt"/>
                <a:cs typeface="Times New Roman" panose="02020603050405020304" pitchFamily="18" charset="0"/>
              </a:rPr>
              <a:t>est portée</a:t>
            </a:r>
          </a:p>
        </p:txBody>
      </p:sp>
    </p:spTree>
    <p:extLst>
      <p:ext uri="{BB962C8B-B14F-4D97-AF65-F5344CB8AC3E}">
        <p14:creationId xmlns:p14="http://schemas.microsoft.com/office/powerpoint/2010/main" val="405384349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6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6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246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AutoShape 2"/>
          <p:cNvSpPr>
            <a:spLocks noChangeArrowheads="1"/>
          </p:cNvSpPr>
          <p:nvPr/>
        </p:nvSpPr>
        <p:spPr bwMode="auto">
          <a:xfrm>
            <a:off x="-324544" y="476672"/>
            <a:ext cx="9144000" cy="5419049"/>
          </a:xfrm>
          <a:custGeom>
            <a:avLst/>
            <a:gdLst>
              <a:gd name="G0" fmla="+- 21600 0 0"/>
              <a:gd name="G1" fmla="+- 1 0 0"/>
              <a:gd name="G2" fmla="+- 65535 0 0"/>
              <a:gd name="G3" fmla="*/ 1 16385 2"/>
              <a:gd name="G4" fmla="*/ 1 51565 51712"/>
              <a:gd name="T0" fmla="*/ 4572000 w 21600"/>
              <a:gd name="T1" fmla="*/ 0 h 21600"/>
              <a:gd name="T2" fmla="*/ 9144000 w 21600"/>
              <a:gd name="T3" fmla="*/ 3551402 h 21600"/>
              <a:gd name="T4" fmla="*/ 4572000 w 21600"/>
              <a:gd name="T5" fmla="*/ 7102803 h 21600"/>
              <a:gd name="T6" fmla="*/ 0 w 21600"/>
              <a:gd name="T7" fmla="*/ 3551402 h 21600"/>
              <a:gd name="T8" fmla="*/ 0 w 21600"/>
              <a:gd name="T9" fmla="*/ 0 h 21600"/>
              <a:gd name="T10" fmla="*/ 21600 w 21600"/>
              <a:gd name="T11" fmla="*/ 21600 h 21600"/>
            </a:gdLst>
            <a:ahLst/>
            <a:cxnLst>
              <a:cxn ang="0">
                <a:pos x="T0" y="T1"/>
              </a:cxn>
              <a:cxn ang="0">
                <a:pos x="T2" y="T3"/>
              </a:cxn>
              <a:cxn ang="0">
                <a:pos x="T4" y="T5"/>
              </a:cxn>
              <a:cxn ang="0">
                <a:pos x="T6" y="T7"/>
              </a:cxn>
            </a:cxnLst>
            <a:rect l="T8" t="T9" r="T10" b="T11"/>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000000"/>
                </a:solidFill>
                <a:latin typeface="Calibri" panose="020F0502020204030204" pitchFamily="34" charset="0"/>
                <a:ea typeface="Microsoft YaHei" panose="020B0503020204020204" pitchFamily="34" charset="-122"/>
              </a:defRPr>
            </a:lvl1pPr>
            <a:lvl2pPr marL="4572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000000"/>
                </a:solidFill>
                <a:latin typeface="Calibri" panose="020F0502020204030204" pitchFamily="34" charset="0"/>
                <a:ea typeface="Microsoft YaHei" panose="020B0503020204020204" pitchFamily="34" charset="-122"/>
              </a:defRPr>
            </a:lvl2pPr>
            <a:lvl3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000000"/>
                </a:solidFill>
                <a:latin typeface="Calibri" panose="020F0502020204030204" pitchFamily="34" charset="0"/>
                <a:ea typeface="Microsoft YaHei" panose="020B0503020204020204" pitchFamily="34" charset="-122"/>
              </a:defRPr>
            </a:lvl3pPr>
            <a:lvl4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000000"/>
                </a:solidFill>
                <a:latin typeface="Calibri" panose="020F0502020204030204" pitchFamily="34" charset="0"/>
                <a:ea typeface="Microsoft YaHei" panose="020B0503020204020204" pitchFamily="34" charset="-122"/>
              </a:defRPr>
            </a:lvl4pPr>
            <a:lvl5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fontAlgn="base">
              <a:spcBef>
                <a:spcPct val="0"/>
              </a:spcBef>
              <a:spcAft>
                <a:spcPct val="0"/>
              </a:spcAft>
              <a:buClr>
                <a:srgbClr val="000000"/>
              </a:buClr>
              <a:buSzPct val="100000"/>
              <a:buFont typeface="Times New Roman" panose="02020603050405020304" pitchFamily="18"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fontAlgn="base">
              <a:spcBef>
                <a:spcPct val="0"/>
              </a:spcBef>
              <a:spcAft>
                <a:spcPct val="0"/>
              </a:spcAft>
              <a:buClr>
                <a:srgbClr val="000000"/>
              </a:buClr>
              <a:buSzPct val="100000"/>
              <a:buFont typeface="Times New Roman" panose="02020603050405020304" pitchFamily="18"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fontAlgn="base">
              <a:spcBef>
                <a:spcPct val="0"/>
              </a:spcBef>
              <a:spcAft>
                <a:spcPct val="0"/>
              </a:spcAft>
              <a:buClr>
                <a:srgbClr val="000000"/>
              </a:buClr>
              <a:buSzPct val="100000"/>
              <a:buFont typeface="Times New Roman" panose="02020603050405020304" pitchFamily="18"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fontAlgn="base">
              <a:spcBef>
                <a:spcPct val="0"/>
              </a:spcBef>
              <a:spcAft>
                <a:spcPct val="0"/>
              </a:spcAft>
              <a:buClr>
                <a:srgbClr val="000000"/>
              </a:buClr>
              <a:buSzPct val="100000"/>
              <a:buFont typeface="Times New Roman" panose="02020603050405020304" pitchFamily="18"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000000"/>
                </a:solidFill>
                <a:latin typeface="Calibri" panose="020F0502020204030204" pitchFamily="34" charset="0"/>
                <a:ea typeface="Microsoft YaHei" panose="020B0503020204020204" pitchFamily="34" charset="-122"/>
              </a:defRPr>
            </a:lvl9pPr>
          </a:lstStyle>
          <a:p>
            <a:pPr lvl="1" indent="0" algn="just">
              <a:buClrTx/>
              <a:buFontTx/>
              <a:buNone/>
            </a:pPr>
            <a:r>
              <a:rPr lang="fr-FR" altLang="fr-FR" sz="4000" b="1" dirty="0">
                <a:latin typeface="+mn-lt"/>
                <a:cs typeface="Arial" panose="020B0604020202020204" pitchFamily="34" charset="0"/>
              </a:rPr>
              <a:t>Le concept d’amour/estime épistémique</a:t>
            </a:r>
          </a:p>
          <a:p>
            <a:pPr lvl="1" indent="0" algn="ctr">
              <a:buClrTx/>
              <a:buFontTx/>
              <a:buNone/>
            </a:pPr>
            <a:endParaRPr lang="fr-FR" altLang="fr-FR" sz="1800" b="1" i="1" dirty="0">
              <a:latin typeface="+mn-lt"/>
              <a:cs typeface="Arial" panose="020B0604020202020204" pitchFamily="34" charset="0"/>
            </a:endParaRPr>
          </a:p>
          <a:p>
            <a:pPr lvl="1" indent="0" algn="just">
              <a:buClrTx/>
              <a:buFontTx/>
              <a:buNone/>
            </a:pPr>
            <a:r>
              <a:rPr lang="fr-FR" altLang="fr-FR" sz="2400" b="0" dirty="0">
                <a:latin typeface="+mn-lt"/>
                <a:cs typeface="Arial" panose="020B0604020202020204" pitchFamily="34" charset="0"/>
              </a:rPr>
              <a:t>Il s’agit par là de désigner les relations humaines qui s’établissent entre les membres d’un groupe de sujets qui</a:t>
            </a:r>
          </a:p>
          <a:p>
            <a:pPr lvl="1" indent="0" algn="just">
              <a:buClrTx/>
              <a:buFontTx/>
              <a:buNone/>
            </a:pPr>
            <a:endParaRPr lang="fr-FR" altLang="fr-FR" sz="2400" dirty="0">
              <a:latin typeface="+mn-lt"/>
              <a:cs typeface="Arial" panose="020B0604020202020204" pitchFamily="34" charset="0"/>
            </a:endParaRPr>
          </a:p>
          <a:p>
            <a:pPr marL="1028700" lvl="1" indent="-571500" algn="just">
              <a:buFont typeface="Arial" panose="020B0604020202020204" pitchFamily="34" charset="0"/>
              <a:buChar char="•"/>
            </a:pPr>
            <a:r>
              <a:rPr lang="fr-FR" altLang="fr-FR" sz="2400" dirty="0" smtClean="0">
                <a:latin typeface="+mn-lt"/>
                <a:cs typeface="Arial" panose="020B0604020202020204" pitchFamily="34" charset="0"/>
              </a:rPr>
              <a:t>Se reconnaissent comme </a:t>
            </a:r>
            <a:r>
              <a:rPr lang="fr-FR" altLang="fr-FR" sz="2400" dirty="0" smtClean="0">
                <a:solidFill>
                  <a:schemeClr val="tx1"/>
                </a:solidFill>
                <a:effectLst>
                  <a:outerShdw blurRad="38100" dist="38100" dir="2700000" algn="tl">
                    <a:srgbClr val="000000">
                      <a:alpha val="43137"/>
                    </a:srgbClr>
                  </a:outerShdw>
                </a:effectLst>
                <a:latin typeface="+mn-lt"/>
                <a:cs typeface="Arial" panose="020B0604020202020204" pitchFamily="34" charset="0"/>
              </a:rPr>
              <a:t>communauté </a:t>
            </a:r>
            <a:r>
              <a:rPr lang="fr-FR" altLang="fr-FR" sz="2400" dirty="0">
                <a:solidFill>
                  <a:schemeClr val="tx1"/>
                </a:solidFill>
                <a:effectLst>
                  <a:outerShdw blurRad="38100" dist="38100" dir="2700000" algn="tl">
                    <a:srgbClr val="000000">
                      <a:alpha val="43137"/>
                    </a:srgbClr>
                  </a:outerShdw>
                </a:effectLst>
                <a:latin typeface="+mn-lt"/>
                <a:cs typeface="Arial" panose="020B0604020202020204" pitchFamily="34" charset="0"/>
              </a:rPr>
              <a:t>de destin </a:t>
            </a:r>
            <a:r>
              <a:rPr lang="fr-FR" altLang="fr-FR" sz="2400" dirty="0" smtClean="0">
                <a:solidFill>
                  <a:schemeClr val="tx1"/>
                </a:solidFill>
                <a:effectLst>
                  <a:outerShdw blurRad="38100" dist="38100" dir="2700000" algn="tl">
                    <a:srgbClr val="000000">
                      <a:alpha val="43137"/>
                    </a:srgbClr>
                  </a:outerShdw>
                </a:effectLst>
                <a:latin typeface="+mn-lt"/>
                <a:cs typeface="Arial" panose="020B0604020202020204" pitchFamily="34" charset="0"/>
              </a:rPr>
              <a:t>cognitive</a:t>
            </a:r>
            <a:r>
              <a:rPr lang="fr-FR" altLang="fr-FR" sz="2400" b="1" dirty="0" smtClean="0">
                <a:latin typeface="+mn-lt"/>
                <a:cs typeface="Arial" panose="020B0604020202020204" pitchFamily="34" charset="0"/>
              </a:rPr>
              <a:t> : </a:t>
            </a:r>
          </a:p>
          <a:p>
            <a:pPr lvl="1" algn="just"/>
            <a:r>
              <a:rPr lang="fr-FR" altLang="fr-FR" sz="2400" b="0" dirty="0" smtClean="0">
                <a:latin typeface="+mn-lt"/>
                <a:cs typeface="Arial" panose="020B0604020202020204" pitchFamily="34" charset="0"/>
              </a:rPr>
              <a:t>le </a:t>
            </a:r>
            <a:r>
              <a:rPr lang="fr-FR" altLang="fr-FR" sz="2400" b="0" dirty="0">
                <a:latin typeface="+mn-lt"/>
                <a:cs typeface="Arial" panose="020B0604020202020204" pitchFamily="34" charset="0"/>
              </a:rPr>
              <a:t>fait de réussir ou d’échouer </a:t>
            </a:r>
            <a:r>
              <a:rPr lang="fr-FR" altLang="fr-FR" sz="2400" b="0" dirty="0" smtClean="0">
                <a:latin typeface="+mn-lt"/>
                <a:cs typeface="Arial" panose="020B0604020202020204" pitchFamily="34" charset="0"/>
              </a:rPr>
              <a:t>ensemble dans </a:t>
            </a:r>
            <a:r>
              <a:rPr lang="fr-FR" altLang="fr-FR" sz="2400" b="0" dirty="0">
                <a:latin typeface="+mn-lt"/>
                <a:cs typeface="Arial" panose="020B0604020202020204" pitchFamily="34" charset="0"/>
              </a:rPr>
              <a:t>la </a:t>
            </a:r>
            <a:r>
              <a:rPr lang="fr-FR" altLang="fr-FR" sz="2400" b="0" dirty="0" err="1">
                <a:latin typeface="+mn-lt"/>
                <a:cs typeface="Arial" panose="020B0604020202020204" pitchFamily="34" charset="0"/>
              </a:rPr>
              <a:t>co</a:t>
            </a:r>
            <a:r>
              <a:rPr lang="fr-FR" altLang="fr-FR" sz="2400" b="0" dirty="0">
                <a:latin typeface="+mn-lt"/>
                <a:cs typeface="Arial" panose="020B0604020202020204" pitchFamily="34" charset="0"/>
              </a:rPr>
              <a:t>-construction d’un sens profond,  </a:t>
            </a:r>
            <a:endParaRPr lang="fr-FR" altLang="fr-FR" sz="2400" b="0" dirty="0" smtClean="0">
              <a:latin typeface="+mn-lt"/>
              <a:cs typeface="Arial" panose="020B0604020202020204" pitchFamily="34" charset="0"/>
            </a:endParaRPr>
          </a:p>
          <a:p>
            <a:pPr marL="1028700" lvl="1" indent="-571500" algn="just">
              <a:buFont typeface="Arial" panose="020B0604020202020204" pitchFamily="34" charset="0"/>
              <a:buChar char="•"/>
            </a:pPr>
            <a:endParaRPr lang="fr-FR" altLang="fr-FR" sz="2400" b="0" dirty="0">
              <a:latin typeface="+mn-lt"/>
              <a:cs typeface="Arial" panose="020B0604020202020204" pitchFamily="34" charset="0"/>
            </a:endParaRPr>
          </a:p>
          <a:p>
            <a:pPr marL="1028700" lvl="1" indent="-571500" algn="just">
              <a:buFont typeface="Arial" panose="020B0604020202020204" pitchFamily="34" charset="0"/>
              <a:buChar char="•"/>
            </a:pPr>
            <a:r>
              <a:rPr lang="fr-FR" altLang="fr-FR" sz="2400" dirty="0" smtClean="0">
                <a:solidFill>
                  <a:schemeClr val="tx1"/>
                </a:solidFill>
                <a:effectLst>
                  <a:outerShdw blurRad="38100" dist="38100" dir="2700000" algn="tl">
                    <a:srgbClr val="000000">
                      <a:alpha val="43137"/>
                    </a:srgbClr>
                  </a:outerShdw>
                </a:effectLst>
                <a:latin typeface="+mn-lt"/>
                <a:cs typeface="Arial" panose="020B0604020202020204" pitchFamily="34" charset="0"/>
              </a:rPr>
              <a:t>Assument </a:t>
            </a:r>
            <a:r>
              <a:rPr lang="fr-FR" altLang="fr-FR" sz="2400" dirty="0">
                <a:solidFill>
                  <a:schemeClr val="tx1"/>
                </a:solidFill>
                <a:effectLst>
                  <a:outerShdw blurRad="38100" dist="38100" dir="2700000" algn="tl">
                    <a:srgbClr val="000000">
                      <a:alpha val="43137"/>
                    </a:srgbClr>
                  </a:outerShdw>
                </a:effectLst>
                <a:latin typeface="+mn-lt"/>
                <a:cs typeface="Arial" panose="020B0604020202020204" pitchFamily="34" charset="0"/>
              </a:rPr>
              <a:t>leur altérité </a:t>
            </a:r>
            <a:r>
              <a:rPr lang="fr-FR" altLang="fr-FR" sz="2400" dirty="0" smtClean="0">
                <a:solidFill>
                  <a:schemeClr val="tx1"/>
                </a:solidFill>
                <a:effectLst>
                  <a:outerShdw blurRad="38100" dist="38100" dir="2700000" algn="tl">
                    <a:srgbClr val="000000">
                      <a:alpha val="43137"/>
                    </a:srgbClr>
                  </a:outerShdw>
                </a:effectLst>
                <a:latin typeface="+mn-lt"/>
                <a:cs typeface="Arial" panose="020B0604020202020204" pitchFamily="34" charset="0"/>
              </a:rPr>
              <a:t>cognitive </a:t>
            </a:r>
            <a:r>
              <a:rPr lang="fr-FR" altLang="fr-FR" sz="2400" dirty="0" smtClean="0">
                <a:latin typeface="+mn-lt"/>
                <a:cs typeface="Arial" panose="020B0604020202020204" pitchFamily="34" charset="0"/>
              </a:rPr>
              <a:t>:</a:t>
            </a:r>
          </a:p>
          <a:p>
            <a:pPr lvl="1" algn="just"/>
            <a:r>
              <a:rPr lang="fr-FR" altLang="fr-FR" sz="2400" dirty="0" smtClean="0">
                <a:latin typeface="+mn-lt"/>
                <a:cs typeface="Arial" panose="020B0604020202020204" pitchFamily="34" charset="0"/>
              </a:rPr>
              <a:t>c’est </a:t>
            </a:r>
            <a:r>
              <a:rPr lang="fr-FR" altLang="fr-FR" sz="2400" dirty="0">
                <a:latin typeface="+mn-lt"/>
                <a:cs typeface="Arial" panose="020B0604020202020204" pitchFamily="34" charset="0"/>
              </a:rPr>
              <a:t>parce qu’autrui est comme moi, mais ne pense pas exactement comme moi </a:t>
            </a:r>
            <a:r>
              <a:rPr lang="fr-FR" altLang="fr-FR" sz="2400" b="0" dirty="0">
                <a:latin typeface="+mn-lt"/>
                <a:cs typeface="Arial" panose="020B0604020202020204" pitchFamily="34" charset="0"/>
              </a:rPr>
              <a:t>et l’exprime, que je vais peut-être pouvoir enfin comprendre ce qui m’échappe tant que je n’échange pas sur le fond avec lui !</a:t>
            </a:r>
          </a:p>
        </p:txBody>
      </p:sp>
    </p:spTree>
    <p:extLst>
      <p:ext uri="{BB962C8B-B14F-4D97-AF65-F5344CB8AC3E}">
        <p14:creationId xmlns:p14="http://schemas.microsoft.com/office/powerpoint/2010/main" val="39590149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349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0">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3490">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349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0" y="548680"/>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smtClean="0"/>
              <a:t>Pari de la possible complicité/confraternité </a:t>
            </a:r>
            <a:endParaRPr lang="fr-FR" sz="2800" dirty="0"/>
          </a:p>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smtClean="0"/>
              <a:t>qui crée une communauté de destin cognitif</a:t>
            </a:r>
            <a:endParaRPr lang="fr-FR" sz="2800" dirty="0"/>
          </a:p>
        </p:txBody>
      </p:sp>
      <p:sp>
        <p:nvSpPr>
          <p:cNvPr id="15362" name="Text Box 2"/>
          <p:cNvSpPr txBox="1">
            <a:spLocks noChangeArrowheads="1"/>
          </p:cNvSpPr>
          <p:nvPr/>
        </p:nvSpPr>
        <p:spPr bwMode="auto">
          <a:xfrm>
            <a:off x="277465" y="1844824"/>
            <a:ext cx="8229600" cy="525658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dirty="0"/>
              <a:t>Dans un débat chacun doit pouvoir se dire :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80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 Ma réussite personnelle passe par celle du groupe : pour mieux comprendre j’ai besoin que le groupe progresse.</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2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La « construction collective d’un sens profond » donne </a:t>
            </a:r>
            <a:r>
              <a:rPr lang="fr-FR" sz="2400" b="0" dirty="0"/>
              <a:t>à notre rencontre une valeur qui </a:t>
            </a:r>
            <a:r>
              <a:rPr lang="fr-FR" sz="2400" dirty="0"/>
              <a:t>justifie que nous nous demandions d’assumer sans regret les audaces et les frustrations que réclame notre participation active à ce type de débat</a:t>
            </a:r>
            <a:r>
              <a:rPr lang="fr-FR" sz="2400" dirty="0" smtClean="0"/>
              <a:t>.</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40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Je vous remercie d’avoir accepté de chercher à nous comprendre sur le fond !</a:t>
            </a:r>
            <a:endParaRPr lang="fr-FR" sz="2000" b="0" dirty="0"/>
          </a:p>
        </p:txBody>
      </p:sp>
    </p:spTree>
    <p:extLst>
      <p:ext uri="{BB962C8B-B14F-4D97-AF65-F5344CB8AC3E}">
        <p14:creationId xmlns:p14="http://schemas.microsoft.com/office/powerpoint/2010/main" val="186453422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3429000" y="257175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800"/>
              </a:spcBef>
              <a:buClr>
                <a:srgbClr val="000000"/>
              </a:buClr>
              <a:buSzPct val="100000"/>
              <a:buFont typeface="Times New Roman" panose="02020603050405020304" pitchFamily="18" charset="0"/>
              <a:defRPr sz="3200">
                <a:solidFill>
                  <a:srgbClr val="000000"/>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defRPr sz="2800">
                <a:solidFill>
                  <a:srgbClr val="000000"/>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defRPr sz="2400">
                <a:solidFill>
                  <a:srgbClr val="000000"/>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9pPr>
          </a:lstStyle>
          <a:p>
            <a:pPr>
              <a:spcBef>
                <a:spcPct val="0"/>
              </a:spcBef>
              <a:buClrTx/>
              <a:buSzTx/>
              <a:buFontTx/>
              <a:buNone/>
            </a:pPr>
            <a:endParaRPr lang="fr-FR" altLang="fr-FR" sz="2400">
              <a:solidFill>
                <a:schemeClr val="tx1"/>
              </a:solidFill>
              <a:latin typeface="Times" panose="02020603050405020304" pitchFamily="18" charset="0"/>
              <a:cs typeface="Arial" panose="020B0604020202020204" pitchFamily="34" charset="0"/>
            </a:endParaRPr>
          </a:p>
        </p:txBody>
      </p:sp>
      <p:sp>
        <p:nvSpPr>
          <p:cNvPr id="47107" name="Text Box 3"/>
          <p:cNvSpPr txBox="1">
            <a:spLocks noChangeArrowheads="1"/>
          </p:cNvSpPr>
          <p:nvPr/>
        </p:nvSpPr>
        <p:spPr bwMode="auto">
          <a:xfrm>
            <a:off x="0" y="476672"/>
            <a:ext cx="9144000" cy="6294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800"/>
              </a:spcBef>
              <a:buClr>
                <a:srgbClr val="000000"/>
              </a:buClr>
              <a:buSzPct val="100000"/>
              <a:buFont typeface="Times New Roman" panose="02020603050405020304" pitchFamily="18" charset="0"/>
              <a:defRPr sz="3200">
                <a:solidFill>
                  <a:srgbClr val="000000"/>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defRPr sz="2800">
                <a:solidFill>
                  <a:srgbClr val="000000"/>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defRPr sz="2400">
                <a:solidFill>
                  <a:srgbClr val="000000"/>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Times New Roman" panose="02020603050405020304" pitchFamily="18" charset="0"/>
                <a:ea typeface="Microsoft YaHei" panose="020B0503020204020204" pitchFamily="34" charset="-122"/>
              </a:defRPr>
            </a:lvl9pPr>
          </a:lstStyle>
          <a:p>
            <a:pPr lvl="2" algn="ctr">
              <a:spcBef>
                <a:spcPct val="0"/>
              </a:spcBef>
              <a:buClrTx/>
              <a:buSzTx/>
              <a:buFontTx/>
              <a:buNone/>
            </a:pPr>
            <a:r>
              <a:rPr lang="fr-FR" altLang="fr-FR" b="1" dirty="0">
                <a:solidFill>
                  <a:schemeClr val="tx1"/>
                </a:solidFill>
                <a:latin typeface="+mj-lt"/>
                <a:cs typeface="Arial" panose="020B0604020202020204" pitchFamily="34" charset="0"/>
              </a:rPr>
              <a:t>Quelques textes pour approfondir</a:t>
            </a:r>
            <a:endParaRPr lang="fr-FR" altLang="fr-FR" sz="2000" b="1" dirty="0">
              <a:solidFill>
                <a:schemeClr val="tx1"/>
              </a:solidFill>
              <a:latin typeface="+mj-lt"/>
              <a:cs typeface="Arial" panose="020B0604020202020204" pitchFamily="34" charset="0"/>
            </a:endParaRPr>
          </a:p>
          <a:p>
            <a:pPr lvl="2" algn="ctr">
              <a:spcBef>
                <a:spcPct val="0"/>
              </a:spcBef>
              <a:buClrTx/>
              <a:buSzTx/>
              <a:buFontTx/>
              <a:buNone/>
            </a:pPr>
            <a:endParaRPr lang="fr-FR" altLang="fr-FR" sz="2000" dirty="0">
              <a:solidFill>
                <a:schemeClr val="tx1"/>
              </a:solidFill>
              <a:latin typeface="Times" panose="02020603050405020304" pitchFamily="18" charset="0"/>
              <a:cs typeface="Arial" panose="020B0604020202020204" pitchFamily="34" charset="0"/>
            </a:endParaRPr>
          </a:p>
          <a:p>
            <a:pPr algn="just">
              <a:spcBef>
                <a:spcPct val="0"/>
              </a:spcBef>
              <a:buClrTx/>
              <a:buSzTx/>
              <a:buFontTx/>
              <a:buNone/>
            </a:pPr>
            <a:r>
              <a:rPr lang="fr-FR" altLang="fr-FR" sz="2000" i="1" dirty="0">
                <a:solidFill>
                  <a:schemeClr val="tx1"/>
                </a:solidFill>
                <a:latin typeface="Times" panose="02020603050405020304" pitchFamily="18" charset="0"/>
                <a:cs typeface="Arial" panose="020B0604020202020204" pitchFamily="34" charset="0"/>
              </a:rPr>
              <a:t>Textes de réflexion de fond</a:t>
            </a:r>
            <a:r>
              <a:rPr lang="fr-FR" altLang="fr-FR" sz="1800" dirty="0">
                <a:solidFill>
                  <a:schemeClr val="tx1"/>
                </a:solidFill>
                <a:latin typeface="Times" panose="02020603050405020304" pitchFamily="18" charset="0"/>
                <a:cs typeface="Arial" panose="020B0604020202020204" pitchFamily="34" charset="0"/>
              </a:rPr>
              <a:t> </a:t>
            </a:r>
          </a:p>
          <a:p>
            <a:pPr algn="just">
              <a:spcBef>
                <a:spcPct val="0"/>
              </a:spcBef>
              <a:buClrTx/>
              <a:buSzTx/>
              <a:buFontTx/>
              <a:buNone/>
            </a:pPr>
            <a:endParaRPr lang="fr-FR" altLang="fr-FR" sz="500" b="0" dirty="0">
              <a:solidFill>
                <a:schemeClr val="tx1"/>
              </a:solidFill>
              <a:latin typeface="Times" panose="02020603050405020304" pitchFamily="18" charset="0"/>
              <a:cs typeface="Arial" panose="020B0604020202020204" pitchFamily="34" charset="0"/>
            </a:endParaRP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Qu'est-ce que la science ?  A.F. </a:t>
            </a:r>
            <a:r>
              <a:rPr lang="fr-FR" altLang="fr-FR" sz="1800" b="0" dirty="0" err="1">
                <a:solidFill>
                  <a:schemeClr val="tx1"/>
                </a:solidFill>
                <a:latin typeface="Times" panose="02020603050405020304" pitchFamily="18" charset="0"/>
                <a:cs typeface="Arial" panose="020B0604020202020204" pitchFamily="34" charset="0"/>
              </a:rPr>
              <a:t>Chalmers</a:t>
            </a:r>
            <a:r>
              <a:rPr lang="fr-FR" altLang="fr-FR" sz="1800" b="0" dirty="0">
                <a:solidFill>
                  <a:schemeClr val="tx1"/>
                </a:solidFill>
                <a:latin typeface="Times" panose="02020603050405020304" pitchFamily="18" charset="0"/>
                <a:cs typeface="Arial" panose="020B0604020202020204" pitchFamily="34" charset="0"/>
              </a:rPr>
              <a:t> (Le livre de poche)</a:t>
            </a: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La formation de l'esprit scientifique,  G. Bachelard 1938 (Paris </a:t>
            </a:r>
            <a:r>
              <a:rPr lang="fr-FR" altLang="fr-FR" sz="1800" b="0" dirty="0" err="1">
                <a:solidFill>
                  <a:schemeClr val="tx1"/>
                </a:solidFill>
                <a:latin typeface="Times" panose="02020603050405020304" pitchFamily="18" charset="0"/>
                <a:cs typeface="Arial" panose="020B0604020202020204" pitchFamily="34" charset="0"/>
              </a:rPr>
              <a:t>Vrin</a:t>
            </a:r>
            <a:r>
              <a:rPr lang="fr-FR" altLang="fr-FR" sz="1800" b="0" dirty="0">
                <a:solidFill>
                  <a:schemeClr val="tx1"/>
                </a:solidFill>
                <a:latin typeface="Times" panose="02020603050405020304" pitchFamily="18" charset="0"/>
                <a:cs typeface="Arial" panose="020B0604020202020204" pitchFamily="34" charset="0"/>
              </a:rPr>
              <a:t>.)</a:t>
            </a: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La crise de l'enseignement, un problème de qualité, M. Legrand (Aléas Editeur, 15 quai </a:t>
            </a:r>
            <a:r>
              <a:rPr lang="fr-FR" altLang="fr-FR" sz="1800" b="0" dirty="0" err="1">
                <a:solidFill>
                  <a:schemeClr val="tx1"/>
                </a:solidFill>
                <a:latin typeface="Times" panose="02020603050405020304" pitchFamily="18" charset="0"/>
                <a:cs typeface="Arial" panose="020B0604020202020204" pitchFamily="34" charset="0"/>
              </a:rPr>
              <a:t>Lassagne</a:t>
            </a:r>
            <a:r>
              <a:rPr lang="fr-FR" altLang="fr-FR" sz="1800" b="0" dirty="0">
                <a:solidFill>
                  <a:schemeClr val="tx1"/>
                </a:solidFill>
                <a:latin typeface="Times" panose="02020603050405020304" pitchFamily="18" charset="0"/>
                <a:cs typeface="Arial" panose="020B0604020202020204" pitchFamily="34" charset="0"/>
              </a:rPr>
              <a:t>, Lyon)</a:t>
            </a: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Mathématiques, mythe ou réalité : un point de vue éthique sur l'enseignement scientifique, M. Legrand, juillet 95, Repères IREM n°20&amp;21 (Topiques Editions)</a:t>
            </a:r>
          </a:p>
          <a:p>
            <a:pPr algn="just">
              <a:spcBef>
                <a:spcPct val="0"/>
              </a:spcBef>
              <a:buClrTx/>
              <a:buSzTx/>
              <a:buFontTx/>
              <a:buNone/>
            </a:pPr>
            <a:endParaRPr lang="fr-FR" altLang="fr-FR" sz="800" b="0" dirty="0">
              <a:solidFill>
                <a:schemeClr val="tx1"/>
              </a:solidFill>
              <a:latin typeface="Times" panose="02020603050405020304" pitchFamily="18" charset="0"/>
              <a:cs typeface="Arial" panose="020B0604020202020204" pitchFamily="34" charset="0"/>
            </a:endParaRPr>
          </a:p>
          <a:p>
            <a:pPr algn="just">
              <a:spcBef>
                <a:spcPct val="0"/>
              </a:spcBef>
              <a:buClrTx/>
              <a:buSzTx/>
              <a:buFontTx/>
              <a:buNone/>
            </a:pPr>
            <a:r>
              <a:rPr lang="fr-FR" altLang="fr-FR" sz="2000" i="1" dirty="0">
                <a:solidFill>
                  <a:schemeClr val="tx1"/>
                </a:solidFill>
                <a:latin typeface="Times" panose="02020603050405020304" pitchFamily="18" charset="0"/>
                <a:cs typeface="Arial" panose="020B0604020202020204" pitchFamily="34" charset="0"/>
              </a:rPr>
              <a:t>Textes de didactique théorique</a:t>
            </a:r>
            <a:r>
              <a:rPr lang="fr-FR" altLang="fr-FR" sz="1800" dirty="0">
                <a:solidFill>
                  <a:schemeClr val="tx1"/>
                </a:solidFill>
                <a:latin typeface="Times" panose="02020603050405020304" pitchFamily="18" charset="0"/>
                <a:cs typeface="Arial" panose="020B0604020202020204" pitchFamily="34" charset="0"/>
              </a:rPr>
              <a:t> </a:t>
            </a: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La transposition didactique, Y. </a:t>
            </a:r>
            <a:r>
              <a:rPr lang="fr-FR" altLang="fr-FR" sz="1800" b="0" dirty="0" err="1">
                <a:solidFill>
                  <a:schemeClr val="tx1"/>
                </a:solidFill>
                <a:latin typeface="Times" panose="02020603050405020304" pitchFamily="18" charset="0"/>
                <a:cs typeface="Arial" panose="020B0604020202020204" pitchFamily="34" charset="0"/>
              </a:rPr>
              <a:t>Chevallard</a:t>
            </a:r>
            <a:r>
              <a:rPr lang="fr-FR" altLang="fr-FR" sz="1800" b="0" dirty="0">
                <a:solidFill>
                  <a:schemeClr val="tx1"/>
                </a:solidFill>
                <a:latin typeface="Times" panose="02020603050405020304" pitchFamily="18" charset="0"/>
                <a:cs typeface="Arial" panose="020B0604020202020204" pitchFamily="34" charset="0"/>
              </a:rPr>
              <a:t>   (La Pensée sauvage) </a:t>
            </a: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La théorie des situations, G. Brousseau (La Pensée sauvage)</a:t>
            </a: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La problématique des situations fondamentales M. Legrand, avril 97, Repères IREM n°27 (Topiques Editions)</a:t>
            </a: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Introduction à la didactique des sciences et des mathématiques, 1993, S. </a:t>
            </a:r>
            <a:r>
              <a:rPr lang="fr-FR" altLang="fr-FR" sz="1800" b="0" dirty="0" err="1">
                <a:solidFill>
                  <a:schemeClr val="tx1"/>
                </a:solidFill>
                <a:latin typeface="Times" panose="02020603050405020304" pitchFamily="18" charset="0"/>
                <a:cs typeface="Arial" panose="020B0604020202020204" pitchFamily="34" charset="0"/>
              </a:rPr>
              <a:t>Johsua</a:t>
            </a:r>
            <a:r>
              <a:rPr lang="fr-FR" altLang="fr-FR" sz="1800" b="0" dirty="0">
                <a:solidFill>
                  <a:schemeClr val="tx1"/>
                </a:solidFill>
                <a:latin typeface="Times" panose="02020603050405020304" pitchFamily="18" charset="0"/>
                <a:cs typeface="Arial" panose="020B0604020202020204" pitchFamily="34" charset="0"/>
              </a:rPr>
              <a:t> et J.J. Dupin, (PUF)</a:t>
            </a:r>
          </a:p>
          <a:p>
            <a:pPr algn="just">
              <a:spcBef>
                <a:spcPct val="0"/>
              </a:spcBef>
              <a:buClrTx/>
              <a:buSzTx/>
              <a:buFontTx/>
              <a:buNone/>
            </a:pPr>
            <a:r>
              <a:rPr lang="fr-FR" altLang="fr-FR" sz="2000" i="1" dirty="0" smtClean="0">
                <a:solidFill>
                  <a:schemeClr val="tx1"/>
                </a:solidFill>
                <a:latin typeface="Times" panose="02020603050405020304" pitchFamily="18" charset="0"/>
                <a:cs typeface="Arial" panose="020B0604020202020204" pitchFamily="34" charset="0"/>
              </a:rPr>
              <a:t>Textes </a:t>
            </a:r>
            <a:r>
              <a:rPr lang="fr-FR" altLang="fr-FR" sz="2000" i="1" dirty="0">
                <a:solidFill>
                  <a:schemeClr val="tx1"/>
                </a:solidFill>
                <a:latin typeface="Times" panose="02020603050405020304" pitchFamily="18" charset="0"/>
                <a:cs typeface="Arial" panose="020B0604020202020204" pitchFamily="34" charset="0"/>
              </a:rPr>
              <a:t>de didactique appliquée</a:t>
            </a:r>
            <a:endParaRPr lang="fr-FR" altLang="fr-FR" sz="1800" dirty="0">
              <a:solidFill>
                <a:schemeClr val="tx1"/>
              </a:solidFill>
              <a:latin typeface="Times" panose="02020603050405020304" pitchFamily="18" charset="0"/>
              <a:cs typeface="Arial" panose="020B0604020202020204" pitchFamily="34" charset="0"/>
            </a:endParaRP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Enseigner autrement en DEUG A  1ère année,  1990  (Publications  inter - I.R.E.M) </a:t>
            </a:r>
          </a:p>
          <a:p>
            <a:pPr algn="just">
              <a:spcBef>
                <a:spcPct val="0"/>
              </a:spcBef>
              <a:buClrTx/>
              <a:buSzTx/>
              <a:buFontTx/>
              <a:buNone/>
            </a:pPr>
            <a:r>
              <a:rPr lang="fr-FR" altLang="fr-FR" sz="1800" b="0" dirty="0">
                <a:solidFill>
                  <a:schemeClr val="tx1"/>
                </a:solidFill>
                <a:latin typeface="Times" panose="02020603050405020304" pitchFamily="18" charset="0"/>
                <a:cs typeface="Arial" panose="020B0604020202020204" pitchFamily="34" charset="0"/>
              </a:rPr>
              <a:t>Débat scientifique en cours de mathématiques  </a:t>
            </a:r>
            <a:r>
              <a:rPr lang="fr-FR" altLang="fr-FR" sz="1800" b="0" dirty="0" err="1">
                <a:solidFill>
                  <a:schemeClr val="tx1"/>
                </a:solidFill>
                <a:latin typeface="Times" panose="02020603050405020304" pitchFamily="18" charset="0"/>
                <a:cs typeface="Arial" panose="020B0604020202020204" pitchFamily="34" charset="0"/>
              </a:rPr>
              <a:t>M.Legrand</a:t>
            </a:r>
            <a:r>
              <a:rPr lang="fr-FR" altLang="fr-FR" sz="1800" b="0" dirty="0">
                <a:solidFill>
                  <a:schemeClr val="tx1"/>
                </a:solidFill>
                <a:latin typeface="Times" panose="02020603050405020304" pitchFamily="18" charset="0"/>
                <a:cs typeface="Arial" panose="020B0604020202020204" pitchFamily="34" charset="0"/>
              </a:rPr>
              <a:t>, janvier 93, Repères IREM n°10  </a:t>
            </a:r>
          </a:p>
          <a:p>
            <a:pPr algn="just">
              <a:spcBef>
                <a:spcPct val="0"/>
              </a:spcBef>
              <a:buClrTx/>
              <a:buSzTx/>
              <a:buFontTx/>
              <a:buNone/>
            </a:pPr>
            <a:r>
              <a:rPr lang="fr-FR" altLang="fr-FR" sz="1800" b="0" dirty="0">
                <a:solidFill>
                  <a:schemeClr val="tx1"/>
                </a:solidFill>
                <a:cs typeface="Arial" panose="020B0604020202020204" pitchFamily="34" charset="0"/>
              </a:rPr>
              <a:t>Le principe du "débat scientifique" dans nos classes et nos amphis, pourquoi et com</a:t>
            </a:r>
            <a:r>
              <a:rPr lang="fr-FR" altLang="fr-FR" sz="1800" b="1" dirty="0">
                <a:solidFill>
                  <a:schemeClr val="tx1"/>
                </a:solidFill>
                <a:cs typeface="Arial" panose="020B0604020202020204" pitchFamily="34" charset="0"/>
              </a:rPr>
              <a:t>ment ? </a:t>
            </a:r>
          </a:p>
          <a:p>
            <a:pPr algn="just">
              <a:lnSpc>
                <a:spcPct val="80000"/>
              </a:lnSpc>
              <a:spcBef>
                <a:spcPct val="0"/>
              </a:spcBef>
              <a:buClrTx/>
              <a:buSzTx/>
              <a:buFontTx/>
              <a:buNone/>
            </a:pPr>
            <a:r>
              <a:rPr lang="fr-FR" sz="1800" dirty="0">
                <a:hlinkClick r:id="rId3"/>
              </a:rPr>
              <a:t>Le « Débat scientifique » en classe - </a:t>
            </a:r>
            <a:r>
              <a:rPr lang="fr-FR" sz="1800" dirty="0" smtClean="0">
                <a:hlinkClick r:id="rId3"/>
              </a:rPr>
              <a:t>apmep.fr</a:t>
            </a:r>
            <a:r>
              <a:rPr lang="fr-FR" altLang="fr-FR" sz="1800" dirty="0" smtClean="0">
                <a:solidFill>
                  <a:schemeClr val="tx1"/>
                </a:solidFill>
                <a:latin typeface="Times" panose="02020603050405020304" pitchFamily="18" charset="0"/>
                <a:cs typeface="Arial" panose="020B0604020202020204" pitchFamily="34" charset="0"/>
              </a:rPr>
              <a:t>    </a:t>
            </a:r>
            <a:r>
              <a:rPr lang="fr-FR" altLang="fr-FR" sz="2000" dirty="0">
                <a:solidFill>
                  <a:schemeClr val="tx1"/>
                </a:solidFill>
                <a:latin typeface="Times" panose="02020603050405020304" pitchFamily="18" charset="0"/>
                <a:cs typeface="Arial" panose="020B0604020202020204" pitchFamily="34" charset="0"/>
              </a:rPr>
              <a:t>http://www-irem.ujf-grenoble.fr/</a:t>
            </a:r>
          </a:p>
        </p:txBody>
      </p:sp>
    </p:spTree>
    <p:extLst>
      <p:ext uri="{BB962C8B-B14F-4D97-AF65-F5344CB8AC3E}">
        <p14:creationId xmlns:p14="http://schemas.microsoft.com/office/powerpoint/2010/main" val="2187605892"/>
      </p:ext>
    </p:extLst>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a:xfrm>
            <a:off x="107504" y="2132856"/>
            <a:ext cx="9144000" cy="2213992"/>
          </a:xfrm>
        </p:spPr>
        <p:txBody>
          <a:bodyPr/>
          <a:lstStyle/>
          <a:p>
            <a:pPr algn="ctr">
              <a:lnSpc>
                <a:spcPct val="107000"/>
              </a:lnSpc>
              <a:spcAft>
                <a:spcPts val="800"/>
              </a:spcAft>
            </a:pPr>
            <a:r>
              <a:rPr lang="fr-FR" altLang="fr-FR" sz="2400" dirty="0" smtClean="0">
                <a:solidFill>
                  <a:schemeClr val="tx1"/>
                </a:solidFill>
                <a:latin typeface="+mj-lt"/>
              </a:rPr>
              <a:t>Les réflexions que je vous ai proposées ici</a:t>
            </a:r>
            <a:r>
              <a:rPr lang="fr-FR" altLang="fr-FR" sz="2000" dirty="0" smtClean="0">
                <a:solidFill>
                  <a:schemeClr val="tx1"/>
                </a:solidFill>
              </a:rPr>
              <a:t/>
            </a:r>
            <a:br>
              <a:rPr lang="fr-FR" altLang="fr-FR" sz="2000" dirty="0" smtClean="0">
                <a:solidFill>
                  <a:schemeClr val="tx1"/>
                </a:solidFill>
              </a:rPr>
            </a:br>
            <a:r>
              <a:rPr lang="fr-FR" altLang="fr-FR" sz="2000" dirty="0" smtClean="0">
                <a:solidFill>
                  <a:schemeClr val="tx1"/>
                </a:solidFill>
              </a:rPr>
              <a:t>sont étroitement liées au travail d’animation de stages de formation au </a:t>
            </a:r>
            <a:br>
              <a:rPr lang="fr-FR" altLang="fr-FR" sz="2000" dirty="0" smtClean="0">
                <a:solidFill>
                  <a:schemeClr val="tx1"/>
                </a:solidFill>
              </a:rPr>
            </a:br>
            <a:r>
              <a:rPr lang="fr-FR" altLang="fr-FR" sz="2000" dirty="0" smtClean="0">
                <a:solidFill>
                  <a:schemeClr val="tx1"/>
                </a:solidFill>
              </a:rPr>
              <a:t>« </a:t>
            </a:r>
            <a:r>
              <a:rPr lang="fr-FR" altLang="fr-FR" sz="2400" dirty="0" smtClean="0">
                <a:solidFill>
                  <a:schemeClr val="tx1"/>
                </a:solidFill>
              </a:rPr>
              <a:t>Débat scientifique en classe »</a:t>
            </a:r>
            <a:br>
              <a:rPr lang="fr-FR" altLang="fr-FR" sz="2400" dirty="0" smtClean="0">
                <a:solidFill>
                  <a:schemeClr val="tx1"/>
                </a:solidFill>
              </a:rPr>
            </a:br>
            <a:r>
              <a:rPr lang="fr-FR" altLang="fr-FR" sz="2400" dirty="0" smtClean="0">
                <a:solidFill>
                  <a:schemeClr val="tx1"/>
                </a:solidFill>
              </a:rPr>
              <a:t>effectué en collaboration avec </a:t>
            </a:r>
            <a:br>
              <a:rPr lang="fr-FR" altLang="fr-FR" sz="2400" dirty="0" smtClean="0">
                <a:solidFill>
                  <a:schemeClr val="tx1"/>
                </a:solidFill>
              </a:rPr>
            </a:br>
            <a:r>
              <a:rPr lang="fr-FR" altLang="fr-FR" sz="2000" dirty="0" smtClean="0">
                <a:solidFill>
                  <a:schemeClr val="tx1"/>
                </a:solidFill>
              </a:rPr>
              <a:t>Julien Douady, Yvan Pigeonnat, Christophe Durand et Philippe Doublet </a:t>
            </a:r>
            <a:r>
              <a:rPr lang="fr-FR" altLang="fr-FR" sz="2400" dirty="0" smtClean="0">
                <a:solidFill>
                  <a:schemeClr val="tx1"/>
                </a:solidFill>
              </a:rPr>
              <a:t/>
            </a:r>
            <a:br>
              <a:rPr lang="fr-FR" altLang="fr-FR" sz="2400" dirty="0" smtClean="0">
                <a:solidFill>
                  <a:schemeClr val="tx1"/>
                </a:solidFill>
              </a:rPr>
            </a:br>
            <a:r>
              <a:rPr lang="fr-FR" sz="1800" dirty="0" smtClean="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fr-FR" sz="1800" dirty="0" smtClean="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hlinkClick r:id="rId3"/>
              </a:rPr>
              <a:t>julien.douady@univ-grenoble-alpes.fr</a:t>
            </a:r>
            <a:r>
              <a:rPr lang="fr-FR" sz="1800" dirty="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rPr>
              <a:t> </a:t>
            </a:r>
            <a:r>
              <a:rPr lang="fr-FR" sz="1800" dirty="0" smtClean="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rPr>
              <a:t>; </a:t>
            </a:r>
            <a:r>
              <a:rPr lang="fr-FR" sz="1800" dirty="0" smtClean="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hlinkClick r:id="rId4"/>
              </a:rPr>
              <a:t>Yvan.Pigeonnat@grenoble-inp.fr</a:t>
            </a:r>
            <a:r>
              <a:rPr lang="fr-FR" sz="1800" dirty="0" smtClean="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rPr>
              <a:t>;</a:t>
            </a:r>
            <a:br>
              <a:rPr lang="fr-FR" sz="1800" dirty="0" smtClean="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rPr>
            </a:br>
            <a:r>
              <a:rPr lang="fr-FR" sz="1800" dirty="0" smtClean="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rPr>
              <a:t> </a:t>
            </a:r>
            <a:r>
              <a:rPr lang="fr-FR" sz="1800" u="sng" dirty="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rPr>
              <a:t>christophe.durand@cea.fr;</a:t>
            </a:r>
            <a:r>
              <a:rPr lang="fr-FR" sz="1800" dirty="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rPr>
              <a:t> </a:t>
            </a:r>
            <a:r>
              <a:rPr lang="fr-FR" sz="1800" u="sng" dirty="0">
                <a:solidFill>
                  <a:schemeClr val="accent3">
                    <a:lumMod val="60000"/>
                    <a:lumOff val="40000"/>
                  </a:schemeClr>
                </a:solidFill>
                <a:latin typeface="Calibri" panose="020F0502020204030204" pitchFamily="34" charset="0"/>
                <a:ea typeface="Calibri" panose="020F0502020204030204" pitchFamily="34" charset="0"/>
                <a:cs typeface="Calibri" panose="020F0502020204030204" pitchFamily="34" charset="0"/>
              </a:rPr>
              <a:t>philippe.doublet@u-psud.fr</a:t>
            </a:r>
            <a:r>
              <a:rPr lang="fr-FR" sz="2400" dirty="0" smtClean="0">
                <a:solidFill>
                  <a:schemeClr val="accent3">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t/>
            </a:r>
            <a:br>
              <a:rPr lang="fr-FR" sz="2400" dirty="0" smtClean="0">
                <a:solidFill>
                  <a:schemeClr val="accent3">
                    <a:lumMod val="60000"/>
                    <a:lumOff val="40000"/>
                  </a:schemeClr>
                </a:solidFill>
                <a:latin typeface="Calibri" panose="020F0502020204030204" pitchFamily="34" charset="0"/>
                <a:ea typeface="Calibri" panose="020F0502020204030204" pitchFamily="34" charset="0"/>
                <a:cs typeface="Times New Roman" panose="02020603050405020304" pitchFamily="18" charset="0"/>
              </a:rPr>
            </a:br>
            <a:r>
              <a:rPr lang="fr-FR" sz="2000" dirty="0" smtClean="0"/>
              <a:t> </a:t>
            </a:r>
            <a:br>
              <a:rPr lang="fr-FR" sz="2000" dirty="0" smtClean="0"/>
            </a:br>
            <a:r>
              <a:rPr lang="fr-FR" altLang="fr-FR" sz="2000" dirty="0" smtClean="0">
                <a:solidFill>
                  <a:schemeClr val="tx1"/>
                </a:solidFill>
              </a:rPr>
              <a:t>et aux recherches à l'IREM de Grenoble</a:t>
            </a:r>
            <a:br>
              <a:rPr lang="fr-FR" altLang="fr-FR" sz="2000" dirty="0" smtClean="0">
                <a:solidFill>
                  <a:schemeClr val="tx1"/>
                </a:solidFill>
              </a:rPr>
            </a:br>
            <a:r>
              <a:rPr lang="fr-FR" altLang="fr-FR" sz="2000" dirty="0" smtClean="0">
                <a:solidFill>
                  <a:schemeClr val="tx1"/>
                </a:solidFill>
              </a:rPr>
              <a:t>(</a:t>
            </a:r>
            <a:r>
              <a:rPr lang="fr-FR" altLang="fr-FR" sz="2000" b="1" dirty="0" smtClean="0">
                <a:solidFill>
                  <a:schemeClr val="tx1"/>
                </a:solidFill>
              </a:rPr>
              <a:t>I</a:t>
            </a:r>
            <a:r>
              <a:rPr lang="fr-FR" altLang="fr-FR" sz="2000" dirty="0" smtClean="0">
                <a:solidFill>
                  <a:schemeClr val="tx1"/>
                </a:solidFill>
              </a:rPr>
              <a:t>nstitut de </a:t>
            </a:r>
            <a:r>
              <a:rPr lang="fr-FR" altLang="fr-FR" sz="2000" b="1" dirty="0" smtClean="0">
                <a:solidFill>
                  <a:schemeClr val="tx1"/>
                </a:solidFill>
              </a:rPr>
              <a:t>R</a:t>
            </a:r>
            <a:r>
              <a:rPr lang="fr-FR" altLang="fr-FR" sz="2000" dirty="0" smtClean="0">
                <a:solidFill>
                  <a:schemeClr val="tx1"/>
                </a:solidFill>
              </a:rPr>
              <a:t>echerche sur l'</a:t>
            </a:r>
            <a:r>
              <a:rPr lang="fr-FR" altLang="fr-FR" sz="2000" b="1" dirty="0" smtClean="0">
                <a:solidFill>
                  <a:schemeClr val="tx1"/>
                </a:solidFill>
              </a:rPr>
              <a:t>E</a:t>
            </a:r>
            <a:r>
              <a:rPr lang="fr-FR" altLang="fr-FR" sz="2000" dirty="0" smtClean="0">
                <a:solidFill>
                  <a:schemeClr val="tx1"/>
                </a:solidFill>
              </a:rPr>
              <a:t>nseignement des </a:t>
            </a:r>
            <a:r>
              <a:rPr lang="fr-FR" altLang="fr-FR" sz="2000" b="1" dirty="0" smtClean="0">
                <a:solidFill>
                  <a:schemeClr val="tx1"/>
                </a:solidFill>
              </a:rPr>
              <a:t>M</a:t>
            </a:r>
            <a:r>
              <a:rPr lang="fr-FR" altLang="fr-FR" sz="2000" dirty="0" smtClean="0">
                <a:solidFill>
                  <a:schemeClr val="tx1"/>
                </a:solidFill>
              </a:rPr>
              <a:t>athématiques) </a:t>
            </a:r>
            <a:r>
              <a:rPr lang="fr-FR" altLang="fr-FR" sz="1400" dirty="0" smtClean="0">
                <a:solidFill>
                  <a:schemeClr val="tx1"/>
                </a:solidFill>
              </a:rPr>
              <a:t/>
            </a:r>
            <a:br>
              <a:rPr lang="fr-FR" altLang="fr-FR" sz="1400" dirty="0" smtClean="0">
                <a:solidFill>
                  <a:schemeClr val="tx1"/>
                </a:solidFill>
              </a:rPr>
            </a:br>
            <a:r>
              <a:rPr lang="fr-FR" altLang="fr-FR" sz="1800" dirty="0" smtClean="0">
                <a:solidFill>
                  <a:schemeClr val="tx1"/>
                </a:solidFill>
              </a:rPr>
              <a:t>http://www-irem.ujf-grenoble.fr/spip/spip.php?rubrique61</a:t>
            </a:r>
            <a:r>
              <a:rPr lang="fr-FR" altLang="fr-FR" sz="1400" dirty="0" smtClean="0"/>
              <a:t/>
            </a:r>
            <a:br>
              <a:rPr lang="fr-FR" altLang="fr-FR" sz="1400" dirty="0" smtClean="0"/>
            </a:br>
            <a:r>
              <a:rPr lang="fr-FR" altLang="fr-FR" sz="1400" dirty="0" smtClean="0"/>
              <a:t/>
            </a:r>
            <a:br>
              <a:rPr lang="fr-FR" altLang="fr-FR" sz="1400" dirty="0" smtClean="0"/>
            </a:br>
            <a:r>
              <a:rPr lang="fr-FR" altLang="fr-FR" sz="1800" dirty="0" smtClean="0">
                <a:solidFill>
                  <a:schemeClr val="accent1">
                    <a:lumMod val="75000"/>
                  </a:schemeClr>
                </a:solidFill>
                <a:hlinkClick r:id="rId5"/>
              </a:rPr>
              <a:t>marc.legrand@univ-grenoble-alpes.fr</a:t>
            </a:r>
            <a:r>
              <a:rPr lang="fr-FR" altLang="fr-FR" sz="1800" dirty="0" smtClean="0">
                <a:solidFill>
                  <a:schemeClr val="accent1">
                    <a:lumMod val="75000"/>
                  </a:schemeClr>
                </a:solidFill>
              </a:rPr>
              <a:t> ; </a:t>
            </a:r>
            <a:r>
              <a:rPr lang="fr-FR" altLang="fr-FR" sz="1800" dirty="0" smtClean="0">
                <a:solidFill>
                  <a:schemeClr val="accent1">
                    <a:lumMod val="75000"/>
                  </a:schemeClr>
                </a:solidFill>
                <a:hlinkClick r:id="rId6"/>
              </a:rPr>
              <a:t>thomas.lecorre@wanadoo.fr</a:t>
            </a:r>
            <a:r>
              <a:rPr lang="fr-FR" altLang="fr-FR" sz="1800" dirty="0" smtClean="0">
                <a:solidFill>
                  <a:schemeClr val="accent1">
                    <a:lumMod val="75000"/>
                  </a:schemeClr>
                </a:solidFill>
              </a:rPr>
              <a:t>,  </a:t>
            </a:r>
            <a:r>
              <a:rPr lang="fr-FR" altLang="fr-FR" sz="1800" dirty="0" smtClean="0">
                <a:solidFill>
                  <a:schemeClr val="accent1">
                    <a:lumMod val="75000"/>
                  </a:schemeClr>
                </a:solidFill>
                <a:hlinkClick r:id="rId7"/>
              </a:rPr>
              <a:t>helene.di.martino@wanadoo.fr</a:t>
            </a:r>
            <a:r>
              <a:rPr lang="fr-FR" altLang="fr-FR" sz="1800" dirty="0" smtClean="0">
                <a:solidFill>
                  <a:schemeClr val="accent1">
                    <a:lumMod val="75000"/>
                  </a:schemeClr>
                </a:solidFill>
              </a:rPr>
              <a:t>, </a:t>
            </a:r>
            <a:r>
              <a:rPr lang="fr-FR" altLang="fr-FR" sz="1800" dirty="0" smtClean="0">
                <a:solidFill>
                  <a:schemeClr val="accent1">
                    <a:lumMod val="75000"/>
                  </a:schemeClr>
                </a:solidFill>
                <a:hlinkClick r:id="rId8"/>
              </a:rPr>
              <a:t>antoine.leroux@ac-grenoble.fr, </a:t>
            </a:r>
            <a:r>
              <a:rPr lang="fr-FR" altLang="fr-FR" sz="1800" dirty="0" smtClean="0">
                <a:solidFill>
                  <a:schemeClr val="accent1">
                    <a:lumMod val="75000"/>
                  </a:schemeClr>
                </a:solidFill>
              </a:rPr>
              <a:t>  </a:t>
            </a:r>
            <a:br>
              <a:rPr lang="fr-FR" altLang="fr-FR" sz="1800" dirty="0" smtClean="0">
                <a:solidFill>
                  <a:schemeClr val="accent1">
                    <a:lumMod val="75000"/>
                  </a:schemeClr>
                </a:solidFill>
              </a:rPr>
            </a:br>
            <a:r>
              <a:rPr lang="fr-FR" altLang="fr-FR" sz="1800" dirty="0" smtClean="0">
                <a:solidFill>
                  <a:schemeClr val="accent1">
                    <a:lumMod val="75000"/>
                  </a:schemeClr>
                </a:solidFill>
                <a:hlinkClick r:id="rId9"/>
              </a:rPr>
              <a:t>anne.parreau@univ-grenoble-alpes.fr</a:t>
            </a:r>
            <a:r>
              <a:rPr lang="fr-FR" altLang="fr-FR" sz="1800" dirty="0" smtClean="0">
                <a:solidFill>
                  <a:schemeClr val="accent1">
                    <a:lumMod val="75000"/>
                  </a:schemeClr>
                </a:solidFill>
              </a:rPr>
              <a:t> , </a:t>
            </a:r>
            <a:r>
              <a:rPr lang="fr-FR" altLang="fr-FR" sz="1800" u="sng" dirty="0" smtClean="0">
                <a:solidFill>
                  <a:schemeClr val="accent1">
                    <a:lumMod val="75000"/>
                  </a:schemeClr>
                </a:solidFill>
              </a:rPr>
              <a:t>gregoire.charlot@</a:t>
            </a:r>
            <a:r>
              <a:rPr lang="fr-FR" altLang="fr-FR" sz="1800" dirty="0" smtClean="0">
                <a:solidFill>
                  <a:schemeClr val="accent1">
                    <a:lumMod val="75000"/>
                  </a:schemeClr>
                </a:solidFill>
                <a:hlinkClick r:id="rId5"/>
              </a:rPr>
              <a:t>univ-grenoble-alpes.fr</a:t>
            </a:r>
            <a:endParaRPr lang="fr-FR" altLang="fr-FR" sz="1800" u="sng" dirty="0">
              <a:solidFill>
                <a:schemeClr val="accent1">
                  <a:lumMod val="75000"/>
                </a:schemeClr>
              </a:solidFill>
            </a:endParaRPr>
          </a:p>
        </p:txBody>
      </p:sp>
    </p:spTree>
    <p:extLst>
      <p:ext uri="{BB962C8B-B14F-4D97-AF65-F5344CB8AC3E}">
        <p14:creationId xmlns:p14="http://schemas.microsoft.com/office/powerpoint/2010/main" val="368849458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683568" y="476672"/>
            <a:ext cx="8784530" cy="106680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3600" dirty="0" smtClean="0"/>
              <a:t>Question épistémologique initiale </a:t>
            </a:r>
            <a:endParaRPr lang="fr-FR" sz="6000" dirty="0"/>
          </a:p>
        </p:txBody>
      </p:sp>
      <p:sp>
        <p:nvSpPr>
          <p:cNvPr id="15362" name="Text Box 2"/>
          <p:cNvSpPr txBox="1">
            <a:spLocks noChangeArrowheads="1"/>
          </p:cNvSpPr>
          <p:nvPr/>
        </p:nvSpPr>
        <p:spPr bwMode="auto">
          <a:xfrm>
            <a:off x="395536" y="1412776"/>
            <a:ext cx="8424936" cy="525658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Qu’est-ce qui rend souvent le cours magistral ennuyeux, incompréhensible, voire inutile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200" b="0" dirty="0" smtClean="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Le point de départ de notre réflexion a été de prendre conscience que </a:t>
            </a:r>
            <a:r>
              <a:rPr lang="fr-FR" sz="1000" b="0" dirty="0" smtClean="0"/>
              <a:t> </a:t>
            </a:r>
            <a:r>
              <a:rPr lang="fr-FR" sz="2800" b="0" dirty="0" smtClean="0"/>
              <a:t>le cours est par essence le plus souvent un ensemble </a:t>
            </a:r>
          </a:p>
          <a:p>
            <a:pPr marL="565150" indent="-4572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De réponses achevées à des questions qu’on   ne s’est pas posées,  </a:t>
            </a:r>
          </a:p>
          <a:p>
            <a:pPr marL="565150" indent="-4572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De techniques qui résolvent des problèmes auxquels on ne s’est pas frotté,</a:t>
            </a:r>
          </a:p>
          <a:p>
            <a:pPr marL="565150" indent="-4572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De concepts et théories qui mettent un ordre total dans une absence de désordre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36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6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00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4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3600" b="0" i="1" dirty="0"/>
          </a:p>
        </p:txBody>
      </p:sp>
    </p:spTree>
    <p:extLst>
      <p:ext uri="{BB962C8B-B14F-4D97-AF65-F5344CB8AC3E}">
        <p14:creationId xmlns:p14="http://schemas.microsoft.com/office/powerpoint/2010/main" val="413480748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2">
                                            <p:txEl>
                                              <p:pRg st="2" end="2"/>
                                            </p:txEl>
                                          </p:spTgt>
                                        </p:tgtEl>
                                        <p:attrNameLst>
                                          <p:attrName>style.visibility</p:attrName>
                                        </p:attrNameLst>
                                      </p:cBhvr>
                                      <p:to>
                                        <p:strVal val="visible"/>
                                      </p:to>
                                    </p:set>
                                    <p:anim calcmode="lin" valueType="num">
                                      <p:cBhvr additive="base">
                                        <p:cTn id="19"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2">
                                            <p:txEl>
                                              <p:pRg st="3" end="3"/>
                                            </p:txEl>
                                          </p:spTgt>
                                        </p:tgtEl>
                                        <p:attrNameLst>
                                          <p:attrName>style.visibility</p:attrName>
                                        </p:attrNameLst>
                                      </p:cBhvr>
                                      <p:to>
                                        <p:strVal val="visible"/>
                                      </p:to>
                                    </p:set>
                                    <p:anim calcmode="lin" valueType="num">
                                      <p:cBhvr additive="base">
                                        <p:cTn id="25"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362">
                                            <p:txEl>
                                              <p:pRg st="4" end="4"/>
                                            </p:txEl>
                                          </p:spTgt>
                                        </p:tgtEl>
                                        <p:attrNameLst>
                                          <p:attrName>style.visibility</p:attrName>
                                        </p:attrNameLst>
                                      </p:cBhvr>
                                      <p:to>
                                        <p:strVal val="visible"/>
                                      </p:to>
                                    </p:set>
                                    <p:anim calcmode="lin" valueType="num">
                                      <p:cBhvr additive="base">
                                        <p:cTn id="31"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362">
                                            <p:txEl>
                                              <p:pRg st="5" end="5"/>
                                            </p:txEl>
                                          </p:spTgt>
                                        </p:tgtEl>
                                        <p:attrNameLst>
                                          <p:attrName>style.visibility</p:attrName>
                                        </p:attrNameLst>
                                      </p:cBhvr>
                                      <p:to>
                                        <p:strVal val="visible"/>
                                      </p:to>
                                    </p:set>
                                    <p:anim calcmode="lin" valueType="num">
                                      <p:cBhvr additive="base">
                                        <p:cTn id="37"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Annexes </a:t>
            </a:r>
            <a:endParaRPr lang="fr-FR" dirty="0"/>
          </a:p>
        </p:txBody>
      </p:sp>
      <p:sp>
        <p:nvSpPr>
          <p:cNvPr id="3" name="Espace réservé du contenu 2"/>
          <p:cNvSpPr>
            <a:spLocks noGrp="1"/>
          </p:cNvSpPr>
          <p:nvPr>
            <p:ph idx="1"/>
          </p:nvPr>
        </p:nvSpPr>
        <p:spPr/>
        <p:txBody>
          <a:bodyPr/>
          <a:lstStyle/>
          <a:p>
            <a:endParaRPr lang="fr-FR" b="1" dirty="0" smtClean="0">
              <a:effectLst>
                <a:outerShdw blurRad="38100" dist="38100" dir="2700000" algn="tl">
                  <a:srgbClr val="000000">
                    <a:alpha val="43137"/>
                  </a:srgbClr>
                </a:outerShdw>
              </a:effectLst>
            </a:endParaRPr>
          </a:p>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b="1" dirty="0" smtClean="0">
                <a:solidFill>
                  <a:srgbClr val="000000"/>
                </a:solidFill>
                <a:ea typeface="Microsoft YaHei" charset="-122"/>
              </a:rPr>
              <a:t>Emotions/saveurs </a:t>
            </a:r>
            <a:r>
              <a:rPr lang="fr-FR" altLang="fr-FR" b="1" dirty="0">
                <a:solidFill>
                  <a:srgbClr val="000000"/>
                </a:solidFill>
                <a:ea typeface="Microsoft YaHei" charset="-122"/>
              </a:rPr>
              <a:t>épistémiques</a:t>
            </a:r>
          </a:p>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b="1" dirty="0" smtClean="0">
                <a:solidFill>
                  <a:srgbClr val="000000"/>
                </a:solidFill>
                <a:ea typeface="Microsoft YaHei" charset="-122"/>
              </a:rPr>
              <a:t>Contrat didactique  </a:t>
            </a:r>
          </a:p>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b="1" dirty="0" smtClean="0">
                <a:solidFill>
                  <a:srgbClr val="000000"/>
                </a:solidFill>
                <a:ea typeface="Microsoft YaHei" charset="-122"/>
              </a:rPr>
              <a:t>Premières règles du jeu de ce débat </a:t>
            </a:r>
            <a:endParaRPr lang="fr-FR" b="1" dirty="0" smtClean="0">
              <a:effectLst>
                <a:outerShdw blurRad="38100" dist="38100" dir="2700000" algn="tl">
                  <a:srgbClr val="000000">
                    <a:alpha val="43137"/>
                  </a:srgbClr>
                </a:outerShdw>
              </a:effectLst>
            </a:endParaRPr>
          </a:p>
          <a:p>
            <a:r>
              <a:rPr lang="fr-FR" b="1" dirty="0" smtClean="0">
                <a:effectLst>
                  <a:outerShdw blurRad="38100" dist="38100" dir="2700000" algn="tl">
                    <a:srgbClr val="000000">
                      <a:alpha val="43137"/>
                    </a:srgbClr>
                  </a:outerShdw>
                </a:effectLst>
              </a:rPr>
              <a:t>Déroulé </a:t>
            </a:r>
            <a:r>
              <a:rPr lang="fr-FR" b="1" dirty="0">
                <a:effectLst>
                  <a:outerShdw blurRad="38100" dist="38100" dir="2700000" algn="tl">
                    <a:srgbClr val="000000">
                      <a:alpha val="43137"/>
                    </a:srgbClr>
                  </a:outerShdw>
                </a:effectLst>
              </a:rPr>
              <a:t>du débat scientifique en </a:t>
            </a:r>
            <a:r>
              <a:rPr lang="fr-FR" b="1" dirty="0" smtClean="0">
                <a:effectLst>
                  <a:outerShdw blurRad="38100" dist="38100" dir="2700000" algn="tl">
                    <a:srgbClr val="000000">
                      <a:alpha val="43137"/>
                    </a:srgbClr>
                  </a:outerShdw>
                </a:effectLst>
              </a:rPr>
              <a:t>classe</a:t>
            </a:r>
          </a:p>
          <a:p>
            <a:pPr marL="109537" indent="0">
              <a:buNone/>
            </a:pPr>
            <a:r>
              <a:rPr lang="fr-FR" b="1" dirty="0" smtClean="0">
                <a:effectLst>
                  <a:outerShdw blurRad="38100" dist="38100" dir="2700000" algn="tl">
                    <a:srgbClr val="000000">
                      <a:alpha val="43137"/>
                    </a:srgbClr>
                  </a:outerShdw>
                </a:effectLst>
              </a:rPr>
              <a:t> </a:t>
            </a:r>
            <a:endParaRPr lang="fr-FR" dirty="0"/>
          </a:p>
        </p:txBody>
      </p:sp>
    </p:spTree>
    <p:extLst>
      <p:ext uri="{BB962C8B-B14F-4D97-AF65-F5344CB8AC3E}">
        <p14:creationId xmlns:p14="http://schemas.microsoft.com/office/powerpoint/2010/main" val="845236970"/>
      </p:ext>
    </p:extLst>
  </p:cSld>
  <p:clrMapOvr>
    <a:masterClrMapping/>
  </p:clrMapOvr>
  <p:transition>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389842" y="649701"/>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b="0" dirty="0" smtClean="0">
                <a:solidFill>
                  <a:srgbClr val="000000"/>
                </a:solidFill>
                <a:ea typeface="Microsoft YaHei" charset="-122"/>
              </a:rPr>
              <a:t>Emotions </a:t>
            </a:r>
            <a:r>
              <a:rPr lang="fr-FR" altLang="fr-FR" b="0" dirty="0">
                <a:solidFill>
                  <a:srgbClr val="000000"/>
                </a:solidFill>
                <a:ea typeface="Microsoft YaHei" charset="-122"/>
              </a:rPr>
              <a:t>et saveurs cognitives narcissiques / épistémiques  </a:t>
            </a:r>
            <a:endParaRPr lang="fr-FR" altLang="fr-FR" dirty="0">
              <a:solidFill>
                <a:srgbClr val="575F6D"/>
              </a:solidFill>
            </a:endParaRPr>
          </a:p>
        </p:txBody>
      </p:sp>
      <p:sp>
        <p:nvSpPr>
          <p:cNvPr id="15362" name="Text Box 2"/>
          <p:cNvSpPr txBox="1">
            <a:spLocks noChangeArrowheads="1"/>
          </p:cNvSpPr>
          <p:nvPr/>
        </p:nvSpPr>
        <p:spPr bwMode="auto">
          <a:xfrm>
            <a:off x="412894" y="1916832"/>
            <a:ext cx="8551593" cy="5314528"/>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De façon générale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nos coutumes sociales (discussions aux repas)</a:t>
            </a:r>
          </a:p>
          <a:p>
            <a:pPr marL="908050" lvl="1"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nos ego mal placés (le culte d’une réussite personnelle)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 et un affectif trop au premier degré (chercher à plaire, à </a:t>
            </a:r>
            <a:r>
              <a:rPr lang="fr-FR" sz="2400" b="0" dirty="0" smtClean="0"/>
              <a:t>dominer affectivement, à ne </a:t>
            </a:r>
            <a:r>
              <a:rPr lang="fr-FR" sz="2400" b="0" dirty="0"/>
              <a:t>pas </a:t>
            </a:r>
            <a:r>
              <a:rPr lang="fr-FR" sz="2400" b="0" dirty="0" smtClean="0"/>
              <a:t>froisser…) </a:t>
            </a:r>
            <a:endParaRPr lang="fr-FR" sz="2400" b="0" dirty="0"/>
          </a:p>
          <a:p>
            <a:pPr marL="908050" lvl="1"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Expliquent pourquoi </a:t>
            </a:r>
            <a:r>
              <a:rPr lang="fr-FR" sz="2400" b="0" dirty="0"/>
              <a:t>les humains, quand ils sont en situation cognitive, sont spontanément attirés par des </a:t>
            </a:r>
            <a:r>
              <a:rPr lang="fr-FR" sz="2400" dirty="0"/>
              <a:t>émotions et saveurs narcissiques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60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alors qu’au fond d’eux-mêmes </a:t>
            </a:r>
            <a:r>
              <a:rPr lang="fr-FR" sz="2400" b="0" dirty="0" smtClean="0"/>
              <a:t>beaucoup </a:t>
            </a:r>
            <a:r>
              <a:rPr lang="fr-FR" sz="2400" b="0" dirty="0"/>
              <a:t>aspirent à éprouver des </a:t>
            </a:r>
            <a:r>
              <a:rPr lang="fr-FR" sz="2400" dirty="0"/>
              <a:t>émotions </a:t>
            </a:r>
            <a:r>
              <a:rPr lang="fr-FR" sz="2400" b="0" dirty="0"/>
              <a:t>et </a:t>
            </a:r>
            <a:r>
              <a:rPr lang="fr-FR" sz="2400" b="0" dirty="0" smtClean="0"/>
              <a:t>partager </a:t>
            </a:r>
            <a:r>
              <a:rPr lang="fr-FR" sz="2400" b="0" dirty="0"/>
              <a:t>des </a:t>
            </a:r>
            <a:r>
              <a:rPr lang="fr-FR" sz="2400" dirty="0" smtClean="0"/>
              <a:t>saveurs </a:t>
            </a:r>
            <a:r>
              <a:rPr lang="fr-FR" sz="2400" dirty="0"/>
              <a:t>épistémiques !</a:t>
            </a:r>
            <a:endParaRPr lang="fr-FR" sz="24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400" b="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4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p:txBody>
      </p:sp>
    </p:spTree>
    <p:extLst>
      <p:ext uri="{BB962C8B-B14F-4D97-AF65-F5344CB8AC3E}">
        <p14:creationId xmlns:p14="http://schemas.microsoft.com/office/powerpoint/2010/main" val="418264925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anim calcmode="lin" valueType="num">
                                      <p:cBhvr additive="base">
                                        <p:cTn id="11"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362">
                                            <p:txEl>
                                              <p:pRg st="3" end="3"/>
                                            </p:txEl>
                                          </p:spTgt>
                                        </p:tgtEl>
                                        <p:attrNameLst>
                                          <p:attrName>style.visibility</p:attrName>
                                        </p:attrNameLst>
                                      </p:cBhvr>
                                      <p:to>
                                        <p:strVal val="visible"/>
                                      </p:to>
                                    </p:set>
                                    <p:anim calcmode="lin" valueType="num">
                                      <p:cBhvr additive="base">
                                        <p:cTn id="17"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anim calcmode="lin" valueType="num">
                                      <p:cBhvr additive="base">
                                        <p:cTn id="23"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5362">
                                            <p:txEl>
                                              <p:pRg st="7" end="7"/>
                                            </p:txEl>
                                          </p:spTgt>
                                        </p:tgtEl>
                                        <p:attrNameLst>
                                          <p:attrName>style.visibility</p:attrName>
                                        </p:attrNameLst>
                                      </p:cBhvr>
                                      <p:to>
                                        <p:strVal val="visible"/>
                                      </p:to>
                                    </p:set>
                                    <p:anim calcmode="lin" valueType="num">
                                      <p:cBhvr additive="base">
                                        <p:cTn id="29" dur="500" fill="hold"/>
                                        <p:tgtEl>
                                          <p:spTgt spid="1536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362">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5362">
                                            <p:txEl>
                                              <p:pRg st="9" end="9"/>
                                            </p:txEl>
                                          </p:spTgt>
                                        </p:tgtEl>
                                        <p:attrNameLst>
                                          <p:attrName>style.visibility</p:attrName>
                                        </p:attrNameLst>
                                      </p:cBhvr>
                                      <p:to>
                                        <p:strVal val="visible"/>
                                      </p:to>
                                    </p:set>
                                    <p:anim calcmode="lin" valueType="num">
                                      <p:cBhvr additive="base">
                                        <p:cTn id="33" dur="500" fill="hold"/>
                                        <p:tgtEl>
                                          <p:spTgt spid="15362">
                                            <p:txEl>
                                              <p:pRg st="9" end="9"/>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36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0" y="476672"/>
            <a:ext cx="889248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2800" b="0" dirty="0" smtClean="0">
                <a:solidFill>
                  <a:srgbClr val="000000"/>
                </a:solidFill>
                <a:ea typeface="Microsoft YaHei" charset="-122"/>
              </a:rPr>
              <a:t>Un pari fondamental et déraisonnable sur l’Homme dans un « débat scientifique en classe »  </a:t>
            </a:r>
            <a:endParaRPr lang="fr-FR" altLang="fr-FR" dirty="0">
              <a:solidFill>
                <a:srgbClr val="575F6D"/>
              </a:solidFill>
            </a:endParaRPr>
          </a:p>
        </p:txBody>
      </p:sp>
      <p:sp>
        <p:nvSpPr>
          <p:cNvPr id="15362" name="Text Box 2"/>
          <p:cNvSpPr txBox="1">
            <a:spLocks noChangeArrowheads="1"/>
          </p:cNvSpPr>
          <p:nvPr/>
        </p:nvSpPr>
        <p:spPr bwMode="auto">
          <a:xfrm>
            <a:off x="554930" y="1628800"/>
            <a:ext cx="8229600" cy="5314528"/>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40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dirty="0"/>
              <a:t>L</a:t>
            </a:r>
            <a:r>
              <a:rPr lang="fr-FR" sz="2800" dirty="0" smtClean="0"/>
              <a:t>’humain aspire à </a:t>
            </a:r>
            <a:r>
              <a:rPr lang="fr-FR" sz="2800" dirty="0"/>
              <a:t>partager des émotions et saveurs épistémiques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dirty="0"/>
              <a:t>(</a:t>
            </a:r>
            <a:r>
              <a:rPr lang="fr-FR" sz="2800" b="0" dirty="0"/>
              <a:t>celles qu’engendre la construction collective d’un sens profond). </a:t>
            </a:r>
            <a:endParaRPr lang="fr-FR"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Mais,</a:t>
            </a:r>
            <a:r>
              <a:rPr lang="fr-FR" sz="1050" dirty="0" smtClean="0"/>
              <a:t> </a:t>
            </a:r>
            <a:r>
              <a:rPr lang="fr-FR" sz="2800" dirty="0" smtClean="0"/>
              <a:t>hors </a:t>
            </a:r>
            <a:r>
              <a:rPr lang="fr-FR" sz="2800" dirty="0"/>
              <a:t>d’une culture du débat pour comprendre, </a:t>
            </a:r>
            <a:r>
              <a:rPr lang="fr-FR" sz="2800" b="0" dirty="0" smtClean="0"/>
              <a:t>l’humain n’ose pas exprimer ce </a:t>
            </a:r>
            <a:r>
              <a:rPr lang="fr-FR" sz="2800" b="0" dirty="0"/>
              <a:t>fort désir d’émotions et saveurs épistémiques</a:t>
            </a:r>
            <a:r>
              <a:rPr lang="fr-FR" sz="2800" dirty="0"/>
              <a:t>. </a:t>
            </a:r>
            <a:endParaRPr lang="fr-FR" sz="28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400" b="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4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p:txBody>
      </p:sp>
    </p:spTree>
    <p:extLst>
      <p:ext uri="{BB962C8B-B14F-4D97-AF65-F5344CB8AC3E}">
        <p14:creationId xmlns:p14="http://schemas.microsoft.com/office/powerpoint/2010/main" val="37438955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anim calcmode="lin" valueType="num">
                                      <p:cBhvr additive="base">
                                        <p:cTn id="7"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anim calcmode="lin" valueType="num">
                                      <p:cBhvr additive="base">
                                        <p:cTn id="11"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362">
                                            <p:txEl>
                                              <p:pRg st="4" end="4"/>
                                            </p:txEl>
                                          </p:spTgt>
                                        </p:tgtEl>
                                        <p:attrNameLst>
                                          <p:attrName>style.visibility</p:attrName>
                                        </p:attrNameLst>
                                      </p:cBhvr>
                                      <p:to>
                                        <p:strVal val="visible"/>
                                      </p:to>
                                    </p:set>
                                    <p:anim calcmode="lin" valueType="num">
                                      <p:cBhvr additive="base">
                                        <p:cTn id="17"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0" y="476672"/>
            <a:ext cx="8784530" cy="1066800"/>
          </a:xfrm>
          <a:prstGeom prst="rect">
            <a:avLst/>
          </a:prstGeom>
          <a:noFill/>
          <a:ln w="9525">
            <a:noFill/>
            <a:round/>
            <a:headEnd/>
            <a:tailEnd/>
          </a:ln>
        </p:spPr>
        <p:txBody>
          <a:bodyPr anchor="ctr"/>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b="0" dirty="0">
                <a:solidFill>
                  <a:srgbClr val="000000"/>
                </a:solidFill>
                <a:ea typeface="Microsoft YaHei" charset="-122"/>
              </a:rPr>
              <a:t> Contrat didactique et </a:t>
            </a:r>
            <a:endParaRPr lang="fr-FR" altLang="fr-FR" b="0" dirty="0" smtClean="0">
              <a:solidFill>
                <a:srgbClr val="000000"/>
              </a:solidFill>
              <a:ea typeface="Microsoft YaHei" charset="-122"/>
            </a:endParaRPr>
          </a:p>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b="0" dirty="0" smtClean="0">
                <a:solidFill>
                  <a:srgbClr val="000000"/>
                </a:solidFill>
                <a:ea typeface="Microsoft YaHei" charset="-122"/>
              </a:rPr>
              <a:t>émotions/saveurs </a:t>
            </a:r>
            <a:r>
              <a:rPr lang="fr-FR" altLang="fr-FR" b="0" dirty="0">
                <a:solidFill>
                  <a:srgbClr val="000000"/>
                </a:solidFill>
                <a:ea typeface="Microsoft YaHei" charset="-122"/>
              </a:rPr>
              <a:t>épistémiques</a:t>
            </a:r>
            <a:endParaRPr lang="fr-FR" altLang="fr-FR" dirty="0">
              <a:solidFill>
                <a:srgbClr val="575F6D"/>
              </a:solidFill>
            </a:endParaRPr>
          </a:p>
        </p:txBody>
      </p:sp>
      <p:sp>
        <p:nvSpPr>
          <p:cNvPr id="15362" name="Text Box 2"/>
          <p:cNvSpPr txBox="1">
            <a:spLocks noChangeArrowheads="1"/>
          </p:cNvSpPr>
          <p:nvPr/>
        </p:nvSpPr>
        <p:spPr bwMode="auto">
          <a:xfrm>
            <a:off x="107504" y="1268760"/>
            <a:ext cx="8784976" cy="5688632"/>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0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A l’école où le partage du sens des savoirs est </a:t>
            </a:r>
            <a:r>
              <a:rPr lang="fr-FR" sz="2400" b="0" dirty="0" smtClean="0"/>
              <a:t>généralement organisé </a:t>
            </a:r>
            <a:r>
              <a:rPr lang="fr-FR" sz="2400" b="0" dirty="0"/>
              <a:t>dans un seul sens : le maître explique et les « bons élèves » écoutent et appliquent,  </a:t>
            </a:r>
            <a:endParaRPr lang="fr-FR" sz="2400" b="0" dirty="0" smtClean="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2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on ne débouche quasiment jamais sur le mode d’échange que nous envisageons : </a:t>
            </a:r>
            <a:r>
              <a:rPr lang="fr-FR" sz="2400" b="0" i="1" dirty="0" smtClean="0"/>
              <a:t>«</a:t>
            </a:r>
            <a:r>
              <a:rPr lang="fr-FR" sz="2400" b="0" i="1" dirty="0"/>
              <a:t> personnellement je pense que ceci </a:t>
            </a:r>
            <a:r>
              <a:rPr lang="fr-FR" sz="2400" b="0" i="1" dirty="0" smtClean="0"/>
              <a:t>est </a:t>
            </a:r>
            <a:r>
              <a:rPr lang="fr-FR" sz="2400" b="0" i="1" dirty="0"/>
              <a:t>pertinent, valide, intéressant…  et voilà mes raisons… » </a:t>
            </a:r>
            <a:endParaRPr lang="fr-FR" sz="20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b="0" i="1"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dirty="0"/>
              <a:t>car le contrat didactique dominant l’interdit </a:t>
            </a:r>
            <a:r>
              <a:rPr lang="fr-FR" sz="2800" b="0" dirty="0" smtClean="0"/>
              <a:t>!</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050" b="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Dans un cours les seules propositions recevables des élèves sont celles qui correspondent aux attentes du prof</a:t>
            </a:r>
            <a:r>
              <a:rPr lang="fr-FR" sz="2400" b="0" dirty="0" smtClean="0"/>
              <a:t>.</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0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dirty="0" smtClean="0"/>
              <a:t>Le </a:t>
            </a:r>
            <a:r>
              <a:rPr lang="fr-FR" sz="2400" dirty="0"/>
              <a:t>terrible jugement de valeurs  </a:t>
            </a:r>
            <a:endParaRPr lang="fr-FR" sz="2400" dirty="0" smtClean="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i="1" dirty="0" smtClean="0"/>
              <a:t>«</a:t>
            </a:r>
            <a:r>
              <a:rPr lang="fr-FR" sz="2400" i="1" dirty="0"/>
              <a:t> ça n’a rien à voir ! » </a:t>
            </a:r>
            <a:r>
              <a:rPr lang="fr-FR" sz="1600" b="0" dirty="0" smtClean="0"/>
              <a:t>Versus </a:t>
            </a:r>
            <a:r>
              <a:rPr lang="fr-FR" sz="2400" b="0" dirty="0" smtClean="0"/>
              <a:t> </a:t>
            </a:r>
            <a:r>
              <a:rPr lang="fr-FR" sz="2400" i="1" dirty="0"/>
              <a:t>« c’est une bonne question ! »   </a:t>
            </a:r>
            <a:endParaRPr lang="fr-FR" sz="280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800" b="0" dirty="0"/>
              <a:t> </a:t>
            </a:r>
            <a:endParaRPr lang="fr-FR" sz="1400" b="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p:txBody>
      </p:sp>
    </p:spTree>
    <p:extLst>
      <p:ext uri="{BB962C8B-B14F-4D97-AF65-F5344CB8AC3E}">
        <p14:creationId xmlns:p14="http://schemas.microsoft.com/office/powerpoint/2010/main" val="5099476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anim calcmode="lin" valueType="num">
                                      <p:cBhvr additive="base">
                                        <p:cTn id="7"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anim calcmode="lin" valueType="num">
                                      <p:cBhvr additive="base">
                                        <p:cTn id="11"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362">
                                            <p:txEl>
                                              <p:pRg st="5" end="5"/>
                                            </p:txEl>
                                          </p:spTgt>
                                        </p:tgtEl>
                                        <p:attrNameLst>
                                          <p:attrName>style.visibility</p:attrName>
                                        </p:attrNameLst>
                                      </p:cBhvr>
                                      <p:to>
                                        <p:strVal val="visible"/>
                                      </p:to>
                                    </p:set>
                                    <p:anim calcmode="lin" valueType="num">
                                      <p:cBhvr additive="base">
                                        <p:cTn id="17"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5362">
                                            <p:txEl>
                                              <p:pRg st="7" end="7"/>
                                            </p:txEl>
                                          </p:spTgt>
                                        </p:tgtEl>
                                        <p:attrNameLst>
                                          <p:attrName>style.visibility</p:attrName>
                                        </p:attrNameLst>
                                      </p:cBhvr>
                                      <p:to>
                                        <p:strVal val="visible"/>
                                      </p:to>
                                    </p:set>
                                    <p:anim calcmode="lin" valueType="num">
                                      <p:cBhvr additive="base">
                                        <p:cTn id="23" dur="500" fill="hold"/>
                                        <p:tgtEl>
                                          <p:spTgt spid="15362">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5362">
                                            <p:txEl>
                                              <p:pRg st="9" end="9"/>
                                            </p:txEl>
                                          </p:spTgt>
                                        </p:tgtEl>
                                        <p:attrNameLst>
                                          <p:attrName>style.visibility</p:attrName>
                                        </p:attrNameLst>
                                      </p:cBhvr>
                                      <p:to>
                                        <p:strVal val="visible"/>
                                      </p:to>
                                    </p:set>
                                    <p:anim calcmode="lin" valueType="num">
                                      <p:cBhvr additive="base">
                                        <p:cTn id="29" dur="500" fill="hold"/>
                                        <p:tgtEl>
                                          <p:spTgt spid="15362">
                                            <p:txEl>
                                              <p:pRg st="9" end="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362">
                                            <p:txEl>
                                              <p:pRg st="9" end="9"/>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5362">
                                            <p:txEl>
                                              <p:pRg st="10" end="10"/>
                                            </p:txEl>
                                          </p:spTgt>
                                        </p:tgtEl>
                                        <p:attrNameLst>
                                          <p:attrName>style.visibility</p:attrName>
                                        </p:attrNameLst>
                                      </p:cBhvr>
                                      <p:to>
                                        <p:strVal val="visible"/>
                                      </p:to>
                                    </p:set>
                                    <p:anim calcmode="lin" valueType="num">
                                      <p:cBhvr additive="base">
                                        <p:cTn id="33" dur="500" fill="hold"/>
                                        <p:tgtEl>
                                          <p:spTgt spid="15362">
                                            <p:txEl>
                                              <p:pRg st="10" end="1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36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468313" y="404664"/>
            <a:ext cx="8229600" cy="1311275"/>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altLang="fr-FR" sz="4400" dirty="0">
              <a:solidFill>
                <a:srgbClr val="575F6D"/>
              </a:solidFill>
            </a:endParaRPr>
          </a:p>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4400" dirty="0">
                <a:solidFill>
                  <a:srgbClr val="575F6D"/>
                </a:solidFill>
              </a:rPr>
              <a:t>Le Contrat Didactique</a:t>
            </a:r>
          </a:p>
        </p:txBody>
      </p:sp>
      <p:sp>
        <p:nvSpPr>
          <p:cNvPr id="27650" name="Text Box 2"/>
          <p:cNvSpPr txBox="1">
            <a:spLocks noChangeArrowheads="1"/>
          </p:cNvSpPr>
          <p:nvPr/>
        </p:nvSpPr>
        <p:spPr bwMode="auto">
          <a:xfrm>
            <a:off x="28950" y="1988840"/>
            <a:ext cx="8964613" cy="4465637"/>
          </a:xfrm>
          <a:prstGeom prst="rect">
            <a:avLst/>
          </a:prstGeom>
          <a:noFill/>
          <a:ln w="9525">
            <a:noFill/>
            <a:round/>
            <a:headEnd/>
            <a:tailEnd/>
          </a:ln>
        </p:spPr>
        <p:txBody>
          <a:bodyPr/>
          <a:lstStyle/>
          <a:p>
            <a:pPr marL="365125" indent="-252413" eaLnBrk="1" hangingPunct="1">
              <a:lnSpc>
                <a:spcPct val="11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600" b="0" dirty="0">
                <a:solidFill>
                  <a:srgbClr val="000000"/>
                </a:solidFill>
                <a:cs typeface="Times New Roman" pitchFamily="16" charset="0"/>
              </a:rPr>
              <a:t>est ce concept inventé par les didacticiens  </a:t>
            </a:r>
            <a:r>
              <a:rPr lang="fr-FR" altLang="fr-FR" b="0" dirty="0">
                <a:solidFill>
                  <a:srgbClr val="000000"/>
                </a:solidFill>
                <a:cs typeface="Times New Roman" pitchFamily="16" charset="0"/>
              </a:rPr>
              <a:t>(en particulier Brousseau)</a:t>
            </a:r>
            <a:r>
              <a:rPr lang="fr-FR" altLang="fr-FR" sz="3600" b="0" dirty="0">
                <a:solidFill>
                  <a:srgbClr val="000000"/>
                </a:solidFill>
                <a:cs typeface="Times New Roman" pitchFamily="16" charset="0"/>
              </a:rPr>
              <a:t> pour comprendre </a:t>
            </a:r>
          </a:p>
          <a:p>
            <a:pPr marL="365125" indent="-252413" eaLnBrk="1" hangingPunct="1">
              <a:lnSpc>
                <a:spcPct val="11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600" b="0" dirty="0">
                <a:solidFill>
                  <a:srgbClr val="000000"/>
                </a:solidFill>
                <a:cs typeface="Times New Roman" pitchFamily="16" charset="0"/>
              </a:rPr>
              <a:t>« le pourquoi des attitudes élèves/maître » </a:t>
            </a:r>
          </a:p>
          <a:p>
            <a:pPr marL="365125" indent="-252413" eaLnBrk="1" hangingPunct="1">
              <a:lnSpc>
                <a:spcPct val="11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3600" b="0" dirty="0">
              <a:solidFill>
                <a:srgbClr val="000000"/>
              </a:solidFill>
              <a:cs typeface="Times New Roman" pitchFamily="16" charset="0"/>
            </a:endParaRPr>
          </a:p>
          <a:p>
            <a:pPr marL="365125" indent="-252413" eaLnBrk="1" hangingPunct="1">
              <a:lnSpc>
                <a:spcPct val="11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600" b="0" dirty="0">
                <a:solidFill>
                  <a:srgbClr val="000000"/>
                </a:solidFill>
                <a:cs typeface="Times New Roman" pitchFamily="16" charset="0"/>
              </a:rPr>
              <a:t>Qu’est-ce qui dicte au professeur et à l’élève leurs comportements réciproques </a:t>
            </a:r>
          </a:p>
          <a:p>
            <a:pPr marL="365125" indent="-252413" algn="ctr" eaLnBrk="1" hangingPunct="1">
              <a:lnSpc>
                <a:spcPct val="11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600" b="0" dirty="0">
                <a:solidFill>
                  <a:srgbClr val="000000"/>
                </a:solidFill>
                <a:cs typeface="Times New Roman" pitchFamily="16" charset="0"/>
              </a:rPr>
              <a:t> pour enseigner/apprendre </a:t>
            </a:r>
            <a:r>
              <a:rPr lang="fr-FR" altLang="fr-FR" sz="4100" b="0" dirty="0">
                <a:solidFill>
                  <a:srgbClr val="000000"/>
                </a:solidFill>
                <a:cs typeface="Times New Roman" pitchFamily="16" charset="0"/>
              </a:rPr>
              <a:t>?  </a:t>
            </a:r>
          </a:p>
        </p:txBody>
      </p:sp>
    </p:spTree>
    <p:extLst>
      <p:ext uri="{BB962C8B-B14F-4D97-AF65-F5344CB8AC3E}">
        <p14:creationId xmlns:p14="http://schemas.microsoft.com/office/powerpoint/2010/main" val="150805940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7650">
                                            <p:txEl>
                                              <p:pRg st="3" end="3"/>
                                            </p:txEl>
                                          </p:spTgt>
                                        </p:tgtEl>
                                        <p:attrNameLst>
                                          <p:attrName>style.visibility</p:attrName>
                                        </p:attrNameLst>
                                      </p:cBhvr>
                                      <p:to>
                                        <p:strVal val="visible"/>
                                      </p:to>
                                    </p:set>
                                    <p:anim calcmode="lin" valueType="num">
                                      <p:cBhvr additive="base">
                                        <p:cTn id="11" dur="500" fill="hold"/>
                                        <p:tgtEl>
                                          <p:spTgt spid="27650">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7650">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7650">
                                            <p:txEl>
                                              <p:pRg st="4" end="4"/>
                                            </p:txEl>
                                          </p:spTgt>
                                        </p:tgtEl>
                                        <p:attrNameLst>
                                          <p:attrName>style.visibility</p:attrName>
                                        </p:attrNameLst>
                                      </p:cBhvr>
                                      <p:to>
                                        <p:strVal val="visible"/>
                                      </p:to>
                                    </p:set>
                                    <p:anim calcmode="lin" valueType="num">
                                      <p:cBhvr additive="base">
                                        <p:cTn id="15" dur="500" fill="hold"/>
                                        <p:tgtEl>
                                          <p:spTgt spid="27650">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765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468313" y="332656"/>
            <a:ext cx="8229600" cy="1311275"/>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4400" dirty="0">
                <a:solidFill>
                  <a:srgbClr val="575F6D"/>
                </a:solidFill>
              </a:rPr>
              <a:t>Ce Contrat Didactique </a:t>
            </a:r>
          </a:p>
        </p:txBody>
      </p:sp>
      <p:sp>
        <p:nvSpPr>
          <p:cNvPr id="28674" name="Text Box 2"/>
          <p:cNvSpPr txBox="1">
            <a:spLocks noChangeArrowheads="1"/>
          </p:cNvSpPr>
          <p:nvPr/>
        </p:nvSpPr>
        <p:spPr bwMode="auto">
          <a:xfrm>
            <a:off x="102479" y="1484784"/>
            <a:ext cx="8640960" cy="4465637"/>
          </a:xfrm>
          <a:prstGeom prst="rect">
            <a:avLst/>
          </a:prstGeom>
          <a:noFill/>
          <a:ln w="9525">
            <a:noFill/>
            <a:round/>
            <a:headEnd/>
            <a:tailEnd/>
          </a:ln>
        </p:spPr>
        <p:txBody>
          <a:bodyPr/>
          <a:lstStyle/>
          <a:p>
            <a:pPr marL="107950" eaLnBrk="1" hangingPunct="1">
              <a:buSzPct val="100000"/>
              <a:tabLst>
                <a:tab pos="107950" algn="l"/>
                <a:tab pos="911225" algn="l"/>
                <a:tab pos="1825625" algn="l"/>
                <a:tab pos="2740025" algn="l"/>
                <a:tab pos="3654425" algn="l"/>
                <a:tab pos="4568825" algn="l"/>
                <a:tab pos="5483225" algn="l"/>
                <a:tab pos="6397625" algn="l"/>
                <a:tab pos="7312025" algn="l"/>
                <a:tab pos="8226425" algn="l"/>
                <a:tab pos="9140825" algn="l"/>
                <a:tab pos="10055225" algn="l"/>
                <a:tab pos="10331450" algn="l"/>
                <a:tab pos="10780713" algn="l"/>
              </a:tabLst>
            </a:pPr>
            <a:r>
              <a:rPr lang="fr-FR" altLang="fr-FR" sz="3600" b="0" dirty="0">
                <a:solidFill>
                  <a:srgbClr val="000000"/>
                </a:solidFill>
                <a:cs typeface="Arial" charset="0"/>
              </a:rPr>
              <a:t>n’est nulle part écrit,</a:t>
            </a:r>
          </a:p>
          <a:p>
            <a:pPr marL="107950" eaLnBrk="1" hangingPunct="1">
              <a:buSzPct val="100000"/>
              <a:tabLst>
                <a:tab pos="107950" algn="l"/>
                <a:tab pos="911225" algn="l"/>
                <a:tab pos="1825625" algn="l"/>
                <a:tab pos="2740025" algn="l"/>
                <a:tab pos="3654425" algn="l"/>
                <a:tab pos="4568825" algn="l"/>
                <a:tab pos="5483225" algn="l"/>
                <a:tab pos="6397625" algn="l"/>
                <a:tab pos="7312025" algn="l"/>
                <a:tab pos="8226425" algn="l"/>
                <a:tab pos="9140825" algn="l"/>
                <a:tab pos="10055225" algn="l"/>
                <a:tab pos="10331450" algn="l"/>
                <a:tab pos="10780713" algn="l"/>
              </a:tabLst>
            </a:pPr>
            <a:r>
              <a:rPr lang="fr-FR" altLang="fr-FR" sz="3600" b="0" dirty="0">
                <a:solidFill>
                  <a:srgbClr val="000000"/>
                </a:solidFill>
                <a:cs typeface="Arial" charset="0"/>
              </a:rPr>
              <a:t>	est très peu contracté explicitement !</a:t>
            </a:r>
          </a:p>
          <a:p>
            <a:pPr marL="107950" eaLnBrk="1" hangingPunct="1">
              <a:buSzPct val="100000"/>
              <a:tabLst>
                <a:tab pos="107950" algn="l"/>
                <a:tab pos="911225" algn="l"/>
                <a:tab pos="1825625" algn="l"/>
                <a:tab pos="2740025" algn="l"/>
                <a:tab pos="3654425" algn="l"/>
                <a:tab pos="4568825" algn="l"/>
                <a:tab pos="5483225" algn="l"/>
                <a:tab pos="6397625" algn="l"/>
                <a:tab pos="7312025" algn="l"/>
                <a:tab pos="8226425" algn="l"/>
                <a:tab pos="9140825" algn="l"/>
                <a:tab pos="10055225" algn="l"/>
                <a:tab pos="10331450" algn="l"/>
                <a:tab pos="10780713" algn="l"/>
              </a:tabLst>
            </a:pPr>
            <a:endParaRPr lang="fr-FR" altLang="fr-FR" sz="1600" b="0" dirty="0">
              <a:solidFill>
                <a:srgbClr val="000000"/>
              </a:solidFill>
              <a:cs typeface="Arial" charset="0"/>
            </a:endParaRPr>
          </a:p>
          <a:p>
            <a:pPr marL="107950" algn="ctr" eaLnBrk="1" hangingPunct="1">
              <a:buSzPct val="100000"/>
              <a:tabLst>
                <a:tab pos="107950" algn="l"/>
                <a:tab pos="911225" algn="l"/>
                <a:tab pos="1825625" algn="l"/>
                <a:tab pos="2740025" algn="l"/>
                <a:tab pos="3654425" algn="l"/>
                <a:tab pos="4568825" algn="l"/>
                <a:tab pos="5483225" algn="l"/>
                <a:tab pos="6397625" algn="l"/>
                <a:tab pos="7312025" algn="l"/>
                <a:tab pos="8226425" algn="l"/>
                <a:tab pos="9140825" algn="l"/>
                <a:tab pos="10055225" algn="l"/>
                <a:tab pos="10331450" algn="l"/>
                <a:tab pos="10780713" algn="l"/>
              </a:tabLst>
            </a:pPr>
            <a:r>
              <a:rPr lang="fr-FR" altLang="fr-FR" b="0" dirty="0">
                <a:solidFill>
                  <a:srgbClr val="000000"/>
                </a:solidFill>
                <a:cs typeface="Arial" charset="0"/>
              </a:rPr>
              <a:t>Mais comme il est nécessaire à l’enseignement, il est partout présent !</a:t>
            </a:r>
          </a:p>
          <a:p>
            <a:pPr marL="107950" algn="ctr" eaLnBrk="1" hangingPunct="1">
              <a:buSzPct val="100000"/>
              <a:tabLst>
                <a:tab pos="107950" algn="l"/>
                <a:tab pos="911225" algn="l"/>
                <a:tab pos="1825625" algn="l"/>
                <a:tab pos="2740025" algn="l"/>
                <a:tab pos="3654425" algn="l"/>
                <a:tab pos="4568825" algn="l"/>
                <a:tab pos="5483225" algn="l"/>
                <a:tab pos="6397625" algn="l"/>
                <a:tab pos="7312025" algn="l"/>
                <a:tab pos="8226425" algn="l"/>
                <a:tab pos="9140825" algn="l"/>
                <a:tab pos="10055225" algn="l"/>
                <a:tab pos="10331450" algn="l"/>
                <a:tab pos="10780713" algn="l"/>
              </a:tabLst>
            </a:pPr>
            <a:endParaRPr lang="fr-FR" altLang="fr-FR" sz="1600" b="0" dirty="0">
              <a:solidFill>
                <a:srgbClr val="000000"/>
              </a:solidFill>
              <a:cs typeface="Arial" charset="0"/>
            </a:endParaRPr>
          </a:p>
          <a:p>
            <a:pPr marL="107950" algn="ctr" eaLnBrk="1" hangingPunct="1">
              <a:buSzPct val="100000"/>
              <a:tabLst>
                <a:tab pos="107950" algn="l"/>
                <a:tab pos="911225" algn="l"/>
                <a:tab pos="1825625" algn="l"/>
                <a:tab pos="2740025" algn="l"/>
                <a:tab pos="3654425" algn="l"/>
                <a:tab pos="4568825" algn="l"/>
                <a:tab pos="5483225" algn="l"/>
                <a:tab pos="6397625" algn="l"/>
                <a:tab pos="7312025" algn="l"/>
                <a:tab pos="8226425" algn="l"/>
                <a:tab pos="9140825" algn="l"/>
                <a:tab pos="10055225" algn="l"/>
                <a:tab pos="10331450" algn="l"/>
                <a:tab pos="10780713" algn="l"/>
              </a:tabLst>
            </a:pPr>
            <a:r>
              <a:rPr lang="fr-FR" altLang="fr-FR" sz="3600" b="0" i="1" dirty="0">
                <a:solidFill>
                  <a:srgbClr val="000000"/>
                </a:solidFill>
                <a:cs typeface="Arial" charset="0"/>
              </a:rPr>
              <a:t> Comment joue-t-il sur le sens que </a:t>
            </a:r>
            <a:r>
              <a:rPr lang="fr-FR" altLang="fr-FR" sz="3600" b="0" i="1" dirty="0" smtClean="0">
                <a:solidFill>
                  <a:srgbClr val="000000"/>
                </a:solidFill>
                <a:cs typeface="Arial" charset="0"/>
              </a:rPr>
              <a:t>l’élève </a:t>
            </a:r>
            <a:r>
              <a:rPr lang="fr-FR" altLang="fr-FR" sz="3600" b="0" i="1" dirty="0">
                <a:solidFill>
                  <a:srgbClr val="000000"/>
                </a:solidFill>
                <a:cs typeface="Arial" charset="0"/>
              </a:rPr>
              <a:t>se construit </a:t>
            </a:r>
            <a:r>
              <a:rPr lang="fr-FR" altLang="fr-FR" sz="3600" b="0" i="1" dirty="0" smtClean="0">
                <a:solidFill>
                  <a:srgbClr val="000000"/>
                </a:solidFill>
                <a:cs typeface="Arial" charset="0"/>
              </a:rPr>
              <a:t>à </a:t>
            </a:r>
            <a:r>
              <a:rPr lang="fr-FR" altLang="fr-FR" sz="3600" b="0" i="1" dirty="0">
                <a:solidFill>
                  <a:srgbClr val="000000"/>
                </a:solidFill>
                <a:cs typeface="Arial" charset="0"/>
              </a:rPr>
              <a:t>l’école ?</a:t>
            </a:r>
          </a:p>
        </p:txBody>
      </p:sp>
    </p:spTree>
    <p:extLst>
      <p:ext uri="{BB962C8B-B14F-4D97-AF65-F5344CB8AC3E}">
        <p14:creationId xmlns:p14="http://schemas.microsoft.com/office/powerpoint/2010/main" val="70715004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8674">
                                            <p:txEl>
                                              <p:pRg st="0" end="0"/>
                                            </p:txEl>
                                          </p:spTgt>
                                        </p:tgtEl>
                                        <p:attrNameLst>
                                          <p:attrName>style.visibility</p:attrName>
                                        </p:attrNameLst>
                                      </p:cBhvr>
                                      <p:to>
                                        <p:strVal val="visible"/>
                                      </p:to>
                                    </p:set>
                                  </p:childTnLst>
                                </p:cTn>
                              </p:par>
                              <p:par>
                                <p:cTn id="7" presetID="1" presetClass="entr" fill="hold" nodeType="withEffect">
                                  <p:stCondLst>
                                    <p:cond delay="0"/>
                                  </p:stCondLst>
                                  <p:childTnLst>
                                    <p:set>
                                      <p:cBhvr additive="repl">
                                        <p:cTn id="8" dur="1" fill="hold">
                                          <p:stCondLst>
                                            <p:cond delay="0"/>
                                          </p:stCondLst>
                                        </p:cTn>
                                        <p:tgtEl>
                                          <p:spTgt spid="28674">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fill="hold" nodeType="clickEffect">
                                  <p:stCondLst>
                                    <p:cond delay="0"/>
                                  </p:stCondLst>
                                  <p:childTnLst>
                                    <p:set>
                                      <p:cBhvr additive="repl">
                                        <p:cTn id="12" dur="1" fill="hold">
                                          <p:stCondLst>
                                            <p:cond delay="0"/>
                                          </p:stCondLst>
                                        </p:cTn>
                                        <p:tgtEl>
                                          <p:spTgt spid="2867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fill="hold" nodeType="clickEffect">
                                  <p:stCondLst>
                                    <p:cond delay="0"/>
                                  </p:stCondLst>
                                  <p:childTnLst>
                                    <p:set>
                                      <p:cBhvr additive="repl">
                                        <p:cTn id="16" dur="1" fill="hold">
                                          <p:stCondLst>
                                            <p:cond delay="0"/>
                                          </p:stCondLst>
                                        </p:cTn>
                                        <p:tgtEl>
                                          <p:spTgt spid="2867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468313" y="980728"/>
            <a:ext cx="8229600" cy="648072"/>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4400" dirty="0">
                <a:solidFill>
                  <a:srgbClr val="575F6D"/>
                </a:solidFill>
              </a:rPr>
              <a:t>L'âge du capitaine et l’école</a:t>
            </a:r>
            <a:br>
              <a:rPr lang="fr-FR" altLang="fr-FR" sz="4400" dirty="0">
                <a:solidFill>
                  <a:srgbClr val="575F6D"/>
                </a:solidFill>
              </a:rPr>
            </a:br>
            <a:r>
              <a:rPr lang="fr-FR" altLang="fr-FR" sz="4400" dirty="0">
                <a:solidFill>
                  <a:srgbClr val="575F6D"/>
                </a:solidFill>
              </a:rPr>
              <a:t> </a:t>
            </a:r>
          </a:p>
        </p:txBody>
      </p:sp>
      <p:sp>
        <p:nvSpPr>
          <p:cNvPr id="29698" name="Text Box 2"/>
          <p:cNvSpPr txBox="1">
            <a:spLocks noChangeArrowheads="1"/>
          </p:cNvSpPr>
          <p:nvPr/>
        </p:nvSpPr>
        <p:spPr bwMode="auto">
          <a:xfrm>
            <a:off x="-107950" y="1916113"/>
            <a:ext cx="9072563" cy="4465637"/>
          </a:xfrm>
          <a:prstGeom prst="rect">
            <a:avLst/>
          </a:prstGeom>
          <a:noFill/>
          <a:ln w="9525">
            <a:noFill/>
            <a:round/>
            <a:headEnd/>
            <a:tailEnd/>
          </a:ln>
        </p:spPr>
        <p:txBody>
          <a:bodyPr/>
          <a:lstStyle/>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2800" b="0">
                <a:solidFill>
                  <a:srgbClr val="000000"/>
                </a:solidFill>
                <a:cs typeface="Times New Roman" pitchFamily="16" charset="0"/>
              </a:rPr>
              <a:t>Au problème absurde suivant :</a:t>
            </a:r>
            <a:br>
              <a:rPr lang="fr-FR" altLang="fr-FR" sz="2800" b="0">
                <a:solidFill>
                  <a:srgbClr val="000000"/>
                </a:solidFill>
                <a:cs typeface="Times New Roman" pitchFamily="16" charset="0"/>
              </a:rPr>
            </a:br>
            <a:r>
              <a:rPr lang="fr-FR" altLang="fr-FR" sz="2800" b="0">
                <a:solidFill>
                  <a:srgbClr val="7598D9"/>
                </a:solidFill>
                <a:cs typeface="Times New Roman" pitchFamily="16" charset="0"/>
              </a:rPr>
              <a:t>« Sur un bateau il y a 26 moutons et 10 chèvres. Quel est l'âge du capitaine? »</a:t>
            </a:r>
            <a:r>
              <a:rPr lang="fr-FR" altLang="fr-FR" sz="2800" b="0">
                <a:solidFill>
                  <a:srgbClr val="000000"/>
                </a:solidFill>
                <a:cs typeface="Times New Roman" pitchFamily="16" charset="0"/>
              </a:rPr>
              <a:t> </a:t>
            </a: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2800" b="0">
              <a:solidFill>
                <a:srgbClr val="000000"/>
              </a:solidFill>
              <a:cs typeface="Times New Roman" pitchFamily="16" charset="0"/>
            </a:endParaRP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2800" b="0">
                <a:solidFill>
                  <a:srgbClr val="000000"/>
                </a:solidFill>
                <a:cs typeface="Times New Roman" pitchFamily="16" charset="0"/>
              </a:rPr>
              <a:t>Sur  97 élèves de CE1 et de CE2 </a:t>
            </a:r>
            <a:br>
              <a:rPr lang="fr-FR" altLang="fr-FR" sz="2800" b="0">
                <a:solidFill>
                  <a:srgbClr val="000000"/>
                </a:solidFill>
                <a:cs typeface="Times New Roman" pitchFamily="16" charset="0"/>
              </a:rPr>
            </a:br>
            <a:r>
              <a:rPr lang="fr-FR" altLang="fr-FR" sz="2800" b="0">
                <a:solidFill>
                  <a:srgbClr val="000000"/>
                </a:solidFill>
                <a:cs typeface="Times New Roman" pitchFamily="16" charset="0"/>
              </a:rPr>
              <a:t>	</a:t>
            </a:r>
            <a:r>
              <a:rPr lang="fr-FR" altLang="fr-FR" sz="2800" b="0">
                <a:solidFill>
                  <a:srgbClr val="7598D9"/>
                </a:solidFill>
                <a:cs typeface="Times New Roman" pitchFamily="16" charset="0"/>
              </a:rPr>
              <a:t>76  donnent  une réponse </a:t>
            </a:r>
            <a:r>
              <a:rPr lang="fr-FR" altLang="fr-FR" sz="2800" b="0">
                <a:solidFill>
                  <a:srgbClr val="000000"/>
                </a:solidFill>
                <a:cs typeface="Times New Roman" pitchFamily="16" charset="0"/>
              </a:rPr>
              <a:t>en utilisant les nombres figurant dans l'énoncé :</a:t>
            </a: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2800" b="0">
                <a:solidFill>
                  <a:srgbClr val="000000"/>
                </a:solidFill>
                <a:cs typeface="Times New Roman" pitchFamily="16" charset="0"/>
              </a:rPr>
              <a:t>			26 moutons -&gt; 26 ans   </a:t>
            </a:r>
            <a:br>
              <a:rPr lang="fr-FR" altLang="fr-FR" sz="2800" b="0">
                <a:solidFill>
                  <a:srgbClr val="000000"/>
                </a:solidFill>
                <a:cs typeface="Times New Roman" pitchFamily="16" charset="0"/>
              </a:rPr>
            </a:br>
            <a:r>
              <a:rPr lang="fr-FR" altLang="fr-FR" sz="2800" b="0">
                <a:solidFill>
                  <a:srgbClr val="000000"/>
                </a:solidFill>
                <a:cs typeface="Times New Roman" pitchFamily="16" charset="0"/>
              </a:rPr>
              <a:t>			ou   </a:t>
            </a: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2800" b="0">
                <a:solidFill>
                  <a:srgbClr val="000000"/>
                </a:solidFill>
                <a:cs typeface="Times New Roman" pitchFamily="16" charset="0"/>
              </a:rPr>
              <a:t>			26  +  10  -&gt; 36  ans !!!</a:t>
            </a:r>
          </a:p>
        </p:txBody>
      </p:sp>
    </p:spTree>
    <p:extLst>
      <p:ext uri="{BB962C8B-B14F-4D97-AF65-F5344CB8AC3E}">
        <p14:creationId xmlns:p14="http://schemas.microsoft.com/office/powerpoint/2010/main" val="1464188449"/>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969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2969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29698">
                                            <p:txEl>
                                              <p:pRg st="3" end="3"/>
                                            </p:txEl>
                                          </p:spTgt>
                                        </p:tgtEl>
                                        <p:attrNameLst>
                                          <p:attrName>style.visibility</p:attrName>
                                        </p:attrNameLst>
                                      </p:cBhvr>
                                      <p:to>
                                        <p:strVal val="visible"/>
                                      </p:to>
                                    </p:set>
                                  </p:childTnLst>
                                </p:cTn>
                              </p:par>
                              <p:par>
                                <p:cTn id="15" presetID="1" presetClass="entr" fill="hold" nodeType="withEffect">
                                  <p:stCondLst>
                                    <p:cond delay="0"/>
                                  </p:stCondLst>
                                  <p:childTnLst>
                                    <p:set>
                                      <p:cBhvr additive="repl">
                                        <p:cTn id="16" dur="1" fill="hold">
                                          <p:stCondLst>
                                            <p:cond delay="0"/>
                                          </p:stCondLst>
                                        </p:cTn>
                                        <p:tgtEl>
                                          <p:spTgt spid="2969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1743" y="620688"/>
            <a:ext cx="9037674" cy="1124421"/>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b="0" dirty="0">
                <a:solidFill>
                  <a:srgbClr val="575F6D"/>
                </a:solidFill>
              </a:rPr>
              <a:t>L'âge du capitaine et la schizophrénie de l’élève</a:t>
            </a:r>
          </a:p>
        </p:txBody>
      </p:sp>
      <p:sp>
        <p:nvSpPr>
          <p:cNvPr id="30722" name="Text Box 2"/>
          <p:cNvSpPr txBox="1">
            <a:spLocks noChangeArrowheads="1"/>
          </p:cNvSpPr>
          <p:nvPr/>
        </p:nvSpPr>
        <p:spPr bwMode="auto">
          <a:xfrm>
            <a:off x="-106632" y="2259013"/>
            <a:ext cx="9072563" cy="4598987"/>
          </a:xfrm>
          <a:prstGeom prst="rect">
            <a:avLst/>
          </a:prstGeom>
          <a:noFill/>
          <a:ln w="9525">
            <a:noFill/>
            <a:round/>
            <a:headEnd/>
            <a:tailEnd/>
          </a:ln>
        </p:spPr>
        <p:txBody>
          <a:bodyPr/>
          <a:lstStyle/>
          <a:p>
            <a:pPr marL="365125" indent="-252413" eaLnBrk="1" hangingPunct="1">
              <a:lnSpc>
                <a:spcPct val="8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600" b="0" dirty="0">
                <a:solidFill>
                  <a:srgbClr val="000000"/>
                </a:solidFill>
                <a:cs typeface="Times New Roman" pitchFamily="16" charset="0"/>
              </a:rPr>
              <a:t>À la question subsidiaire :</a:t>
            </a:r>
            <a:br>
              <a:rPr lang="fr-FR" altLang="fr-FR" sz="3600" b="0" dirty="0">
                <a:solidFill>
                  <a:srgbClr val="000000"/>
                </a:solidFill>
                <a:cs typeface="Times New Roman" pitchFamily="16" charset="0"/>
              </a:rPr>
            </a:br>
            <a:r>
              <a:rPr lang="fr-FR" altLang="fr-FR" sz="3600" b="0" dirty="0">
                <a:solidFill>
                  <a:srgbClr val="7598D9"/>
                </a:solidFill>
                <a:cs typeface="Times New Roman" pitchFamily="16" charset="0"/>
              </a:rPr>
              <a:t>« Que penses-tu de ce problème? »</a:t>
            </a:r>
          </a:p>
          <a:p>
            <a:pPr marL="365125" indent="-252413" eaLnBrk="1" hangingPunct="1">
              <a:lnSpc>
                <a:spcPct val="8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3600" b="0" dirty="0">
              <a:solidFill>
                <a:srgbClr val="000000"/>
              </a:solidFill>
              <a:cs typeface="Times New Roman" pitchFamily="16" charset="0"/>
            </a:endParaRPr>
          </a:p>
          <a:p>
            <a:pPr marL="365125" indent="-252413" eaLnBrk="1" hangingPunct="1">
              <a:lnSpc>
                <a:spcPct val="8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600" b="0" dirty="0">
                <a:solidFill>
                  <a:srgbClr val="000000"/>
                </a:solidFill>
                <a:cs typeface="Times New Roman" pitchFamily="16" charset="0"/>
              </a:rPr>
              <a:t>Peter qui avait répondu :</a:t>
            </a:r>
            <a:br>
              <a:rPr lang="fr-FR" altLang="fr-FR" sz="3600" b="0" dirty="0">
                <a:solidFill>
                  <a:srgbClr val="000000"/>
                </a:solidFill>
                <a:cs typeface="Times New Roman" pitchFamily="16" charset="0"/>
              </a:rPr>
            </a:br>
            <a:r>
              <a:rPr lang="fr-FR" altLang="fr-FR" sz="3600" b="0" dirty="0">
                <a:solidFill>
                  <a:srgbClr val="000000"/>
                </a:solidFill>
                <a:cs typeface="Times New Roman" pitchFamily="16" charset="0"/>
              </a:rPr>
              <a:t>		« Le capitaine a 26 ans »,</a:t>
            </a:r>
            <a:br>
              <a:rPr lang="fr-FR" altLang="fr-FR" sz="3600" b="0" dirty="0">
                <a:solidFill>
                  <a:srgbClr val="000000"/>
                </a:solidFill>
                <a:cs typeface="Times New Roman" pitchFamily="16" charset="0"/>
              </a:rPr>
            </a:br>
            <a:r>
              <a:rPr lang="fr-FR" altLang="fr-FR" sz="3600" b="0" dirty="0">
                <a:solidFill>
                  <a:srgbClr val="000000"/>
                </a:solidFill>
                <a:cs typeface="Times New Roman" pitchFamily="16" charset="0"/>
              </a:rPr>
              <a:t>ajoute :</a:t>
            </a:r>
          </a:p>
          <a:p>
            <a:pPr marL="365125" indent="-252413" eaLnBrk="1" hangingPunct="1">
              <a:lnSpc>
                <a:spcPct val="8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600" b="0" dirty="0">
                <a:solidFill>
                  <a:srgbClr val="000000"/>
                </a:solidFill>
                <a:cs typeface="Times New Roman" pitchFamily="16" charset="0"/>
              </a:rPr>
              <a:t> « Je trouve que c'est bien, mais…</a:t>
            </a:r>
          </a:p>
          <a:p>
            <a:pPr marL="365125" indent="-252413" eaLnBrk="1" hangingPunct="1">
              <a:lnSpc>
                <a:spcPct val="8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600" b="0" dirty="0">
                <a:solidFill>
                  <a:srgbClr val="000000"/>
                </a:solidFill>
                <a:cs typeface="Times New Roman" pitchFamily="16" charset="0"/>
              </a:rPr>
              <a:t> </a:t>
            </a:r>
            <a:r>
              <a:rPr lang="fr-FR" altLang="fr-FR" sz="3600" b="0" dirty="0">
                <a:solidFill>
                  <a:srgbClr val="7598D9"/>
                </a:solidFill>
                <a:cs typeface="Times New Roman" pitchFamily="16" charset="0"/>
              </a:rPr>
              <a:t>je ne vois pas quel rapport entre des moutons et un capitaine!</a:t>
            </a:r>
            <a:r>
              <a:rPr lang="fr-FR" altLang="fr-FR" sz="3600" b="0" dirty="0">
                <a:solidFill>
                  <a:srgbClr val="000000"/>
                </a:solidFill>
                <a:cs typeface="Times New Roman" pitchFamily="16" charset="0"/>
              </a:rPr>
              <a:t> »</a:t>
            </a:r>
          </a:p>
          <a:p>
            <a:pPr marL="365125" indent="-252413" eaLnBrk="1" hangingPunct="1">
              <a:lnSpc>
                <a:spcPct val="8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3600" b="0" dirty="0">
              <a:solidFill>
                <a:srgbClr val="000000"/>
              </a:solidFill>
              <a:cs typeface="Times New Roman" pitchFamily="16" charset="0"/>
            </a:endParaRPr>
          </a:p>
          <a:p>
            <a:pPr marL="365125" indent="-252413" eaLnBrk="1" hangingPunct="1">
              <a:lnSpc>
                <a:spcPct val="8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3600" b="0" dirty="0">
              <a:solidFill>
                <a:srgbClr val="000000"/>
              </a:solidFill>
              <a:cs typeface="Times New Roman" pitchFamily="16" charset="0"/>
            </a:endParaRPr>
          </a:p>
        </p:txBody>
      </p:sp>
    </p:spTree>
    <p:extLst>
      <p:ext uri="{BB962C8B-B14F-4D97-AF65-F5344CB8AC3E}">
        <p14:creationId xmlns:p14="http://schemas.microsoft.com/office/powerpoint/2010/main" val="358725755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3072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3072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3072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fill="hold" nodeType="clickEffect">
                                  <p:stCondLst>
                                    <p:cond delay="0"/>
                                  </p:stCondLst>
                                  <p:childTnLst>
                                    <p:set>
                                      <p:cBhvr additive="repl">
                                        <p:cTn id="18" dur="1" fill="hold">
                                          <p:stCondLst>
                                            <p:cond delay="0"/>
                                          </p:stCondLst>
                                        </p:cTn>
                                        <p:tgtEl>
                                          <p:spTgt spid="3072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1" y="571500"/>
            <a:ext cx="8964612" cy="1311275"/>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dirty="0">
                <a:solidFill>
                  <a:srgbClr val="575F6D"/>
                </a:solidFill>
              </a:rPr>
              <a:t>L'âge du capitaine et la fragilité de nos analyses immédiates </a:t>
            </a:r>
            <a:endParaRPr lang="fr-FR" altLang="fr-FR" sz="4800" dirty="0">
              <a:solidFill>
                <a:srgbClr val="575F6D"/>
              </a:solidFill>
            </a:endParaRPr>
          </a:p>
        </p:txBody>
      </p:sp>
      <p:sp>
        <p:nvSpPr>
          <p:cNvPr id="31746" name="Text Box 2"/>
          <p:cNvSpPr txBox="1">
            <a:spLocks noChangeArrowheads="1"/>
          </p:cNvSpPr>
          <p:nvPr/>
        </p:nvSpPr>
        <p:spPr bwMode="auto">
          <a:xfrm>
            <a:off x="-107950" y="2204864"/>
            <a:ext cx="9072563" cy="4526136"/>
          </a:xfrm>
          <a:prstGeom prst="rect">
            <a:avLst/>
          </a:prstGeom>
          <a:noFill/>
          <a:ln w="9525">
            <a:noFill/>
            <a:round/>
            <a:headEnd/>
            <a:tailEnd/>
          </a:ln>
        </p:spPr>
        <p:txBody>
          <a:bodyPr/>
          <a:lstStyle/>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100" b="0" dirty="0">
                <a:solidFill>
                  <a:srgbClr val="000000"/>
                </a:solidFill>
                <a:cs typeface="Times New Roman" pitchFamily="16" charset="0"/>
              </a:rPr>
              <a:t>Anne qui avait répondu</a:t>
            </a:r>
            <a:br>
              <a:rPr lang="fr-FR" altLang="fr-FR" sz="3100" b="0" dirty="0">
                <a:solidFill>
                  <a:srgbClr val="000000"/>
                </a:solidFill>
                <a:cs typeface="Times New Roman" pitchFamily="16" charset="0"/>
              </a:rPr>
            </a:br>
            <a:r>
              <a:rPr lang="fr-FR" altLang="fr-FR" sz="3100" b="0" dirty="0">
                <a:solidFill>
                  <a:srgbClr val="7598D9"/>
                </a:solidFill>
                <a:cs typeface="Times New Roman" pitchFamily="16" charset="0"/>
              </a:rPr>
              <a:t>« On ne peut pas savoir l’âge du capitaine »,</a:t>
            </a: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3100" b="0" dirty="0">
              <a:solidFill>
                <a:srgbClr val="000000"/>
              </a:solidFill>
              <a:cs typeface="Times New Roman" pitchFamily="16" charset="0"/>
            </a:endParaRP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100" b="0" dirty="0">
                <a:solidFill>
                  <a:srgbClr val="000000"/>
                </a:solidFill>
                <a:cs typeface="Times New Roman" pitchFamily="16" charset="0"/>
              </a:rPr>
              <a:t>confrontée au nouveau problème :</a:t>
            </a: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100" b="0" dirty="0">
                <a:solidFill>
                  <a:srgbClr val="000000"/>
                </a:solidFill>
                <a:cs typeface="Times New Roman" pitchFamily="16" charset="0"/>
              </a:rPr>
              <a:t>« Dans la classe il y a sept rangées de quatre tables, quel est l’âge de la maîtresse ? »</a:t>
            </a: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3100" b="0" dirty="0">
              <a:solidFill>
                <a:srgbClr val="000000"/>
              </a:solidFill>
              <a:cs typeface="Times New Roman" pitchFamily="16" charset="0"/>
            </a:endParaRP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100" b="0" dirty="0">
                <a:solidFill>
                  <a:srgbClr val="000000"/>
                </a:solidFill>
                <a:cs typeface="Times New Roman" pitchFamily="16" charset="0"/>
              </a:rPr>
              <a:t>répond :</a:t>
            </a: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3100" b="0" dirty="0">
                <a:solidFill>
                  <a:srgbClr val="7598D9"/>
                </a:solidFill>
                <a:cs typeface="Times New Roman" pitchFamily="16" charset="0"/>
              </a:rPr>
              <a:t>« La maîtresse a 28 ans  car 4 x 7 = 28 »</a:t>
            </a:r>
          </a:p>
          <a:p>
            <a:pPr marL="365125" indent="-252413" eaLnBrk="1" hangingPunct="1">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3100" b="0" dirty="0">
              <a:solidFill>
                <a:srgbClr val="7598D9"/>
              </a:solidFill>
              <a:cs typeface="Times New Roman" pitchFamily="16" charset="0"/>
            </a:endParaRPr>
          </a:p>
        </p:txBody>
      </p:sp>
    </p:spTree>
    <p:extLst>
      <p:ext uri="{BB962C8B-B14F-4D97-AF65-F5344CB8AC3E}">
        <p14:creationId xmlns:p14="http://schemas.microsoft.com/office/powerpoint/2010/main" val="2643201509"/>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3174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3174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31746">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fill="hold" nodeType="clickEffect">
                                  <p:stCondLst>
                                    <p:cond delay="0"/>
                                  </p:stCondLst>
                                  <p:childTnLst>
                                    <p:set>
                                      <p:cBhvr additive="repl">
                                        <p:cTn id="18" dur="1" fill="hold">
                                          <p:stCondLst>
                                            <p:cond delay="0"/>
                                          </p:stCondLst>
                                        </p:cTn>
                                        <p:tgtEl>
                                          <p:spTgt spid="31746">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fill="hold" nodeType="clickEffect">
                                  <p:stCondLst>
                                    <p:cond delay="0"/>
                                  </p:stCondLst>
                                  <p:childTnLst>
                                    <p:set>
                                      <p:cBhvr additive="repl">
                                        <p:cTn id="22" dur="1" fill="hold">
                                          <p:stCondLst>
                                            <p:cond delay="0"/>
                                          </p:stCondLst>
                                        </p:cTn>
                                        <p:tgtEl>
                                          <p:spTgt spid="3174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07504" y="563467"/>
            <a:ext cx="8856984" cy="1311275"/>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3600" dirty="0">
                <a:solidFill>
                  <a:srgbClr val="575F6D"/>
                </a:solidFill>
              </a:rPr>
              <a:t>L'âge du capitaine et Pavlov</a:t>
            </a:r>
          </a:p>
        </p:txBody>
      </p:sp>
      <p:sp>
        <p:nvSpPr>
          <p:cNvPr id="32770" name="Text Box 2"/>
          <p:cNvSpPr txBox="1">
            <a:spLocks noChangeArrowheads="1"/>
          </p:cNvSpPr>
          <p:nvPr/>
        </p:nvSpPr>
        <p:spPr bwMode="auto">
          <a:xfrm>
            <a:off x="-14288" y="2132856"/>
            <a:ext cx="9158288" cy="4320480"/>
          </a:xfrm>
          <a:prstGeom prst="rect">
            <a:avLst/>
          </a:prstGeom>
          <a:noFill/>
          <a:ln w="9525">
            <a:noFill/>
            <a:round/>
            <a:headEnd/>
            <a:tailEnd/>
          </a:ln>
        </p:spPr>
        <p:txBody>
          <a:bodyPr/>
          <a:lstStyle/>
          <a:p>
            <a:pPr marL="365125" indent="-252413" eaLnBrk="1" hangingPunct="1">
              <a:lnSpc>
                <a:spcPct val="9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4100" b="0" dirty="0">
                <a:solidFill>
                  <a:srgbClr val="000000"/>
                </a:solidFill>
                <a:cs typeface="Times New Roman" pitchFamily="16" charset="0"/>
              </a:rPr>
              <a:t>À la nouvelle question :</a:t>
            </a:r>
          </a:p>
          <a:p>
            <a:pPr marL="365125" indent="-252413" eaLnBrk="1" hangingPunct="1">
              <a:lnSpc>
                <a:spcPct val="9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4100" b="0" dirty="0">
              <a:solidFill>
                <a:srgbClr val="000000"/>
              </a:solidFill>
              <a:cs typeface="Times New Roman" pitchFamily="16" charset="0"/>
            </a:endParaRPr>
          </a:p>
          <a:p>
            <a:pPr marL="365125" indent="-252413" eaLnBrk="1" hangingPunct="1">
              <a:lnSpc>
                <a:spcPct val="9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4100" b="0" dirty="0">
                <a:solidFill>
                  <a:srgbClr val="000000"/>
                </a:solidFill>
                <a:cs typeface="Times New Roman" pitchFamily="16" charset="0"/>
              </a:rPr>
              <a:t>« Tu as 10 crayons dans chaque poche ; quel âge as-tu ? » </a:t>
            </a:r>
            <a:br>
              <a:rPr lang="fr-FR" altLang="fr-FR" sz="4100" b="0" dirty="0">
                <a:solidFill>
                  <a:srgbClr val="000000"/>
                </a:solidFill>
                <a:cs typeface="Times New Roman" pitchFamily="16" charset="0"/>
              </a:rPr>
            </a:br>
            <a:endParaRPr lang="fr-FR" altLang="fr-FR" sz="4100" b="0" dirty="0">
              <a:solidFill>
                <a:srgbClr val="000000"/>
              </a:solidFill>
              <a:cs typeface="Times New Roman" pitchFamily="16" charset="0"/>
            </a:endParaRPr>
          </a:p>
          <a:p>
            <a:pPr marL="365125" indent="-252413" eaLnBrk="1" hangingPunct="1">
              <a:lnSpc>
                <a:spcPct val="9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4100" b="0" dirty="0">
                <a:solidFill>
                  <a:srgbClr val="000000"/>
                </a:solidFill>
                <a:cs typeface="Times New Roman" pitchFamily="16" charset="0"/>
              </a:rPr>
              <a:t>Paul (CE1-CE2) répond :</a:t>
            </a:r>
          </a:p>
          <a:p>
            <a:pPr marL="365125" indent="-252413" eaLnBrk="1" hangingPunct="1">
              <a:lnSpc>
                <a:spcPct val="9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endParaRPr lang="fr-FR" altLang="fr-FR" sz="4100" b="0" dirty="0">
              <a:solidFill>
                <a:srgbClr val="7598D9"/>
              </a:solidFill>
              <a:cs typeface="Times New Roman" pitchFamily="16" charset="0"/>
            </a:endParaRPr>
          </a:p>
          <a:p>
            <a:pPr marL="365125" indent="-252413" eaLnBrk="1" hangingPunct="1">
              <a:lnSpc>
                <a:spcPct val="90000"/>
              </a:lnSpc>
              <a:buSzPct val="100000"/>
              <a:tabLst>
                <a:tab pos="365125" algn="l"/>
                <a:tab pos="812800" algn="l"/>
                <a:tab pos="1262063" algn="l"/>
                <a:tab pos="1711325" algn="l"/>
                <a:tab pos="2160588" algn="l"/>
                <a:tab pos="2609850" algn="l"/>
                <a:tab pos="3059113" algn="l"/>
                <a:tab pos="3508375" algn="l"/>
                <a:tab pos="3957638" algn="l"/>
                <a:tab pos="4406900" algn="l"/>
                <a:tab pos="4856163" algn="l"/>
                <a:tab pos="5305425" algn="l"/>
                <a:tab pos="5754688" algn="l"/>
                <a:tab pos="6203950" algn="l"/>
                <a:tab pos="6653213" algn="l"/>
                <a:tab pos="7102475" algn="l"/>
                <a:tab pos="7551738" algn="l"/>
                <a:tab pos="8001000" algn="l"/>
                <a:tab pos="8450263" algn="l"/>
                <a:tab pos="8899525" algn="l"/>
                <a:tab pos="9348788" algn="l"/>
              </a:tabLst>
            </a:pPr>
            <a:r>
              <a:rPr lang="fr-FR" altLang="fr-FR" sz="4100" b="0" dirty="0">
                <a:solidFill>
                  <a:srgbClr val="7598D9"/>
                </a:solidFill>
                <a:cs typeface="Times New Roman" pitchFamily="16" charset="0"/>
              </a:rPr>
              <a:t>					« 20 ans ! »</a:t>
            </a:r>
          </a:p>
        </p:txBody>
      </p:sp>
    </p:spTree>
    <p:extLst>
      <p:ext uri="{BB962C8B-B14F-4D97-AF65-F5344CB8AC3E}">
        <p14:creationId xmlns:p14="http://schemas.microsoft.com/office/powerpoint/2010/main" val="400654074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3277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3277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3277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fill="hold" nodeType="clickEffect">
                                  <p:stCondLst>
                                    <p:cond delay="0"/>
                                  </p:stCondLst>
                                  <p:childTnLst>
                                    <p:set>
                                      <p:cBhvr additive="repl">
                                        <p:cTn id="18" dur="1" fill="hold">
                                          <p:stCondLst>
                                            <p:cond delay="0"/>
                                          </p:stCondLst>
                                        </p:cTn>
                                        <p:tgtEl>
                                          <p:spTgt spid="3277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367177" y="476672"/>
            <a:ext cx="8784530" cy="106680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3600" dirty="0" smtClean="0"/>
              <a:t>Le drame didactique est alors que… </a:t>
            </a:r>
            <a:endParaRPr lang="fr-FR" sz="6000" dirty="0"/>
          </a:p>
        </p:txBody>
      </p:sp>
      <p:sp>
        <p:nvSpPr>
          <p:cNvPr id="15362" name="Text Box 2"/>
          <p:cNvSpPr txBox="1">
            <a:spLocks noChangeArrowheads="1"/>
          </p:cNvSpPr>
          <p:nvPr/>
        </p:nvSpPr>
        <p:spPr bwMode="auto">
          <a:xfrm>
            <a:off x="0" y="1601416"/>
            <a:ext cx="8229600" cy="525658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i="1" dirty="0" smtClean="0"/>
              <a:t> </a:t>
            </a:r>
            <a:r>
              <a:rPr lang="fr-FR" sz="2400" b="0" dirty="0" smtClean="0"/>
              <a:t>le cours risque de s’appuyer </a:t>
            </a:r>
            <a:r>
              <a:rPr lang="fr-FR" sz="2400" b="0" dirty="0"/>
              <a:t>sur un vide de </a:t>
            </a:r>
            <a:r>
              <a:rPr lang="fr-FR" sz="2400" b="0" dirty="0" smtClean="0"/>
              <a:t>pensées propres chez l’élève, car</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100" b="0" dirty="0" smtClean="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 s’il est aisé pour un « bon prof » d’apporter les « bonnes réponses », i.e.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dirty="0" smtClean="0"/>
              <a:t>d’énoncer le </a:t>
            </a:r>
            <a:r>
              <a:rPr lang="fr-FR" sz="2400" dirty="0"/>
              <a:t>texte du </a:t>
            </a:r>
            <a:r>
              <a:rPr lang="fr-FR" sz="2400" dirty="0" smtClean="0"/>
              <a:t>savoir,</a:t>
            </a:r>
            <a:endParaRPr lang="fr-FR" sz="2400" b="0" dirty="0" smtClean="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il lui est impossible d’enseigner les « bonnes questions » puisqu’une « bonne question » pour un sujet  c’est… celle qu’il se pose lui-même!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000" b="0" dirty="0" smtClean="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D’où les injonctions paradoxales</a:t>
            </a:r>
            <a:endParaRPr lang="fr-FR" sz="1050" b="0" dirty="0" smtClean="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 Réfléchissez ! Posez-vous des questions !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L’avantage ici c’est que ….. </a:t>
            </a:r>
            <a:r>
              <a:rPr lang="fr-FR" sz="1400" b="0" dirty="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4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80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80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2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b="0" i="1" dirty="0"/>
          </a:p>
        </p:txBody>
      </p:sp>
    </p:spTree>
    <p:extLst>
      <p:ext uri="{BB962C8B-B14F-4D97-AF65-F5344CB8AC3E}">
        <p14:creationId xmlns:p14="http://schemas.microsoft.com/office/powerpoint/2010/main" val="36954140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2">
                                            <p:txEl>
                                              <p:pRg st="2" end="2"/>
                                            </p:txEl>
                                          </p:spTgt>
                                        </p:tgtEl>
                                        <p:attrNameLst>
                                          <p:attrName>style.visibility</p:attrName>
                                        </p:attrNameLst>
                                      </p:cBhvr>
                                      <p:to>
                                        <p:strVal val="visible"/>
                                      </p:to>
                                    </p:set>
                                    <p:anim calcmode="lin" valueType="num">
                                      <p:cBhvr additive="base">
                                        <p:cTn id="19"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2">
                                            <p:txEl>
                                              <p:pRg st="3" end="3"/>
                                            </p:txEl>
                                          </p:spTgt>
                                        </p:tgtEl>
                                        <p:attrNameLst>
                                          <p:attrName>style.visibility</p:attrName>
                                        </p:attrNameLst>
                                      </p:cBhvr>
                                      <p:to>
                                        <p:strVal val="visible"/>
                                      </p:to>
                                    </p:set>
                                    <p:anim calcmode="lin" valueType="num">
                                      <p:cBhvr additive="base">
                                        <p:cTn id="25"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362">
                                            <p:txEl>
                                              <p:pRg st="4" end="4"/>
                                            </p:txEl>
                                          </p:spTgt>
                                        </p:tgtEl>
                                        <p:attrNameLst>
                                          <p:attrName>style.visibility</p:attrName>
                                        </p:attrNameLst>
                                      </p:cBhvr>
                                      <p:to>
                                        <p:strVal val="visible"/>
                                      </p:to>
                                    </p:set>
                                    <p:anim calcmode="lin" valueType="num">
                                      <p:cBhvr additive="base">
                                        <p:cTn id="31"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362">
                                            <p:txEl>
                                              <p:pRg st="6" end="6"/>
                                            </p:txEl>
                                          </p:spTgt>
                                        </p:tgtEl>
                                        <p:attrNameLst>
                                          <p:attrName>style.visibility</p:attrName>
                                        </p:attrNameLst>
                                      </p:cBhvr>
                                      <p:to>
                                        <p:strVal val="visible"/>
                                      </p:to>
                                    </p:set>
                                    <p:anim calcmode="lin" valueType="num">
                                      <p:cBhvr additive="base">
                                        <p:cTn id="37" dur="5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3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362">
                                            <p:txEl>
                                              <p:pRg st="7" end="7"/>
                                            </p:txEl>
                                          </p:spTgt>
                                        </p:tgtEl>
                                        <p:attrNameLst>
                                          <p:attrName>style.visibility</p:attrName>
                                        </p:attrNameLst>
                                      </p:cBhvr>
                                      <p:to>
                                        <p:strVal val="visible"/>
                                      </p:to>
                                    </p:set>
                                    <p:anim calcmode="lin" valueType="num">
                                      <p:cBhvr additive="base">
                                        <p:cTn id="43" dur="500" fill="hold"/>
                                        <p:tgtEl>
                                          <p:spTgt spid="1536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36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362">
                                            <p:txEl>
                                              <p:pRg st="8" end="8"/>
                                            </p:txEl>
                                          </p:spTgt>
                                        </p:tgtEl>
                                        <p:attrNameLst>
                                          <p:attrName>style.visibility</p:attrName>
                                        </p:attrNameLst>
                                      </p:cBhvr>
                                      <p:to>
                                        <p:strVal val="visible"/>
                                      </p:to>
                                    </p:set>
                                    <p:anim calcmode="lin" valueType="num">
                                      <p:cBhvr additive="base">
                                        <p:cTn id="49" dur="500" fill="hold"/>
                                        <p:tgtEl>
                                          <p:spTgt spid="1536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536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443161" y="332657"/>
            <a:ext cx="8604250" cy="1656184"/>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3600" dirty="0">
                <a:solidFill>
                  <a:srgbClr val="575F6D"/>
                </a:solidFill>
              </a:rPr>
              <a:t>L'âge du capitaine et l’avertissement </a:t>
            </a:r>
            <a:r>
              <a:rPr lang="fr-FR" altLang="fr-FR" sz="4400" dirty="0">
                <a:solidFill>
                  <a:srgbClr val="575F6D"/>
                </a:solidFill>
              </a:rPr>
              <a:t>!</a:t>
            </a:r>
            <a:endParaRPr lang="fr-FR" altLang="fr-FR" sz="4000" b="0" dirty="0">
              <a:solidFill>
                <a:srgbClr val="575F6D"/>
              </a:solidFill>
            </a:endParaRPr>
          </a:p>
        </p:txBody>
      </p:sp>
      <p:sp>
        <p:nvSpPr>
          <p:cNvPr id="33794" name="Text Box 2"/>
          <p:cNvSpPr txBox="1">
            <a:spLocks noChangeArrowheads="1"/>
          </p:cNvSpPr>
          <p:nvPr/>
        </p:nvSpPr>
        <p:spPr bwMode="auto">
          <a:xfrm>
            <a:off x="0" y="2420938"/>
            <a:ext cx="9072563" cy="4754562"/>
          </a:xfrm>
          <a:prstGeom prst="rect">
            <a:avLst/>
          </a:prstGeom>
          <a:noFill/>
          <a:ln w="9525">
            <a:noFill/>
            <a:round/>
            <a:headEnd/>
            <a:tailEnd/>
          </a:ln>
        </p:spPr>
        <p:txBody>
          <a:bodyPr/>
          <a:lstStyle/>
          <a:p>
            <a:pPr marL="107950" eaLnBrk="1" hangingPunct="1">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4400" b="0" dirty="0">
                <a:solidFill>
                  <a:srgbClr val="000000"/>
                </a:solidFill>
                <a:cs typeface="Times New Roman" pitchFamily="16" charset="0"/>
              </a:rPr>
              <a:t>« - Oh ! Paul, tu sais bien que tu n'as pas 20 ans !</a:t>
            </a:r>
          </a:p>
          <a:p>
            <a:pPr marL="107950" eaLnBrk="1" hangingPunct="1">
              <a:buClr>
                <a:schemeClr val="accent6"/>
              </a:buClr>
              <a:buSzPct val="100000"/>
              <a:buFont typeface="Arial" charset="0"/>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5400" b="0" dirty="0">
                <a:solidFill>
                  <a:schemeClr val="accent5"/>
                </a:solidFill>
                <a:cs typeface="Times New Roman" pitchFamily="16" charset="0"/>
              </a:rPr>
              <a:t> c'est </a:t>
            </a:r>
            <a:r>
              <a:rPr lang="fr-FR" altLang="fr-FR" sz="6600" dirty="0">
                <a:solidFill>
                  <a:schemeClr val="accent1"/>
                </a:solidFill>
                <a:cs typeface="Times New Roman" pitchFamily="16" charset="0"/>
              </a:rPr>
              <a:t>ta</a:t>
            </a:r>
            <a:r>
              <a:rPr lang="fr-FR" altLang="fr-FR" sz="5400" b="0" dirty="0">
                <a:solidFill>
                  <a:schemeClr val="accent5"/>
                </a:solidFill>
                <a:cs typeface="Times New Roman" pitchFamily="16" charset="0"/>
              </a:rPr>
              <a:t> faute, </a:t>
            </a:r>
          </a:p>
          <a:p>
            <a:pPr marL="107950" eaLnBrk="1" hangingPunct="1">
              <a:buClr>
                <a:srgbClr val="E75C01"/>
              </a:buClr>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5400" b="0" dirty="0">
                <a:solidFill>
                  <a:schemeClr val="accent5"/>
                </a:solidFill>
                <a:cs typeface="Times New Roman" pitchFamily="16" charset="0"/>
              </a:rPr>
              <a:t>tu ne m'as pas donné les 							bons nombres !</a:t>
            </a:r>
            <a:r>
              <a:rPr lang="fr-FR" altLang="fr-FR" sz="4400" b="0" dirty="0">
                <a:solidFill>
                  <a:schemeClr val="accent5"/>
                </a:solidFill>
                <a:cs typeface="Times New Roman" pitchFamily="16" charset="0"/>
              </a:rPr>
              <a:t> »</a:t>
            </a:r>
          </a:p>
          <a:p>
            <a:pPr marL="107950" eaLnBrk="1" hangingPunct="1">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4400" b="0" dirty="0">
              <a:solidFill>
                <a:srgbClr val="E75C01"/>
              </a:solidFill>
              <a:cs typeface="Times New Roman" pitchFamily="16" charset="0"/>
            </a:endParaRPr>
          </a:p>
        </p:txBody>
      </p:sp>
    </p:spTree>
    <p:extLst>
      <p:ext uri="{BB962C8B-B14F-4D97-AF65-F5344CB8AC3E}">
        <p14:creationId xmlns:p14="http://schemas.microsoft.com/office/powerpoint/2010/main" val="415749992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3379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3379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3379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07504" y="404664"/>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dirty="0" smtClean="0">
                <a:solidFill>
                  <a:schemeClr val="accent2">
                    <a:lumMod val="75000"/>
                  </a:schemeClr>
                </a:solidFill>
              </a:rPr>
              <a:t>Le vrai problème éthique de l’école soulevé par Paul</a:t>
            </a:r>
          </a:p>
        </p:txBody>
      </p:sp>
      <p:sp>
        <p:nvSpPr>
          <p:cNvPr id="15362" name="Text Box 2"/>
          <p:cNvSpPr txBox="1">
            <a:spLocks noChangeArrowheads="1"/>
          </p:cNvSpPr>
          <p:nvPr/>
        </p:nvSpPr>
        <p:spPr bwMode="auto">
          <a:xfrm>
            <a:off x="251520" y="1436711"/>
            <a:ext cx="8229600" cy="525658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 </a:t>
            </a:r>
            <a:r>
              <a:rPr lang="fr-FR" sz="2400" dirty="0"/>
              <a:t>Dans l’héritage des Lumières, la fonction de l’Ecole de la République est </a:t>
            </a:r>
            <a:r>
              <a:rPr lang="fr-FR" sz="2400" dirty="0" smtClean="0"/>
              <a:t>en principe </a:t>
            </a:r>
            <a:r>
              <a:rPr lang="fr-FR" sz="2400" b="0" dirty="0" smtClean="0"/>
              <a:t>de </a:t>
            </a:r>
            <a:r>
              <a:rPr lang="fr-FR" sz="2400" b="0" dirty="0"/>
              <a:t>porter à la connaissance de tous </a:t>
            </a:r>
            <a:r>
              <a:rPr lang="fr-FR" sz="2400" b="0" dirty="0" smtClean="0"/>
              <a:t>des </a:t>
            </a:r>
            <a:r>
              <a:rPr lang="fr-FR" sz="2400" b="0" dirty="0"/>
              <a:t>s</a:t>
            </a:r>
            <a:r>
              <a:rPr lang="fr-FR" sz="2400" b="0" dirty="0" smtClean="0"/>
              <a:t>avoirs qui </a:t>
            </a:r>
            <a:r>
              <a:rPr lang="fr-FR" sz="2400" b="0" dirty="0"/>
              <a:t>vont lui permettre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8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dirty="0"/>
              <a:t>de mieux comprendre le monde qui l’entoure</a:t>
            </a:r>
            <a:r>
              <a:rPr lang="fr-FR" sz="2400" b="0" dirty="0"/>
              <a:t>, </a:t>
            </a:r>
            <a:endParaRPr lang="fr-FR" sz="2400" b="0" dirty="0" smtClean="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7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de pouvoir assumer sa </a:t>
            </a:r>
            <a:r>
              <a:rPr lang="fr-FR" sz="2400" dirty="0"/>
              <a:t>responsabilité intellectuelle de citoyen  du </a:t>
            </a:r>
            <a:r>
              <a:rPr lang="fr-FR" sz="2400" dirty="0" smtClean="0"/>
              <a:t>monde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c’est-à-dire </a:t>
            </a:r>
            <a:r>
              <a:rPr lang="fr-FR" sz="2400" b="0" dirty="0"/>
              <a:t>d’homme à la fois </a:t>
            </a:r>
            <a:r>
              <a:rPr lang="fr-FR" sz="2400" b="0" dirty="0" smtClean="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	</a:t>
            </a:r>
            <a:r>
              <a:rPr lang="fr-FR" sz="2400" b="0" dirty="0" smtClean="0"/>
              <a:t> </a:t>
            </a:r>
            <a:r>
              <a:rPr lang="fr-FR" sz="2400" b="0" dirty="0" smtClean="0">
                <a:solidFill>
                  <a:srgbClr val="FF0000"/>
                </a:solidFill>
              </a:rPr>
              <a:t>libre </a:t>
            </a:r>
            <a:r>
              <a:rPr lang="fr-FR" sz="2400" b="0" dirty="0">
                <a:solidFill>
                  <a:srgbClr val="FF0000"/>
                </a:solidFill>
              </a:rPr>
              <a:t>de penser comme il le souhaite, </a:t>
            </a:r>
            <a:r>
              <a:rPr lang="fr-FR" sz="2400" b="0" dirty="0" smtClean="0">
                <a:solidFill>
                  <a:srgbClr val="FF0000"/>
                </a:solidFill>
              </a:rPr>
              <a:t>mais </a:t>
            </a:r>
            <a:r>
              <a:rPr lang="fr-FR" sz="2400" b="0" dirty="0">
                <a:solidFill>
                  <a:srgbClr val="FF0000"/>
                </a:solidFill>
              </a:rPr>
              <a:t>aussi </a:t>
            </a:r>
            <a:endParaRPr lang="fr-FR" sz="2400" b="0" dirty="0" smtClean="0">
              <a:solidFill>
                <a:srgbClr val="FF0000"/>
              </a:solidFill>
            </a:endParaRPr>
          </a:p>
          <a:p>
            <a:pPr marL="565150" lvl="1">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smtClean="0"/>
              <a:t>conscient </a:t>
            </a:r>
            <a:r>
              <a:rPr lang="fr-FR" sz="2400" b="0" dirty="0"/>
              <a:t>que </a:t>
            </a:r>
            <a:r>
              <a:rPr lang="fr-FR" sz="2400" dirty="0"/>
              <a:t>sa façon de penser l’associe ou au contraire l’exclut du projet démocratique et républicain</a:t>
            </a:r>
            <a:r>
              <a:rPr lang="fr-FR" sz="2400" b="0" dirty="0"/>
              <a:t> </a:t>
            </a:r>
            <a:r>
              <a:rPr lang="fr-FR" sz="2400" dirty="0"/>
              <a:t>universel :</a:t>
            </a:r>
            <a:r>
              <a:rPr lang="fr-FR" sz="2400" dirty="0">
                <a:solidFill>
                  <a:srgbClr val="FF0000"/>
                </a:solidFill>
              </a:rPr>
              <a:t> </a:t>
            </a:r>
            <a:r>
              <a:rPr lang="fr-FR" sz="2400" b="0" dirty="0" smtClean="0">
                <a:solidFill>
                  <a:srgbClr val="FF0000"/>
                </a:solidFill>
              </a:rPr>
              <a:t>apporter </a:t>
            </a:r>
            <a:r>
              <a:rPr lang="fr-FR" sz="2400" b="0" dirty="0">
                <a:solidFill>
                  <a:srgbClr val="FF0000"/>
                </a:solidFill>
              </a:rPr>
              <a:t>sa </a:t>
            </a:r>
            <a:r>
              <a:rPr lang="fr-FR" sz="2400" b="0" dirty="0" smtClean="0">
                <a:solidFill>
                  <a:srgbClr val="FF0000"/>
                </a:solidFill>
              </a:rPr>
              <a:t>contribution </a:t>
            </a:r>
            <a:r>
              <a:rPr lang="fr-FR" sz="2400" b="0" dirty="0">
                <a:solidFill>
                  <a:srgbClr val="FF0000"/>
                </a:solidFill>
              </a:rPr>
              <a:t>à une recherche rationnelle de justice et de progrès </a:t>
            </a:r>
            <a:r>
              <a:rPr lang="fr-FR" sz="2400" b="0" dirty="0" smtClean="0">
                <a:solidFill>
                  <a:srgbClr val="FF0000"/>
                </a:solidFill>
              </a:rPr>
              <a:t>social pour tous.</a:t>
            </a:r>
            <a:endParaRPr lang="fr-FR" sz="1400" b="0" dirty="0">
              <a:solidFill>
                <a:srgbClr val="FF0000"/>
              </a:solidFill>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dirty="0" smtClean="0"/>
              <a:t>.  </a:t>
            </a:r>
            <a:endParaRPr lang="fr-FR" sz="2000" dirty="0"/>
          </a:p>
        </p:txBody>
      </p:sp>
    </p:spTree>
    <p:extLst>
      <p:ext uri="{BB962C8B-B14F-4D97-AF65-F5344CB8AC3E}">
        <p14:creationId xmlns:p14="http://schemas.microsoft.com/office/powerpoint/2010/main" val="363805448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362">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251520" y="1124744"/>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smtClean="0"/>
              <a:t>« Apporter </a:t>
            </a:r>
            <a:r>
              <a:rPr lang="fr-FR" sz="2800" dirty="0"/>
              <a:t>sa part à une recherche rationnelle de justice et de progrès social pour </a:t>
            </a:r>
            <a:r>
              <a:rPr lang="fr-FR" sz="2800" dirty="0" smtClean="0"/>
              <a:t>tous</a:t>
            </a:r>
            <a:r>
              <a:rPr lang="fr-FR" sz="2800" b="0" dirty="0" smtClean="0"/>
              <a:t> »</a:t>
            </a:r>
            <a:endParaRPr lang="fr-FR" sz="2800" dirty="0">
              <a:solidFill>
                <a:schemeClr val="accent2">
                  <a:lumMod val="75000"/>
                </a:schemeClr>
              </a:solidFill>
            </a:endParaRPr>
          </a:p>
        </p:txBody>
      </p:sp>
      <p:sp>
        <p:nvSpPr>
          <p:cNvPr id="15362" name="Text Box 2"/>
          <p:cNvSpPr txBox="1">
            <a:spLocks noChangeArrowheads="1"/>
          </p:cNvSpPr>
          <p:nvPr/>
        </p:nvSpPr>
        <p:spPr bwMode="auto">
          <a:xfrm>
            <a:off x="323528" y="2492896"/>
            <a:ext cx="8229600" cy="525658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dirty="0"/>
              <a:t> </a:t>
            </a:r>
            <a:endParaRPr lang="fr-FR" sz="14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a:t>Paul nous avertit que son contrat didactique ne contient aucune clause éthique</a:t>
            </a:r>
            <a:r>
              <a:rPr lang="fr-FR" sz="2400" b="0" dirty="0"/>
              <a:t> </a:t>
            </a:r>
            <a:r>
              <a:rPr lang="fr-FR" sz="2800" b="0" dirty="0" smtClean="0"/>
              <a:t>d’une telle </a:t>
            </a:r>
            <a:r>
              <a:rPr lang="fr-FR" sz="2800" b="0" dirty="0"/>
              <a:t>responsabilité </a:t>
            </a:r>
            <a:r>
              <a:rPr lang="fr-FR" sz="2800" b="0" dirty="0" smtClean="0"/>
              <a:t>intellectuelle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et…</a:t>
            </a:r>
            <a:endParaRPr lang="fr-FR" sz="28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quand on entend certains propos actuels, on se demande si cette clause éthique n’est pas sur le point de fuir notre culture commune ?!?</a:t>
            </a:r>
            <a:endParaRPr lang="fr-FR" sz="2000" b="0" dirty="0"/>
          </a:p>
        </p:txBody>
      </p:sp>
    </p:spTree>
    <p:extLst>
      <p:ext uri="{BB962C8B-B14F-4D97-AF65-F5344CB8AC3E}">
        <p14:creationId xmlns:p14="http://schemas.microsoft.com/office/powerpoint/2010/main" val="304115951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36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0" y="548680"/>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a:t>Le grand malentendu de l’école de la République  </a:t>
            </a:r>
          </a:p>
        </p:txBody>
      </p:sp>
      <p:sp>
        <p:nvSpPr>
          <p:cNvPr id="15362" name="Text Box 2"/>
          <p:cNvSpPr txBox="1">
            <a:spLocks noChangeArrowheads="1"/>
          </p:cNvSpPr>
          <p:nvPr/>
        </p:nvSpPr>
        <p:spPr bwMode="auto">
          <a:xfrm>
            <a:off x="251520" y="1844824"/>
            <a:ext cx="8505912" cy="5256584"/>
          </a:xfrm>
          <a:prstGeom prst="rect">
            <a:avLst/>
          </a:prstGeom>
          <a:noFill/>
          <a:ln w="9525">
            <a:noFill/>
            <a:round/>
            <a:headEnd/>
            <a:tailEnd/>
          </a:ln>
        </p:spPr>
        <p:txBody>
          <a:bodyPr/>
          <a:lstStyle/>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a:t>Au lieu de regarder l’élève comme un </a:t>
            </a:r>
            <a:r>
              <a:rPr lang="fr-FR" sz="2800" dirty="0" smtClean="0"/>
              <a:t>citoyen, potentiellement </a:t>
            </a:r>
            <a:r>
              <a:rPr lang="fr-FR" sz="2800" dirty="0"/>
              <a:t>acteur de la construction du monde de demain</a:t>
            </a:r>
            <a:r>
              <a:rPr lang="fr-FR" sz="2800" dirty="0" smtClean="0"/>
              <a:t>,</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citoyen </a:t>
            </a:r>
            <a:r>
              <a:rPr lang="fr-FR" sz="2800" b="0" dirty="0"/>
              <a:t>que le savoir doit responsabiliser en en faisant un savant chercheur des saveurs qui pourront enchanter le monde,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200" b="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a:t>l</a:t>
            </a:r>
            <a:r>
              <a:rPr lang="fr-FR" sz="2800" b="0" dirty="0" smtClean="0"/>
              <a:t>’école en fait le plus souvent </a:t>
            </a:r>
            <a:r>
              <a:rPr lang="fr-FR" sz="2800" dirty="0" smtClean="0"/>
              <a:t>un </a:t>
            </a:r>
            <a:r>
              <a:rPr lang="fr-FR" sz="2800" dirty="0"/>
              <a:t>héritier passif </a:t>
            </a:r>
            <a:r>
              <a:rPr lang="fr-FR" sz="2800" b="0" dirty="0"/>
              <a:t>de savoirs momifiés, </a:t>
            </a:r>
            <a:r>
              <a:rPr lang="fr-FR" sz="2800" b="0" dirty="0" smtClean="0"/>
              <a:t>qui ne </a:t>
            </a:r>
            <a:r>
              <a:rPr lang="fr-FR" sz="2800" dirty="0" smtClean="0"/>
              <a:t>lui permettent pas de </a:t>
            </a:r>
            <a:r>
              <a:rPr lang="fr-FR" sz="2800" dirty="0"/>
              <a:t>mettre </a:t>
            </a:r>
            <a:r>
              <a:rPr lang="fr-FR" sz="2800" dirty="0" smtClean="0"/>
              <a:t>son intelligence et sa </a:t>
            </a:r>
            <a:r>
              <a:rPr lang="fr-FR" sz="2800" dirty="0"/>
              <a:t>créativité au service de tous ! </a:t>
            </a:r>
            <a:endParaRPr lang="fr-FR" sz="240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400" dirty="0"/>
          </a:p>
        </p:txBody>
      </p:sp>
    </p:spTree>
    <p:extLst>
      <p:ext uri="{BB962C8B-B14F-4D97-AF65-F5344CB8AC3E}">
        <p14:creationId xmlns:p14="http://schemas.microsoft.com/office/powerpoint/2010/main" val="37500773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0" y="548680"/>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smtClean="0"/>
              <a:t>Le fondement éthique républicain et laïc </a:t>
            </a:r>
          </a:p>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dirty="0" smtClean="0"/>
              <a:t>du débat scientifique en classe </a:t>
            </a:r>
            <a:endParaRPr lang="fr-FR" sz="2800" dirty="0"/>
          </a:p>
        </p:txBody>
      </p:sp>
      <p:sp>
        <p:nvSpPr>
          <p:cNvPr id="15362" name="Text Box 2"/>
          <p:cNvSpPr txBox="1">
            <a:spLocks noChangeArrowheads="1"/>
          </p:cNvSpPr>
          <p:nvPr/>
        </p:nvSpPr>
        <p:spPr bwMode="auto">
          <a:xfrm>
            <a:off x="139309" y="1700808"/>
            <a:ext cx="8505912" cy="525658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dirty="0" smtClean="0"/>
              <a:t>2ème principe </a:t>
            </a:r>
            <a:r>
              <a:rPr lang="fr-FR" sz="2800" b="0" dirty="0" smtClean="0"/>
              <a:t>(épistémologique et éthique) </a:t>
            </a:r>
            <a:endParaRPr lang="fr-FR" sz="2800" dirty="0" smtClean="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dirty="0" smtClean="0"/>
              <a:t> </a:t>
            </a:r>
            <a:r>
              <a:rPr lang="fr-FR" sz="2400" b="0" dirty="0" smtClean="0"/>
              <a:t>Dans cette théorie, </a:t>
            </a:r>
            <a:r>
              <a:rPr lang="fr-FR" sz="2400" dirty="0" smtClean="0"/>
              <a:t>on considère que </a:t>
            </a:r>
            <a:r>
              <a:rPr lang="fr-FR" sz="2400" b="0" i="1" dirty="0" smtClean="0"/>
              <a:t>« Faire entrer nos élèves dans une culture de responsabilité intellectuelle par un entraînement à la recherche rationnelle individuelle et collective de pertinence et de vérité »  </a:t>
            </a:r>
            <a:r>
              <a:rPr lang="fr-FR" sz="2400" dirty="0" smtClean="0"/>
              <a:t>est au cœur de </a:t>
            </a:r>
            <a:r>
              <a:rPr lang="fr-FR" sz="2400" dirty="0"/>
              <a:t>notre métier d’enseignants. </a:t>
            </a:r>
            <a:endParaRPr lang="fr-FR" sz="2800" b="0" i="1" dirty="0" smtClean="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800" b="0" i="1" dirty="0" smtClean="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Cette culture doit leur permettre à terme de choisir de mettre  leur intelligence et leur créativité au service de la recherche collective de justice </a:t>
            </a:r>
            <a:r>
              <a:rPr lang="fr-FR" sz="2400" b="0" i="1" dirty="0"/>
              <a:t>et de progrès social pour </a:t>
            </a:r>
            <a:r>
              <a:rPr lang="fr-FR" sz="2400" b="0" i="1" dirty="0" smtClean="0"/>
              <a:t>tous.</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050" b="0" i="1" dirty="0" smtClean="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 Mais… tendre à leur imposer ce choix nous fait sortir du cadre de nos responsabilités de professeur. </a:t>
            </a:r>
            <a:endParaRPr lang="fr-FR" sz="2000" dirty="0"/>
          </a:p>
        </p:txBody>
      </p:sp>
    </p:spTree>
    <p:extLst>
      <p:ext uri="{BB962C8B-B14F-4D97-AF65-F5344CB8AC3E}">
        <p14:creationId xmlns:p14="http://schemas.microsoft.com/office/powerpoint/2010/main" val="48418577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5362">
                                            <p:txEl>
                                              <p:pRg st="3" end="3"/>
                                            </p:txEl>
                                          </p:spTgt>
                                        </p:tgtEl>
                                        <p:attrNameLst>
                                          <p:attrName>style.visibility</p:attrName>
                                        </p:attrNameLst>
                                      </p:cBhvr>
                                      <p:to>
                                        <p:strVal val="visible"/>
                                      </p:to>
                                    </p:set>
                                    <p:anim calcmode="lin" valueType="num">
                                      <p:cBhvr additive="base">
                                        <p:cTn id="17"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anim calcmode="lin" valueType="num">
                                      <p:cBhvr additive="base">
                                        <p:cTn id="23"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79512" y="620688"/>
            <a:ext cx="8784530" cy="1066800"/>
          </a:xfrm>
          <a:prstGeom prst="rect">
            <a:avLst/>
          </a:prstGeom>
          <a:noFill/>
          <a:ln w="9525">
            <a:noFill/>
            <a:round/>
            <a:headEnd/>
            <a:tailEnd/>
          </a:ln>
        </p:spPr>
        <p:txBody>
          <a:bodyPr anchor="ctr"/>
          <a:lstStyle/>
          <a:p>
            <a:r>
              <a:rPr lang="fr-FR" altLang="fr-FR" sz="4000" dirty="0" smtClean="0">
                <a:solidFill>
                  <a:srgbClr val="000000"/>
                </a:solidFill>
                <a:ea typeface="Microsoft YaHei" charset="-122"/>
              </a:rPr>
              <a:t>Paradoxe du contrat didactique </a:t>
            </a:r>
            <a:endParaRPr lang="fr-FR" altLang="fr-FR" sz="4800" b="0" dirty="0">
              <a:solidFill>
                <a:srgbClr val="000000"/>
              </a:solidFill>
              <a:ea typeface="Microsoft YaHei" charset="-122"/>
            </a:endParaRPr>
          </a:p>
        </p:txBody>
      </p:sp>
      <p:sp>
        <p:nvSpPr>
          <p:cNvPr id="15362" name="Text Box 2"/>
          <p:cNvSpPr txBox="1">
            <a:spLocks noChangeArrowheads="1"/>
          </p:cNvSpPr>
          <p:nvPr/>
        </p:nvSpPr>
        <p:spPr bwMode="auto">
          <a:xfrm>
            <a:off x="16977" y="1844824"/>
            <a:ext cx="8478348" cy="4667250"/>
          </a:xfrm>
          <a:prstGeom prst="rect">
            <a:avLst/>
          </a:prstGeom>
          <a:noFill/>
          <a:ln w="9525">
            <a:noFill/>
            <a:round/>
            <a:headEnd/>
            <a:tailEnd/>
          </a:ln>
        </p:spPr>
        <p:txBody>
          <a:bodyPr/>
          <a:lstStyle/>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b="0" dirty="0">
                <a:solidFill>
                  <a:srgbClr val="000000"/>
                </a:solidFill>
                <a:ea typeface="Microsoft YaHei" charset="-122"/>
              </a:rPr>
              <a:t>Pour dépasser l’obstacle d’un contrat didactique qui ne favorise pas a priori l’authenticité des échanges, </a:t>
            </a:r>
            <a:r>
              <a:rPr lang="fr-FR" altLang="fr-FR" sz="2800" b="0" dirty="0" smtClean="0">
                <a:solidFill>
                  <a:srgbClr val="000000"/>
                </a:solidFill>
                <a:ea typeface="Microsoft YaHei" charset="-122"/>
              </a:rPr>
              <a:t>le professeur peut exploiter </a:t>
            </a:r>
            <a:r>
              <a:rPr lang="fr-FR" altLang="fr-FR" sz="2800" b="0" dirty="0">
                <a:solidFill>
                  <a:srgbClr val="000000"/>
                </a:solidFill>
                <a:ea typeface="Microsoft YaHei" charset="-122"/>
              </a:rPr>
              <a:t>la force d’organisation que </a:t>
            </a:r>
            <a:r>
              <a:rPr lang="fr-FR" altLang="fr-FR" sz="2800" b="0" dirty="0" smtClean="0">
                <a:solidFill>
                  <a:srgbClr val="000000"/>
                </a:solidFill>
                <a:ea typeface="Microsoft YaHei" charset="-122"/>
              </a:rPr>
              <a:t>lui offre </a:t>
            </a:r>
            <a:r>
              <a:rPr lang="fr-FR" altLang="fr-FR" sz="2800" b="0" dirty="0">
                <a:solidFill>
                  <a:srgbClr val="000000"/>
                </a:solidFill>
                <a:ea typeface="Microsoft YaHei" charset="-122"/>
              </a:rPr>
              <a:t>ce contrat didactique</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b="0" dirty="0">
                <a:solidFill>
                  <a:srgbClr val="000000"/>
                </a:solidFill>
                <a:ea typeface="Microsoft YaHei" charset="-122"/>
              </a:rPr>
              <a:t>afin de proposer les règles du jeu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b="0" dirty="0">
                <a:solidFill>
                  <a:srgbClr val="000000"/>
                </a:solidFill>
                <a:ea typeface="Microsoft YaHei" charset="-122"/>
              </a:rPr>
              <a:t>d’un </a:t>
            </a:r>
            <a:r>
              <a:rPr lang="fr-FR" altLang="fr-FR" sz="2800" b="0" dirty="0" smtClean="0">
                <a:solidFill>
                  <a:srgbClr val="000000"/>
                </a:solidFill>
                <a:ea typeface="Microsoft YaHei" charset="-122"/>
              </a:rPr>
              <a:t>nouveau contrat didactique dans lequel  </a:t>
            </a:r>
            <a:endParaRPr lang="fr-FR" altLang="fr-FR" sz="2800" b="0" dirty="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i="1" dirty="0" smtClean="0">
                <a:solidFill>
                  <a:srgbClr val="000000"/>
                </a:solidFill>
                <a:latin typeface="Ebrima" panose="02000000000000000000" pitchFamily="2" charset="0"/>
                <a:ea typeface="Ebrima" panose="02000000000000000000" pitchFamily="2" charset="0"/>
                <a:cs typeface="Ebrima" panose="02000000000000000000" pitchFamily="2" charset="0"/>
              </a:rPr>
              <a:t> </a:t>
            </a:r>
            <a:r>
              <a:rPr lang="fr-FR" altLang="fr-FR" i="1" dirty="0" smtClean="0">
                <a:solidFill>
                  <a:srgbClr val="000000"/>
                </a:solidFill>
                <a:latin typeface="Ebrima" panose="02000000000000000000" pitchFamily="2" charset="0"/>
                <a:ea typeface="Ebrima" panose="02000000000000000000" pitchFamily="2" charset="0"/>
                <a:cs typeface="Ebrima" panose="02000000000000000000" pitchFamily="2" charset="0"/>
              </a:rPr>
              <a:t>pour comprendre,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i="1" dirty="0" smtClean="0">
                <a:solidFill>
                  <a:srgbClr val="000000"/>
                </a:solidFill>
                <a:latin typeface="Ebrima" panose="02000000000000000000" pitchFamily="2" charset="0"/>
                <a:ea typeface="Ebrima" panose="02000000000000000000" pitchFamily="2" charset="0"/>
                <a:cs typeface="Ebrima" panose="02000000000000000000" pitchFamily="2" charset="0"/>
              </a:rPr>
              <a:t>on </a:t>
            </a:r>
            <a:r>
              <a:rPr lang="fr-FR" altLang="fr-FR" i="1" dirty="0">
                <a:solidFill>
                  <a:srgbClr val="000000"/>
                </a:solidFill>
                <a:latin typeface="Ebrima" panose="02000000000000000000" pitchFamily="2" charset="0"/>
                <a:ea typeface="Ebrima" panose="02000000000000000000" pitchFamily="2" charset="0"/>
                <a:cs typeface="Ebrima" panose="02000000000000000000" pitchFamily="2" charset="0"/>
              </a:rPr>
              <a:t>cherche à se </a:t>
            </a:r>
            <a:r>
              <a:rPr lang="fr-FR" altLang="fr-FR" i="1" dirty="0" smtClean="0">
                <a:solidFill>
                  <a:srgbClr val="000000"/>
                </a:solidFill>
                <a:latin typeface="Ebrima" panose="02000000000000000000" pitchFamily="2" charset="0"/>
                <a:ea typeface="Ebrima" panose="02000000000000000000" pitchFamily="2" charset="0"/>
                <a:cs typeface="Ebrima" panose="02000000000000000000" pitchFamily="2" charset="0"/>
              </a:rPr>
              <a:t>(faire) comprendre </a:t>
            </a:r>
            <a:endParaRPr lang="fr-FR" altLang="fr-FR" sz="2800" i="1"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p:txBody>
      </p:sp>
    </p:spTree>
    <p:extLst>
      <p:ext uri="{BB962C8B-B14F-4D97-AF65-F5344CB8AC3E}">
        <p14:creationId xmlns:p14="http://schemas.microsoft.com/office/powerpoint/2010/main" val="154874664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anim calcmode="lin" valueType="num">
                                      <p:cBhvr additive="base">
                                        <p:cTn id="7"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anim calcmode="lin" valueType="num">
                                      <p:cBhvr additive="base">
                                        <p:cTn id="11"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362">
                                            <p:txEl>
                                              <p:pRg st="3" end="3"/>
                                            </p:txEl>
                                          </p:spTgt>
                                        </p:tgtEl>
                                        <p:attrNameLst>
                                          <p:attrName>style.visibility</p:attrName>
                                        </p:attrNameLst>
                                      </p:cBhvr>
                                      <p:to>
                                        <p:strVal val="visible"/>
                                      </p:to>
                                    </p:set>
                                    <p:anim calcmode="lin" valueType="num">
                                      <p:cBhvr additive="base">
                                        <p:cTn id="17"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5362">
                                            <p:txEl>
                                              <p:pRg st="4" end="4"/>
                                            </p:txEl>
                                          </p:spTgt>
                                        </p:tgtEl>
                                        <p:attrNameLst>
                                          <p:attrName>style.visibility</p:attrName>
                                        </p:attrNameLst>
                                      </p:cBhvr>
                                      <p:to>
                                        <p:strVal val="visible"/>
                                      </p:to>
                                    </p:set>
                                    <p:anim calcmode="lin" valueType="num">
                                      <p:cBhvr additive="base">
                                        <p:cTn id="21"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251520" y="476672"/>
            <a:ext cx="8784530" cy="1066800"/>
          </a:xfrm>
          <a:prstGeom prst="rect">
            <a:avLst/>
          </a:prstGeom>
          <a:noFill/>
          <a:ln w="9525">
            <a:noFill/>
            <a:round/>
            <a:headEnd/>
            <a:tailEnd/>
          </a:ln>
        </p:spPr>
        <p:txBody>
          <a:bodyPr anchor="ctr"/>
          <a:lstStyle/>
          <a:p>
            <a:r>
              <a:rPr lang="fr-FR" altLang="fr-FR" sz="2800" u="sng" dirty="0">
                <a:solidFill>
                  <a:srgbClr val="000000"/>
                </a:solidFill>
                <a:ea typeface="Microsoft YaHei" charset="-122"/>
              </a:rPr>
              <a:t>Principes du mode </a:t>
            </a:r>
            <a:r>
              <a:rPr lang="fr-FR" altLang="fr-FR" sz="2800" u="sng" dirty="0">
                <a:solidFill>
                  <a:srgbClr val="000000"/>
                </a:solidFill>
                <a:latin typeface="+mj-lt"/>
                <a:ea typeface="Ebrima" panose="02000000000000000000" pitchFamily="2" charset="0"/>
                <a:cs typeface="Ebrima" panose="02000000000000000000" pitchFamily="2" charset="0"/>
              </a:rPr>
              <a:t>débat </a:t>
            </a:r>
            <a:r>
              <a:rPr lang="fr-FR" altLang="fr-FR" sz="2800" dirty="0">
                <a:solidFill>
                  <a:srgbClr val="000000"/>
                </a:solidFill>
                <a:latin typeface="+mj-lt"/>
                <a:ea typeface="Ebrima" panose="02000000000000000000" pitchFamily="2" charset="0"/>
                <a:cs typeface="Ebrima" panose="02000000000000000000" pitchFamily="2" charset="0"/>
              </a:rPr>
              <a:t>de ce nouveau cont</a:t>
            </a:r>
            <a:r>
              <a:rPr lang="fr-FR" altLang="fr-FR" sz="2800" dirty="0">
                <a:solidFill>
                  <a:srgbClr val="000000"/>
                </a:solidFill>
                <a:latin typeface="Ebrima" panose="02000000000000000000" pitchFamily="2" charset="0"/>
                <a:ea typeface="Ebrima" panose="02000000000000000000" pitchFamily="2" charset="0"/>
                <a:cs typeface="Ebrima" panose="02000000000000000000" pitchFamily="2" charset="0"/>
              </a:rPr>
              <a:t>rat </a:t>
            </a:r>
            <a:endParaRPr lang="fr-FR" altLang="fr-FR" sz="2800" dirty="0">
              <a:solidFill>
                <a:srgbClr val="000000"/>
              </a:solidFill>
              <a:ea typeface="Microsoft YaHei" charset="-122"/>
            </a:endParaRPr>
          </a:p>
          <a:p>
            <a:endParaRPr lang="fr-FR" altLang="fr-FR" sz="2800" b="0" dirty="0">
              <a:solidFill>
                <a:srgbClr val="000000"/>
              </a:solidFill>
              <a:ea typeface="Microsoft YaHei" charset="-122"/>
            </a:endParaRPr>
          </a:p>
        </p:txBody>
      </p:sp>
      <p:sp>
        <p:nvSpPr>
          <p:cNvPr id="15362" name="Text Box 2"/>
          <p:cNvSpPr txBox="1">
            <a:spLocks noChangeArrowheads="1"/>
          </p:cNvSpPr>
          <p:nvPr/>
        </p:nvSpPr>
        <p:spPr bwMode="auto">
          <a:xfrm>
            <a:off x="0" y="1268760"/>
            <a:ext cx="8478348" cy="4667250"/>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a:solidFill>
                  <a:srgbClr val="000000"/>
                </a:solidFill>
                <a:latin typeface="+mj-lt"/>
                <a:ea typeface="Ebrima" panose="02000000000000000000" pitchFamily="2" charset="0"/>
                <a:cs typeface="Ebrima" panose="02000000000000000000" pitchFamily="2" charset="0"/>
              </a:rPr>
              <a:t>Il s’agit d’organiser une façon de débattre en classe où </a:t>
            </a:r>
            <a:r>
              <a:rPr lang="fr-FR" altLang="fr-FR" sz="2000" b="0" dirty="0" smtClean="0">
                <a:solidFill>
                  <a:srgbClr val="000000"/>
                </a:solidFill>
                <a:latin typeface="+mj-lt"/>
                <a:ea typeface="Ebrima" panose="02000000000000000000" pitchFamily="2" charset="0"/>
                <a:cs typeface="Ebrima" panose="02000000000000000000" pitchFamily="2" charset="0"/>
              </a:rPr>
              <a:t>:</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100" b="0" dirty="0">
              <a:solidFill>
                <a:srgbClr val="000000"/>
              </a:solidFill>
              <a:latin typeface="+mj-lt"/>
              <a:ea typeface="Ebrima" panose="02000000000000000000" pitchFamily="2" charset="0"/>
              <a:cs typeface="Ebrima" panose="02000000000000000000" pitchFamily="2" charset="0"/>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dirty="0" smtClean="0">
                <a:solidFill>
                  <a:srgbClr val="000000"/>
                </a:solidFill>
                <a:latin typeface="+mj-lt"/>
                <a:ea typeface="Ebrima" panose="02000000000000000000" pitchFamily="2" charset="0"/>
                <a:cs typeface="Ebrima" panose="02000000000000000000" pitchFamily="2" charset="0"/>
              </a:rPr>
              <a:t>les </a:t>
            </a:r>
            <a:r>
              <a:rPr lang="fr-FR" altLang="fr-FR" sz="2000" dirty="0">
                <a:solidFill>
                  <a:srgbClr val="000000"/>
                </a:solidFill>
                <a:latin typeface="+mj-lt"/>
                <a:ea typeface="Ebrima" panose="02000000000000000000" pitchFamily="2" charset="0"/>
                <a:cs typeface="Ebrima" panose="02000000000000000000" pitchFamily="2" charset="0"/>
              </a:rPr>
              <a:t>élèves jouent le rôle central d’auteurs/ interlocuteurs critiques de propositions </a:t>
            </a:r>
            <a:endParaRPr lang="fr-FR" altLang="fr-FR" sz="2000" dirty="0" smtClean="0">
              <a:solidFill>
                <a:srgbClr val="000000"/>
              </a:solidFill>
              <a:latin typeface="+mj-lt"/>
              <a:ea typeface="Ebrima" panose="02000000000000000000" pitchFamily="2" charset="0"/>
              <a:cs typeface="Ebrima" panose="02000000000000000000" pitchFamily="2" charset="0"/>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000" b="0" dirty="0">
              <a:solidFill>
                <a:srgbClr val="000000"/>
              </a:solidFill>
              <a:latin typeface="+mj-lt"/>
              <a:ea typeface="Ebrima" panose="02000000000000000000" pitchFamily="2" charset="0"/>
              <a:cs typeface="Ebrima" panose="02000000000000000000" pitchFamily="2" charset="0"/>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00" b="0" dirty="0">
              <a:solidFill>
                <a:srgbClr val="000000"/>
              </a:solidFill>
              <a:latin typeface="+mj-lt"/>
              <a:ea typeface="Ebrima" panose="02000000000000000000" pitchFamily="2" charset="0"/>
              <a:cs typeface="Ebrima" panose="02000000000000000000" pitchFamily="2" charset="0"/>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dirty="0" smtClean="0">
                <a:solidFill>
                  <a:srgbClr val="000000"/>
                </a:solidFill>
                <a:latin typeface="+mj-lt"/>
                <a:ea typeface="Ebrima" panose="02000000000000000000" pitchFamily="2" charset="0"/>
                <a:cs typeface="Ebrima" panose="02000000000000000000" pitchFamily="2" charset="0"/>
              </a:rPr>
              <a:t>- le </a:t>
            </a:r>
            <a:r>
              <a:rPr lang="fr-FR" altLang="fr-FR" sz="2000" dirty="0">
                <a:solidFill>
                  <a:srgbClr val="000000"/>
                </a:solidFill>
                <a:latin typeface="+mj-lt"/>
                <a:ea typeface="Ebrima" panose="02000000000000000000" pitchFamily="2" charset="0"/>
                <a:cs typeface="Ebrima" panose="02000000000000000000" pitchFamily="2" charset="0"/>
              </a:rPr>
              <a:t>professeur joue un rôle </a:t>
            </a:r>
            <a:r>
              <a:rPr lang="fr-FR" altLang="fr-FR" sz="2000" dirty="0" smtClean="0">
                <a:solidFill>
                  <a:srgbClr val="000000"/>
                </a:solidFill>
                <a:latin typeface="+mj-lt"/>
                <a:ea typeface="Ebrima" panose="02000000000000000000" pitchFamily="2" charset="0"/>
                <a:cs typeface="Ebrima" panose="02000000000000000000" pitchFamily="2" charset="0"/>
              </a:rPr>
              <a:t>magistral, </a:t>
            </a:r>
            <a:r>
              <a:rPr lang="fr-FR" altLang="fr-FR" sz="2000" dirty="0">
                <a:solidFill>
                  <a:srgbClr val="000000"/>
                </a:solidFill>
                <a:latin typeface="+mj-lt"/>
                <a:ea typeface="Ebrima" panose="02000000000000000000" pitchFamily="2" charset="0"/>
                <a:cs typeface="Ebrima" panose="02000000000000000000" pitchFamily="2" charset="0"/>
              </a:rPr>
              <a:t>mais très différent </a:t>
            </a:r>
            <a:r>
              <a:rPr lang="fr-FR" altLang="fr-FR" sz="2000" b="0" dirty="0">
                <a:solidFill>
                  <a:srgbClr val="000000"/>
                </a:solidFill>
                <a:latin typeface="+mj-lt"/>
                <a:ea typeface="Ebrima" panose="02000000000000000000" pitchFamily="2" charset="0"/>
                <a:cs typeface="Ebrima" panose="02000000000000000000" pitchFamily="2" charset="0"/>
              </a:rPr>
              <a:t>du rôle qu’il assume dans le mode instituant :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a:solidFill>
                  <a:srgbClr val="000000"/>
                </a:solidFill>
                <a:latin typeface="+mj-lt"/>
                <a:ea typeface="Ebrima" panose="02000000000000000000" pitchFamily="2" charset="0"/>
                <a:cs typeface="Ebrima" panose="02000000000000000000" pitchFamily="2" charset="0"/>
              </a:rPr>
              <a:t> 	</a:t>
            </a:r>
            <a:r>
              <a:rPr lang="fr-FR" altLang="fr-FR" sz="2000" dirty="0">
                <a:solidFill>
                  <a:srgbClr val="000000"/>
                </a:solidFill>
                <a:latin typeface="+mj-lt"/>
                <a:ea typeface="Ebrima" panose="02000000000000000000" pitchFamily="2" charset="0"/>
                <a:cs typeface="Ebrima" panose="02000000000000000000" pitchFamily="2" charset="0"/>
              </a:rPr>
              <a:t>* il ne juge pas</a:t>
            </a:r>
            <a:r>
              <a:rPr lang="fr-FR" altLang="fr-FR" sz="2000" b="0" dirty="0">
                <a:solidFill>
                  <a:srgbClr val="000000"/>
                </a:solidFill>
                <a:latin typeface="+mj-lt"/>
                <a:ea typeface="Ebrima" panose="02000000000000000000" pitchFamily="2" charset="0"/>
                <a:cs typeface="Ebrima" panose="02000000000000000000" pitchFamily="2" charset="0"/>
              </a:rPr>
              <a:t>, </a:t>
            </a:r>
            <a:r>
              <a:rPr lang="fr-FR" altLang="fr-FR" sz="2000" dirty="0">
                <a:solidFill>
                  <a:srgbClr val="000000"/>
                </a:solidFill>
                <a:latin typeface="+mj-lt"/>
                <a:ea typeface="Ebrima" panose="02000000000000000000" pitchFamily="2" charset="0"/>
                <a:cs typeface="Ebrima" panose="02000000000000000000" pitchFamily="2" charset="0"/>
              </a:rPr>
              <a:t>n’oriente pas </a:t>
            </a:r>
            <a:r>
              <a:rPr lang="fr-FR" altLang="fr-FR" sz="2000" b="0" dirty="0">
                <a:solidFill>
                  <a:srgbClr val="000000"/>
                </a:solidFill>
                <a:latin typeface="+mj-lt"/>
                <a:ea typeface="Ebrima" panose="02000000000000000000" pitchFamily="2" charset="0"/>
                <a:cs typeface="Ebrima" panose="02000000000000000000" pitchFamily="2" charset="0"/>
              </a:rPr>
              <a:t>les </a:t>
            </a:r>
            <a:r>
              <a:rPr lang="fr-FR" altLang="fr-FR" sz="2000" b="0" dirty="0" smtClean="0">
                <a:solidFill>
                  <a:srgbClr val="000000"/>
                </a:solidFill>
                <a:latin typeface="+mj-lt"/>
                <a:ea typeface="Ebrima" panose="02000000000000000000" pitchFamily="2" charset="0"/>
                <a:cs typeface="Ebrima" panose="02000000000000000000" pitchFamily="2" charset="0"/>
              </a:rPr>
              <a:t>débats </a:t>
            </a:r>
            <a:r>
              <a:rPr lang="fr-FR" altLang="fr-FR" sz="2000" b="0" dirty="0">
                <a:solidFill>
                  <a:srgbClr val="000000"/>
                </a:solidFill>
                <a:latin typeface="+mj-lt"/>
                <a:ea typeface="Ebrima" panose="02000000000000000000" pitchFamily="2" charset="0"/>
                <a:cs typeface="Ebrima" panose="02000000000000000000" pitchFamily="2" charset="0"/>
              </a:rPr>
              <a:t>vers une 	</a:t>
            </a:r>
            <a:r>
              <a:rPr lang="fr-FR" altLang="fr-FR" sz="2000" b="0" dirty="0" smtClean="0">
                <a:solidFill>
                  <a:srgbClr val="000000"/>
                </a:solidFill>
                <a:latin typeface="+mj-lt"/>
                <a:ea typeface="Ebrima" panose="02000000000000000000" pitchFamily="2" charset="0"/>
                <a:cs typeface="Ebrima" panose="02000000000000000000" pitchFamily="2" charset="0"/>
              </a:rPr>
              <a:t>solution</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100" b="0" dirty="0">
              <a:solidFill>
                <a:srgbClr val="000000"/>
              </a:solidFill>
              <a:latin typeface="+mj-lt"/>
              <a:ea typeface="Ebrima" panose="02000000000000000000" pitchFamily="2" charset="0"/>
              <a:cs typeface="Ebrima" panose="02000000000000000000" pitchFamily="2" charset="0"/>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a:solidFill>
                  <a:srgbClr val="000000"/>
                </a:solidFill>
                <a:latin typeface="+mj-lt"/>
                <a:ea typeface="Ebrima" panose="02000000000000000000" pitchFamily="2" charset="0"/>
                <a:cs typeface="Ebrima" panose="02000000000000000000" pitchFamily="2" charset="0"/>
              </a:rPr>
              <a:t>     * </a:t>
            </a:r>
            <a:r>
              <a:rPr lang="fr-FR" altLang="fr-FR" sz="2000" i="1" dirty="0">
                <a:solidFill>
                  <a:srgbClr val="000000"/>
                </a:solidFill>
                <a:latin typeface="+mj-lt"/>
                <a:ea typeface="Ebrima" panose="02000000000000000000" pitchFamily="2" charset="0"/>
                <a:cs typeface="Ebrima" panose="02000000000000000000" pitchFamily="2" charset="0"/>
              </a:rPr>
              <a:t>il favorise la rationalité </a:t>
            </a:r>
            <a:r>
              <a:rPr lang="fr-FR" altLang="fr-FR" sz="2000" dirty="0">
                <a:solidFill>
                  <a:srgbClr val="000000"/>
                </a:solidFill>
                <a:latin typeface="+mj-lt"/>
                <a:ea typeface="Ebrima" panose="02000000000000000000" pitchFamily="2" charset="0"/>
                <a:cs typeface="Ebrima" panose="02000000000000000000" pitchFamily="2" charset="0"/>
              </a:rPr>
              <a:t>des échanges </a:t>
            </a:r>
            <a:r>
              <a:rPr lang="fr-FR" altLang="fr-FR" sz="2000" b="0" dirty="0">
                <a:solidFill>
                  <a:srgbClr val="000000"/>
                </a:solidFill>
                <a:latin typeface="+mj-lt"/>
                <a:ea typeface="Ebrima" panose="02000000000000000000" pitchFamily="2" charset="0"/>
                <a:cs typeface="Ebrima" panose="02000000000000000000" pitchFamily="2" charset="0"/>
              </a:rPr>
              <a:t>pour que le </a:t>
            </a:r>
            <a:r>
              <a:rPr lang="fr-FR" altLang="fr-FR" sz="2000" b="0" dirty="0" smtClean="0">
                <a:solidFill>
                  <a:srgbClr val="000000"/>
                </a:solidFill>
                <a:latin typeface="+mj-lt"/>
                <a:ea typeface="Ebrima" panose="02000000000000000000" pitchFamily="2" charset="0"/>
                <a:cs typeface="Ebrima" panose="02000000000000000000" pitchFamily="2" charset="0"/>
              </a:rPr>
              <a:t>désir de </a:t>
            </a:r>
            <a:r>
              <a:rPr lang="fr-FR" altLang="fr-FR" sz="2000" b="0" dirty="0">
                <a:solidFill>
                  <a:srgbClr val="000000"/>
                </a:solidFill>
                <a:latin typeface="+mj-lt"/>
                <a:ea typeface="Ebrima" panose="02000000000000000000" pitchFamily="2" charset="0"/>
                <a:cs typeface="Ebrima" panose="02000000000000000000" pitchFamily="2" charset="0"/>
              </a:rPr>
              <a:t>partager une saveur s’exprime dans la logique </a:t>
            </a:r>
            <a:r>
              <a:rPr lang="fr-FR" altLang="fr-FR" sz="2000" b="0" dirty="0" smtClean="0">
                <a:solidFill>
                  <a:srgbClr val="000000"/>
                </a:solidFill>
                <a:latin typeface="+mj-lt"/>
                <a:ea typeface="Ebrima" panose="02000000000000000000" pitchFamily="2" charset="0"/>
                <a:cs typeface="Ebrima" panose="02000000000000000000" pitchFamily="2" charset="0"/>
              </a:rPr>
              <a:t>de </a:t>
            </a:r>
            <a:r>
              <a:rPr lang="fr-FR" altLang="fr-FR" sz="2000" b="0" dirty="0">
                <a:solidFill>
                  <a:srgbClr val="000000"/>
                </a:solidFill>
                <a:latin typeface="+mj-lt"/>
                <a:ea typeface="Ebrima" panose="02000000000000000000" pitchFamily="2" charset="0"/>
                <a:cs typeface="Ebrima" panose="02000000000000000000" pitchFamily="2" charset="0"/>
              </a:rPr>
              <a:t>la  </a:t>
            </a:r>
            <a:r>
              <a:rPr lang="fr-FR" altLang="fr-FR" sz="2000" b="0" dirty="0" smtClean="0">
                <a:solidFill>
                  <a:srgbClr val="000000"/>
                </a:solidFill>
                <a:latin typeface="+mj-lt"/>
                <a:ea typeface="Ebrima" panose="02000000000000000000" pitchFamily="2" charset="0"/>
                <a:cs typeface="Ebrima" panose="02000000000000000000" pitchFamily="2" charset="0"/>
              </a:rPr>
              <a:t>discipline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600" b="0" dirty="0">
              <a:solidFill>
                <a:srgbClr val="000000"/>
              </a:solidFill>
              <a:latin typeface="+mj-lt"/>
              <a:ea typeface="Ebrima" panose="02000000000000000000" pitchFamily="2" charset="0"/>
              <a:cs typeface="Ebrima" panose="02000000000000000000" pitchFamily="2" charset="0"/>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a:solidFill>
                  <a:srgbClr val="000000"/>
                </a:solidFill>
                <a:latin typeface="+mj-lt"/>
                <a:ea typeface="Ebrima" panose="02000000000000000000" pitchFamily="2" charset="0"/>
                <a:cs typeface="Ebrima" panose="02000000000000000000" pitchFamily="2" charset="0"/>
              </a:rPr>
              <a:t>	</a:t>
            </a:r>
            <a:r>
              <a:rPr lang="fr-FR" altLang="fr-FR" sz="2000" b="0" dirty="0" smtClean="0">
                <a:solidFill>
                  <a:srgbClr val="000000"/>
                </a:solidFill>
                <a:latin typeface="+mj-lt"/>
                <a:ea typeface="Ebrima" panose="02000000000000000000" pitchFamily="2" charset="0"/>
                <a:cs typeface="Ebrima" panose="02000000000000000000" pitchFamily="2" charset="0"/>
              </a:rPr>
              <a:t>* </a:t>
            </a:r>
            <a:r>
              <a:rPr lang="fr-FR" altLang="fr-FR" sz="2000" dirty="0" smtClean="0">
                <a:solidFill>
                  <a:srgbClr val="000000"/>
                </a:solidFill>
                <a:latin typeface="+mj-lt"/>
                <a:ea typeface="Ebrima" panose="02000000000000000000" pitchFamily="2" charset="0"/>
                <a:cs typeface="Ebrima" panose="02000000000000000000" pitchFamily="2" charset="0"/>
              </a:rPr>
              <a:t>il </a:t>
            </a:r>
            <a:r>
              <a:rPr lang="fr-FR" altLang="fr-FR" sz="2000" dirty="0">
                <a:solidFill>
                  <a:srgbClr val="000000"/>
                </a:solidFill>
                <a:latin typeface="+mj-lt"/>
                <a:ea typeface="Ebrima" panose="02000000000000000000" pitchFamily="2" charset="0"/>
                <a:cs typeface="Ebrima" panose="02000000000000000000" pitchFamily="2" charset="0"/>
              </a:rPr>
              <a:t>s’oblige à ne jamais intervenir sur le fond</a:t>
            </a:r>
            <a:r>
              <a:rPr lang="fr-FR" altLang="fr-FR" sz="2000" b="0" dirty="0">
                <a:solidFill>
                  <a:srgbClr val="000000"/>
                </a:solidFill>
                <a:latin typeface="+mj-lt"/>
                <a:ea typeface="Ebrima" panose="02000000000000000000" pitchFamily="2" charset="0"/>
                <a:cs typeface="Ebrima" panose="02000000000000000000" pitchFamily="2" charset="0"/>
              </a:rPr>
              <a:t>, sauf </a:t>
            </a:r>
            <a:r>
              <a:rPr lang="fr-FR" altLang="fr-FR" sz="2000" b="0" dirty="0" smtClean="0">
                <a:solidFill>
                  <a:srgbClr val="000000"/>
                </a:solidFill>
                <a:latin typeface="+mj-lt"/>
                <a:ea typeface="Ebrima" panose="02000000000000000000" pitchFamily="2" charset="0"/>
                <a:cs typeface="Ebrima" panose="02000000000000000000" pitchFamily="2" charset="0"/>
              </a:rPr>
              <a:t>pour </a:t>
            </a:r>
            <a:r>
              <a:rPr lang="fr-FR" altLang="fr-FR" sz="2000" b="0" dirty="0">
                <a:solidFill>
                  <a:srgbClr val="000000"/>
                </a:solidFill>
                <a:latin typeface="+mj-lt"/>
                <a:ea typeface="Ebrima" panose="02000000000000000000" pitchFamily="2" charset="0"/>
                <a:cs typeface="Ebrima" panose="02000000000000000000" pitchFamily="2" charset="0"/>
              </a:rPr>
              <a:t>clore un aspect du </a:t>
            </a:r>
            <a:r>
              <a:rPr lang="fr-FR" altLang="fr-FR" sz="2000" b="0" dirty="0" smtClean="0">
                <a:solidFill>
                  <a:srgbClr val="000000"/>
                </a:solidFill>
                <a:latin typeface="+mj-lt"/>
                <a:ea typeface="Ebrima" panose="02000000000000000000" pitchFamily="2" charset="0"/>
                <a:cs typeface="Ebrima" panose="02000000000000000000" pitchFamily="2" charset="0"/>
              </a:rPr>
              <a:t>débat, dans ce cas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000" b="0" dirty="0">
              <a:solidFill>
                <a:srgbClr val="000000"/>
              </a:solidFill>
              <a:latin typeface="+mj-lt"/>
              <a:ea typeface="Ebrima" panose="02000000000000000000" pitchFamily="2" charset="0"/>
              <a:cs typeface="Ebrima" panose="02000000000000000000" pitchFamily="2" charset="0"/>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a:solidFill>
                  <a:srgbClr val="000000"/>
                </a:solidFill>
                <a:latin typeface="+mj-lt"/>
                <a:ea typeface="Ebrima" panose="02000000000000000000" pitchFamily="2" charset="0"/>
                <a:cs typeface="Ebrima" panose="02000000000000000000" pitchFamily="2" charset="0"/>
              </a:rPr>
              <a:t>	</a:t>
            </a:r>
            <a:r>
              <a:rPr lang="fr-FR" altLang="fr-FR" sz="2000" dirty="0">
                <a:solidFill>
                  <a:srgbClr val="000000"/>
                </a:solidFill>
                <a:latin typeface="+mj-lt"/>
                <a:ea typeface="Ebrima" panose="02000000000000000000" pitchFamily="2" charset="0"/>
                <a:cs typeface="Ebrima" panose="02000000000000000000" pitchFamily="2" charset="0"/>
              </a:rPr>
              <a:t>* il institutionnalise </a:t>
            </a:r>
            <a:r>
              <a:rPr lang="fr-FR" altLang="fr-FR" sz="2000" b="0" dirty="0" smtClean="0">
                <a:solidFill>
                  <a:srgbClr val="000000"/>
                </a:solidFill>
                <a:latin typeface="+mj-lt"/>
                <a:ea typeface="Ebrima" panose="02000000000000000000" pitchFamily="2" charset="0"/>
                <a:cs typeface="Ebrima" panose="02000000000000000000" pitchFamily="2" charset="0"/>
              </a:rPr>
              <a:t>cet </a:t>
            </a:r>
            <a:r>
              <a:rPr lang="fr-FR" altLang="fr-FR" sz="2000" b="0" dirty="0">
                <a:solidFill>
                  <a:srgbClr val="000000"/>
                </a:solidFill>
                <a:latin typeface="+mj-lt"/>
                <a:ea typeface="Ebrima" panose="02000000000000000000" pitchFamily="2" charset="0"/>
                <a:cs typeface="Ebrima" panose="02000000000000000000" pitchFamily="2" charset="0"/>
              </a:rPr>
              <a:t>aspect </a:t>
            </a:r>
            <a:r>
              <a:rPr lang="fr-FR" altLang="fr-FR" sz="2000" dirty="0">
                <a:solidFill>
                  <a:srgbClr val="000000"/>
                </a:solidFill>
                <a:latin typeface="+mj-lt"/>
                <a:ea typeface="Ebrima" panose="02000000000000000000" pitchFamily="2" charset="0"/>
                <a:cs typeface="Ebrima" panose="02000000000000000000" pitchFamily="2" charset="0"/>
              </a:rPr>
              <a:t>pour recentrer le </a:t>
            </a:r>
            <a:r>
              <a:rPr lang="fr-FR" altLang="fr-FR" sz="2000" dirty="0" smtClean="0">
                <a:solidFill>
                  <a:srgbClr val="000000"/>
                </a:solidFill>
                <a:latin typeface="+mj-lt"/>
                <a:ea typeface="Ebrima" panose="02000000000000000000" pitchFamily="2" charset="0"/>
                <a:cs typeface="Ebrima" panose="02000000000000000000" pitchFamily="2" charset="0"/>
              </a:rPr>
              <a:t>débat</a:t>
            </a:r>
            <a:r>
              <a:rPr lang="fr-FR" altLang="fr-FR" sz="2000" b="0" dirty="0" smtClean="0">
                <a:solidFill>
                  <a:srgbClr val="000000"/>
                </a:solidFill>
                <a:latin typeface="+mj-lt"/>
                <a:ea typeface="Ebrima" panose="02000000000000000000" pitchFamily="2" charset="0"/>
                <a:cs typeface="Ebrima" panose="02000000000000000000" pitchFamily="2" charset="0"/>
              </a:rPr>
              <a:t> </a:t>
            </a:r>
            <a:r>
              <a:rPr lang="fr-FR" altLang="fr-FR" sz="2000" b="0" dirty="0">
                <a:solidFill>
                  <a:srgbClr val="000000"/>
                </a:solidFill>
                <a:latin typeface="+mj-lt"/>
                <a:ea typeface="Ebrima" panose="02000000000000000000" pitchFamily="2" charset="0"/>
                <a:cs typeface="Ebrima" panose="02000000000000000000" pitchFamily="2" charset="0"/>
              </a:rPr>
              <a:t>sur un des </a:t>
            </a:r>
            <a:r>
              <a:rPr lang="fr-FR" altLang="fr-FR" sz="2000" b="0" dirty="0" smtClean="0">
                <a:solidFill>
                  <a:srgbClr val="000000"/>
                </a:solidFill>
                <a:latin typeface="+mj-lt"/>
                <a:ea typeface="Ebrima" panose="02000000000000000000" pitchFamily="2" charset="0"/>
                <a:cs typeface="Ebrima" panose="02000000000000000000" pitchFamily="2" charset="0"/>
              </a:rPr>
              <a:t>aspects resté ouvert </a:t>
            </a:r>
            <a:r>
              <a:rPr lang="fr-FR" altLang="fr-FR" sz="2000" b="0" dirty="0">
                <a:solidFill>
                  <a:srgbClr val="000000"/>
                </a:solidFill>
                <a:latin typeface="+mj-lt"/>
                <a:ea typeface="Ebrima" panose="02000000000000000000" pitchFamily="2" charset="0"/>
                <a:cs typeface="Ebrima" panose="02000000000000000000" pitchFamily="2" charset="0"/>
              </a:rPr>
              <a:t>et qui devient </a:t>
            </a:r>
            <a:r>
              <a:rPr lang="fr-FR" altLang="fr-FR" sz="2000" b="0" dirty="0" smtClean="0">
                <a:solidFill>
                  <a:srgbClr val="000000"/>
                </a:solidFill>
                <a:latin typeface="+mj-lt"/>
                <a:ea typeface="Ebrima" panose="02000000000000000000" pitchFamily="2" charset="0"/>
                <a:cs typeface="Ebrima" panose="02000000000000000000" pitchFamily="2" charset="0"/>
              </a:rPr>
              <a:t>alors le point </a:t>
            </a:r>
            <a:r>
              <a:rPr lang="fr-FR" altLang="fr-FR" sz="2000" b="0" dirty="0">
                <a:solidFill>
                  <a:srgbClr val="000000"/>
                </a:solidFill>
                <a:latin typeface="+mj-lt"/>
                <a:ea typeface="Ebrima" panose="02000000000000000000" pitchFamily="2" charset="0"/>
                <a:cs typeface="Ebrima" panose="02000000000000000000" pitchFamily="2" charset="0"/>
              </a:rPr>
              <a:t>central sur lequel il faut débattre </a:t>
            </a:r>
            <a:r>
              <a:rPr lang="fr-FR" altLang="fr-FR" sz="2000" b="0" dirty="0" smtClean="0">
                <a:solidFill>
                  <a:srgbClr val="000000"/>
                </a:solidFill>
                <a:latin typeface="+mj-lt"/>
                <a:ea typeface="Ebrima" panose="02000000000000000000" pitchFamily="2" charset="0"/>
                <a:cs typeface="Ebrima" panose="02000000000000000000" pitchFamily="2" charset="0"/>
              </a:rPr>
              <a:t>pour </a:t>
            </a:r>
            <a:r>
              <a:rPr lang="fr-FR" altLang="fr-FR" sz="2000" b="0" dirty="0">
                <a:solidFill>
                  <a:srgbClr val="000000"/>
                </a:solidFill>
                <a:latin typeface="+mj-lt"/>
                <a:ea typeface="Ebrima" panose="02000000000000000000" pitchFamily="2" charset="0"/>
                <a:cs typeface="Ebrima" panose="02000000000000000000" pitchFamily="2" charset="0"/>
              </a:rPr>
              <a:t>comprendre.</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i="1" dirty="0">
                <a:solidFill>
                  <a:srgbClr val="000000"/>
                </a:solidFill>
                <a:latin typeface="Ebrima" panose="02000000000000000000" pitchFamily="2" charset="0"/>
                <a:ea typeface="Ebrima" panose="02000000000000000000" pitchFamily="2" charset="0"/>
                <a:cs typeface="Ebrima" panose="02000000000000000000" pitchFamily="2" charset="0"/>
              </a:rPr>
              <a:t> </a:t>
            </a: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p:txBody>
      </p:sp>
    </p:spTree>
    <p:extLst>
      <p:ext uri="{BB962C8B-B14F-4D97-AF65-F5344CB8AC3E}">
        <p14:creationId xmlns:p14="http://schemas.microsoft.com/office/powerpoint/2010/main" val="81483239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anim calcmode="lin" valueType="num">
                                      <p:cBhvr additive="base">
                                        <p:cTn id="11"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362">
                                            <p:txEl>
                                              <p:pRg st="5" end="5"/>
                                            </p:txEl>
                                          </p:spTgt>
                                        </p:tgtEl>
                                        <p:attrNameLst>
                                          <p:attrName>style.visibility</p:attrName>
                                        </p:attrNameLst>
                                      </p:cBhvr>
                                      <p:to>
                                        <p:strVal val="visible"/>
                                      </p:to>
                                    </p:set>
                                    <p:anim calcmode="lin" valueType="num">
                                      <p:cBhvr additive="base">
                                        <p:cTn id="17"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5362">
                                            <p:txEl>
                                              <p:pRg st="6" end="6"/>
                                            </p:txEl>
                                          </p:spTgt>
                                        </p:tgtEl>
                                        <p:attrNameLst>
                                          <p:attrName>style.visibility</p:attrName>
                                        </p:attrNameLst>
                                      </p:cBhvr>
                                      <p:to>
                                        <p:strVal val="visible"/>
                                      </p:to>
                                    </p:set>
                                    <p:anim calcmode="lin" valueType="num">
                                      <p:cBhvr additive="base">
                                        <p:cTn id="23" dur="5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5362">
                                            <p:txEl>
                                              <p:pRg st="8" end="8"/>
                                            </p:txEl>
                                          </p:spTgt>
                                        </p:tgtEl>
                                        <p:attrNameLst>
                                          <p:attrName>style.visibility</p:attrName>
                                        </p:attrNameLst>
                                      </p:cBhvr>
                                      <p:to>
                                        <p:strVal val="visible"/>
                                      </p:to>
                                    </p:set>
                                    <p:anim calcmode="lin" valueType="num">
                                      <p:cBhvr additive="base">
                                        <p:cTn id="29" dur="500" fill="hold"/>
                                        <p:tgtEl>
                                          <p:spTgt spid="15362">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36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5362">
                                            <p:txEl>
                                              <p:pRg st="10" end="10"/>
                                            </p:txEl>
                                          </p:spTgt>
                                        </p:tgtEl>
                                        <p:attrNameLst>
                                          <p:attrName>style.visibility</p:attrName>
                                        </p:attrNameLst>
                                      </p:cBhvr>
                                      <p:to>
                                        <p:strVal val="visible"/>
                                      </p:to>
                                    </p:set>
                                    <p:anim calcmode="lin" valueType="num">
                                      <p:cBhvr additive="base">
                                        <p:cTn id="35" dur="500" fill="hold"/>
                                        <p:tgtEl>
                                          <p:spTgt spid="15362">
                                            <p:txEl>
                                              <p:pRg st="10" end="1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536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5362">
                                            <p:txEl>
                                              <p:pRg st="12" end="12"/>
                                            </p:txEl>
                                          </p:spTgt>
                                        </p:tgtEl>
                                        <p:attrNameLst>
                                          <p:attrName>style.visibility</p:attrName>
                                        </p:attrNameLst>
                                      </p:cBhvr>
                                      <p:to>
                                        <p:strVal val="visible"/>
                                      </p:to>
                                    </p:set>
                                    <p:anim calcmode="lin" valueType="num">
                                      <p:cBhvr additive="base">
                                        <p:cTn id="41" dur="500" fill="hold"/>
                                        <p:tgtEl>
                                          <p:spTgt spid="15362">
                                            <p:txEl>
                                              <p:pRg st="12" end="1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536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2443" y="372118"/>
            <a:ext cx="8784530" cy="106680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u="sng" dirty="0">
                <a:solidFill>
                  <a:srgbClr val="000000"/>
                </a:solidFill>
                <a:ea typeface="Microsoft YaHei" charset="-122"/>
              </a:rPr>
              <a:t>Premières règles du jeu de ce débat </a:t>
            </a:r>
          </a:p>
        </p:txBody>
      </p:sp>
      <p:sp>
        <p:nvSpPr>
          <p:cNvPr id="15362" name="Text Box 2"/>
          <p:cNvSpPr txBox="1">
            <a:spLocks noChangeArrowheads="1"/>
          </p:cNvSpPr>
          <p:nvPr/>
        </p:nvSpPr>
        <p:spPr bwMode="auto">
          <a:xfrm>
            <a:off x="107504" y="1556792"/>
            <a:ext cx="8229600" cy="4667250"/>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a:solidFill>
                  <a:srgbClr val="000000"/>
                </a:solidFill>
                <a:ea typeface="Microsoft YaHei" charset="-122"/>
              </a:rPr>
              <a:t>Convenons que dans ce </a:t>
            </a:r>
            <a:r>
              <a:rPr lang="fr-FR" altLang="fr-FR" sz="2000" b="0" dirty="0" smtClean="0">
                <a:solidFill>
                  <a:srgbClr val="000000"/>
                </a:solidFill>
                <a:ea typeface="Microsoft YaHei" charset="-122"/>
              </a:rPr>
              <a:t>débat</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000" b="0" dirty="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a:solidFill>
                  <a:srgbClr val="000000"/>
                </a:solidFill>
                <a:ea typeface="Microsoft YaHei" charset="-122"/>
              </a:rPr>
              <a:t>Chacun est invité à prendre la parole mais </a:t>
            </a:r>
            <a:r>
              <a:rPr lang="fr-FR" altLang="fr-FR" sz="2000" dirty="0">
                <a:solidFill>
                  <a:srgbClr val="000000"/>
                </a:solidFill>
                <a:ea typeface="Microsoft YaHei" charset="-122"/>
              </a:rPr>
              <a:t>nul n’y est contraint</a:t>
            </a:r>
            <a:r>
              <a:rPr lang="fr-FR" altLang="fr-FR" sz="2000" b="0" dirty="0">
                <a:solidFill>
                  <a:srgbClr val="000000"/>
                </a:solidFill>
                <a:ea typeface="Microsoft YaHei" charset="-122"/>
              </a:rPr>
              <a:t>, </a:t>
            </a:r>
            <a:endParaRPr lang="fr-FR" altLang="fr-FR" sz="2000" b="0" dirty="0" smtClean="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800" b="0" dirty="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a:solidFill>
                  <a:srgbClr val="000000"/>
                </a:solidFill>
                <a:ea typeface="Microsoft YaHei" charset="-122"/>
              </a:rPr>
              <a:t>L’essentiel n’est pas que tout le monde parle mais que </a:t>
            </a:r>
            <a:r>
              <a:rPr lang="fr-FR" altLang="fr-FR" sz="2000" dirty="0">
                <a:solidFill>
                  <a:srgbClr val="000000"/>
                </a:solidFill>
                <a:ea typeface="Microsoft YaHei" charset="-122"/>
              </a:rPr>
              <a:t>toute pensée propre soit représentée</a:t>
            </a:r>
            <a:r>
              <a:rPr lang="fr-FR" altLang="fr-FR" sz="2000" dirty="0" smtClean="0">
                <a:solidFill>
                  <a:srgbClr val="000000"/>
                </a:solidFill>
                <a:ea typeface="Microsoft YaHei" charset="-122"/>
              </a:rPr>
              <a:t>,</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000" dirty="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a:solidFill>
                  <a:srgbClr val="000000"/>
                </a:solidFill>
                <a:ea typeface="Microsoft YaHei" charset="-122"/>
              </a:rPr>
              <a:t> Chacun </a:t>
            </a:r>
            <a:r>
              <a:rPr lang="fr-FR" altLang="fr-FR" sz="2000" dirty="0">
                <a:solidFill>
                  <a:srgbClr val="000000"/>
                </a:solidFill>
                <a:ea typeface="Microsoft YaHei" charset="-122"/>
              </a:rPr>
              <a:t>annonce la thèse qu’il défend </a:t>
            </a:r>
            <a:r>
              <a:rPr lang="fr-FR" altLang="fr-FR" sz="2000" b="0" dirty="0">
                <a:solidFill>
                  <a:srgbClr val="000000"/>
                </a:solidFill>
                <a:ea typeface="Microsoft YaHei" charset="-122"/>
              </a:rPr>
              <a:t>avant que d’argumenter en conséquences, </a:t>
            </a:r>
            <a:endParaRPr lang="fr-FR" altLang="fr-FR" sz="2000" b="0" dirty="0" smtClean="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900" b="0" dirty="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dirty="0"/>
              <a:t>On s’adresse à ses pairs </a:t>
            </a:r>
            <a:r>
              <a:rPr lang="fr-FR" sz="2000" b="0" dirty="0"/>
              <a:t>plutôt qu’au meneur du débat, en souhaitant être entendu de tous, par suite </a:t>
            </a:r>
            <a:r>
              <a:rPr lang="fr-FR" sz="2000" dirty="0"/>
              <a:t>on s’oblige à parler fort</a:t>
            </a:r>
            <a:r>
              <a:rPr lang="fr-FR" sz="2000" b="0" dirty="0"/>
              <a:t>, en se levant / se retournant si nécessaire.</a:t>
            </a:r>
            <a:endParaRPr lang="fr-FR" altLang="fr-FR" sz="600" dirty="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600" b="0" dirty="0">
              <a:solidFill>
                <a:srgbClr val="000000"/>
              </a:solidFill>
              <a:ea typeface="Microsoft YaHei" charset="-122"/>
            </a:endParaRPr>
          </a:p>
          <a:p>
            <a:pPr marL="565150" indent="-4572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b="0" dirty="0">
                <a:solidFill>
                  <a:srgbClr val="000000"/>
                </a:solidFill>
                <a:ea typeface="Microsoft YaHei" charset="-122"/>
              </a:rPr>
              <a:t>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800" b="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800" b="0" dirty="0"/>
              <a:t> </a:t>
            </a: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b="0" dirty="0">
              <a:solidFill>
                <a:srgbClr val="000000"/>
              </a:solidFill>
              <a:ea typeface="Microsoft YaHei" charset="-122"/>
            </a:endParaRPr>
          </a:p>
        </p:txBody>
      </p:sp>
    </p:spTree>
    <p:extLst>
      <p:ext uri="{BB962C8B-B14F-4D97-AF65-F5344CB8AC3E}">
        <p14:creationId xmlns:p14="http://schemas.microsoft.com/office/powerpoint/2010/main" val="12036461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55195" y="562000"/>
            <a:ext cx="8784530" cy="70676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u="sng" dirty="0">
                <a:solidFill>
                  <a:srgbClr val="000000"/>
                </a:solidFill>
                <a:ea typeface="Microsoft YaHei" charset="-122"/>
              </a:rPr>
              <a:t>Dans ce débat il est donc convenu que </a:t>
            </a:r>
          </a:p>
        </p:txBody>
      </p:sp>
      <p:sp>
        <p:nvSpPr>
          <p:cNvPr id="15362" name="Text Box 2"/>
          <p:cNvSpPr txBox="1">
            <a:spLocks noChangeArrowheads="1"/>
          </p:cNvSpPr>
          <p:nvPr/>
        </p:nvSpPr>
        <p:spPr bwMode="auto">
          <a:xfrm>
            <a:off x="323528" y="1601416"/>
            <a:ext cx="8229600" cy="525658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dirty="0"/>
              <a:t>Chacun parle en auteur d’un avis personnel soucieux de connaître l’avis des autres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800" b="0" dirty="0"/>
              <a:t>« Je pense que …… » et  « voilà mes raisons </a:t>
            </a:r>
            <a:r>
              <a:rPr lang="fr-FR" sz="1800" b="0" dirty="0" smtClean="0"/>
              <a:t>»</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2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800" b="0" dirty="0"/>
              <a:t>Mais personne ne cherche à « occuper la scène », on cherche seulement à susciter une réaction de renforcement ou d’opposition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800" b="0" dirty="0"/>
              <a:t> </a:t>
            </a:r>
            <a:endParaRPr lang="fr-FR" sz="400"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800" u="sng" dirty="0"/>
              <a:t>Tous </a:t>
            </a:r>
            <a:r>
              <a:rPr lang="fr-FR" sz="1800" dirty="0"/>
              <a:t>écoutent en auditeurs respectueux d’un auteur qui prend le risque de dire « je pense que…!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800" b="0" dirty="0"/>
              <a:t>Pas de débat privé, pas de lecture (livre, mail, ordi</a:t>
            </a:r>
            <a:r>
              <a:rPr lang="fr-FR" sz="1800" b="0" dirty="0" smtClean="0"/>
              <a:t>…)</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05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800" b="0" dirty="0"/>
              <a:t>On écoute en cherchant à </a:t>
            </a:r>
            <a:r>
              <a:rPr lang="fr-FR" sz="1800" dirty="0"/>
              <a:t>découvrir ce qui est même et/ou différent </a:t>
            </a:r>
            <a:r>
              <a:rPr lang="fr-FR" sz="1800" b="0" dirty="0"/>
              <a:t>dans le propos d’autrui, </a:t>
            </a:r>
            <a:endParaRPr lang="fr-FR" sz="1800" b="0" dirty="0" smtClean="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8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1800" b="0" dirty="0"/>
              <a:t>On note ce qui nous fait bouger dans notre vision de la situation, dans nos convictions et on n’hésite pas à le faire savoir si on estime que cela peut éclairer la situation </a:t>
            </a:r>
            <a:r>
              <a:rPr lang="fr-FR" sz="1800" b="0" i="1" dirty="0"/>
              <a:t>« j’ai changé d’avis….. »</a:t>
            </a:r>
            <a:endParaRPr lang="fr-FR" sz="2000" b="0" i="1" dirty="0"/>
          </a:p>
        </p:txBody>
      </p:sp>
    </p:spTree>
    <p:extLst>
      <p:ext uri="{BB962C8B-B14F-4D97-AF65-F5344CB8AC3E}">
        <p14:creationId xmlns:p14="http://schemas.microsoft.com/office/powerpoint/2010/main" val="20534977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0" y="620688"/>
            <a:ext cx="8784530" cy="864096"/>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u="sng" dirty="0">
                <a:solidFill>
                  <a:srgbClr val="000000"/>
                </a:solidFill>
                <a:ea typeface="Microsoft YaHei" charset="-122"/>
              </a:rPr>
              <a:t>Dans ce débat qui se veut sans faux-semblant, il est convenu enfin     </a:t>
            </a:r>
          </a:p>
        </p:txBody>
      </p:sp>
      <p:sp>
        <p:nvSpPr>
          <p:cNvPr id="15362" name="Text Box 2"/>
          <p:cNvSpPr txBox="1">
            <a:spLocks noChangeArrowheads="1"/>
          </p:cNvSpPr>
          <p:nvPr/>
        </p:nvSpPr>
        <p:spPr bwMode="auto">
          <a:xfrm>
            <a:off x="277465" y="1772816"/>
            <a:ext cx="8229600" cy="4968552"/>
          </a:xfrm>
          <a:prstGeom prst="rect">
            <a:avLst/>
          </a:prstGeom>
          <a:noFill/>
          <a:ln w="9525">
            <a:noFill/>
            <a:round/>
            <a:headEnd/>
            <a:tailEnd/>
          </a:ln>
        </p:spPr>
        <p:txBody>
          <a:bodyPr/>
          <a:lstStyle/>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dirty="0"/>
              <a:t>Qu’on  s’oblige à réagir sans détour mais confraternellement </a:t>
            </a:r>
            <a:r>
              <a:rPr lang="fr-FR" sz="2000" dirty="0" smtClean="0"/>
              <a:t>:</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dirty="0" smtClean="0"/>
              <a:t> </a:t>
            </a:r>
            <a:r>
              <a:rPr lang="fr-FR" sz="2000" b="0" i="1" dirty="0"/>
              <a:t>je ne comprends pas tel ou tel argument…, </a:t>
            </a:r>
            <a:endParaRPr lang="fr-FR" sz="2000" b="0" i="1" dirty="0" smtClean="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i="1" dirty="0" smtClean="0"/>
              <a:t>j’ai </a:t>
            </a:r>
            <a:r>
              <a:rPr lang="fr-FR" sz="2000" b="0" i="1" dirty="0"/>
              <a:t>envie de reprendre ce que tu as dit de la façon suivante</a:t>
            </a:r>
            <a:r>
              <a:rPr lang="fr-FR" sz="2000" b="0" i="1" dirty="0" smtClean="0"/>
              <a:t>…,</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i="1" dirty="0" smtClean="0"/>
              <a:t> </a:t>
            </a:r>
            <a:r>
              <a:rPr lang="fr-FR" sz="2000" b="0" i="1" dirty="0"/>
              <a:t>je ne suis pas d’accord avec cette affirmation, je me trompe peut-être, mais… </a:t>
            </a:r>
            <a:endParaRPr lang="fr-FR" sz="2000" b="0" i="1" dirty="0" smtClean="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000" b="0" i="1" dirty="0" smtClean="0"/>
              <a:t>est-ce </a:t>
            </a:r>
            <a:r>
              <a:rPr lang="fr-FR" sz="2000" b="0" i="1" dirty="0"/>
              <a:t>que je trahis ta pensée en disant ….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000" b="0" dirty="0"/>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dirty="0">
                <a:solidFill>
                  <a:srgbClr val="000000"/>
                </a:solidFill>
                <a:ea typeface="Microsoft YaHei" charset="-122"/>
              </a:rPr>
              <a:t>Le rôle de </a:t>
            </a:r>
            <a:r>
              <a:rPr lang="fr-FR" altLang="fr-FR" sz="2000" dirty="0" smtClean="0">
                <a:solidFill>
                  <a:srgbClr val="000000"/>
                </a:solidFill>
                <a:ea typeface="Microsoft YaHei" charset="-122"/>
              </a:rPr>
              <a:t>tous, </a:t>
            </a:r>
            <a:r>
              <a:rPr lang="fr-FR" altLang="fr-FR" sz="2000" dirty="0">
                <a:solidFill>
                  <a:srgbClr val="000000"/>
                </a:solidFill>
                <a:ea typeface="Microsoft YaHei" charset="-122"/>
              </a:rPr>
              <a:t>du meneur </a:t>
            </a:r>
            <a:r>
              <a:rPr lang="fr-FR" altLang="fr-FR" sz="2000" b="0" dirty="0">
                <a:solidFill>
                  <a:srgbClr val="000000"/>
                </a:solidFill>
                <a:ea typeface="Microsoft YaHei" charset="-122"/>
              </a:rPr>
              <a:t>du débat comme de </a:t>
            </a:r>
            <a:r>
              <a:rPr lang="fr-FR" altLang="fr-FR" sz="2000" b="0" dirty="0" smtClean="0">
                <a:solidFill>
                  <a:srgbClr val="000000"/>
                </a:solidFill>
                <a:ea typeface="Microsoft YaHei" charset="-122"/>
              </a:rPr>
              <a:t>chacun, </a:t>
            </a:r>
            <a:r>
              <a:rPr lang="fr-FR" altLang="fr-FR" sz="2000" b="0" dirty="0">
                <a:solidFill>
                  <a:srgbClr val="000000"/>
                </a:solidFill>
                <a:ea typeface="Microsoft YaHei" charset="-122"/>
              </a:rPr>
              <a:t>n’est pas de complimenter ou de juger, mais de faire en sorte que </a:t>
            </a:r>
            <a:endParaRPr lang="fr-FR" altLang="fr-FR" sz="2000" b="0" dirty="0" smtClean="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les </a:t>
            </a:r>
            <a:r>
              <a:rPr lang="fr-FR" altLang="fr-FR" sz="2400" dirty="0">
                <a:solidFill>
                  <a:srgbClr val="000000"/>
                </a:solidFill>
                <a:ea typeface="Microsoft YaHei" charset="-122"/>
              </a:rPr>
              <a:t>idées potentiellement riches ne se perdent pas </a:t>
            </a:r>
            <a:r>
              <a:rPr lang="fr-FR" altLang="fr-FR" sz="2000" dirty="0" smtClean="0">
                <a:solidFill>
                  <a:srgbClr val="000000"/>
                </a:solidFill>
                <a:ea typeface="Microsoft YaHei" charset="-122"/>
              </a:rPr>
              <a:t>car,</a:t>
            </a:r>
            <a:r>
              <a:rPr lang="fr-FR" altLang="fr-FR" sz="2000" b="0" dirty="0" smtClean="0">
                <a:solidFill>
                  <a:srgbClr val="000000"/>
                </a:solidFill>
                <a:ea typeface="Microsoft YaHei" charset="-122"/>
              </a:rPr>
              <a:t> </a:t>
            </a:r>
            <a:r>
              <a:rPr lang="fr-FR" altLang="fr-FR" sz="2000" b="0" dirty="0">
                <a:solidFill>
                  <a:srgbClr val="000000"/>
                </a:solidFill>
                <a:ea typeface="Microsoft YaHei" charset="-122"/>
              </a:rPr>
              <a:t>effacées par </a:t>
            </a:r>
            <a:r>
              <a:rPr lang="fr-FR" altLang="fr-FR" sz="2000" b="0" dirty="0" smtClean="0">
                <a:solidFill>
                  <a:srgbClr val="000000"/>
                </a:solidFill>
                <a:ea typeface="Microsoft YaHei" charset="-122"/>
              </a:rPr>
              <a:t>une autre, </a:t>
            </a:r>
            <a:r>
              <a:rPr lang="fr-FR" altLang="fr-FR" sz="2000" b="0" dirty="0">
                <a:solidFill>
                  <a:srgbClr val="000000"/>
                </a:solidFill>
                <a:ea typeface="Microsoft YaHei" charset="-122"/>
              </a:rPr>
              <a:t>elles ne sont pas reprises </a:t>
            </a:r>
            <a:endParaRPr lang="fr-FR" altLang="fr-FR" sz="2000" b="0" dirty="0" smtClean="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smtClean="0">
                <a:solidFill>
                  <a:srgbClr val="000000"/>
                </a:solidFill>
                <a:ea typeface="Microsoft YaHei" charset="-122"/>
              </a:rPr>
              <a:t>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smtClean="0">
                <a:solidFill>
                  <a:srgbClr val="000000"/>
                </a:solidFill>
                <a:ea typeface="Microsoft YaHei" charset="-122"/>
              </a:rPr>
              <a:t> </a:t>
            </a:r>
            <a:r>
              <a:rPr lang="fr-FR" altLang="fr-FR" sz="2000" b="0" dirty="0">
                <a:solidFill>
                  <a:srgbClr val="000000"/>
                </a:solidFill>
                <a:ea typeface="Microsoft YaHei" charset="-122"/>
              </a:rPr>
              <a:t>(vigilance </a:t>
            </a:r>
            <a:r>
              <a:rPr lang="fr-FR" altLang="fr-FR" sz="2000" b="0" dirty="0" smtClean="0">
                <a:solidFill>
                  <a:srgbClr val="000000"/>
                </a:solidFill>
                <a:ea typeface="Microsoft YaHei" charset="-122"/>
              </a:rPr>
              <a:t>épistémologique, </a:t>
            </a:r>
            <a:r>
              <a:rPr lang="fr-FR" altLang="fr-FR" sz="2000" b="0" dirty="0">
                <a:solidFill>
                  <a:srgbClr val="000000"/>
                </a:solidFill>
                <a:ea typeface="Microsoft YaHei" charset="-122"/>
              </a:rPr>
              <a:t>émotions épistémiques)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000" b="0" dirty="0"/>
          </a:p>
        </p:txBody>
      </p:sp>
    </p:spTree>
    <p:extLst>
      <p:ext uri="{BB962C8B-B14F-4D97-AF65-F5344CB8AC3E}">
        <p14:creationId xmlns:p14="http://schemas.microsoft.com/office/powerpoint/2010/main" val="18803428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27787" y="620688"/>
            <a:ext cx="8784530" cy="106680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dirty="0" smtClean="0"/>
              <a:t>Le principe du « débat scientifique en cours » est alors : </a:t>
            </a:r>
            <a:endParaRPr lang="fr-FR" sz="4800" dirty="0"/>
          </a:p>
        </p:txBody>
      </p:sp>
      <p:sp>
        <p:nvSpPr>
          <p:cNvPr id="15362" name="Text Box 2"/>
          <p:cNvSpPr txBox="1">
            <a:spLocks noChangeArrowheads="1"/>
          </p:cNvSpPr>
          <p:nvPr/>
        </p:nvSpPr>
        <p:spPr bwMode="auto">
          <a:xfrm>
            <a:off x="127787" y="1687488"/>
            <a:ext cx="8229600" cy="4981872"/>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smtClean="0"/>
              <a:t>De transformer la classe ou l’amphi en une  communauté intellectuelle d’auteurs de propositions argumentées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i="1" dirty="0" smtClean="0"/>
              <a:t>« Je pense que….. et voilà mes raisons… »</a:t>
            </a:r>
            <a:endParaRPr lang="fr-FR" sz="2800" b="0" i="1"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600" b="0" i="1" dirty="0"/>
              <a:t>	</a:t>
            </a:r>
            <a:r>
              <a:rPr lang="fr-FR" sz="1400" b="0" i="1" dirty="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800" b="0" dirty="0"/>
              <a:t>A</a:t>
            </a:r>
            <a:r>
              <a:rPr lang="fr-FR" sz="2800" b="0" dirty="0" smtClean="0"/>
              <a:t>fin que le débat des élèves sur leurs propositions soulève les problèmes et pose les questions de fond qui vont donner tout leur sens aux techniques, concepts et théories que le prof énoncera / proposera magistralement ensuite. </a:t>
            </a:r>
            <a:endParaRPr lang="fr-FR" b="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4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80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80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2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b="0" i="1" dirty="0"/>
          </a:p>
        </p:txBody>
      </p:sp>
    </p:spTree>
    <p:extLst>
      <p:ext uri="{BB962C8B-B14F-4D97-AF65-F5344CB8AC3E}">
        <p14:creationId xmlns:p14="http://schemas.microsoft.com/office/powerpoint/2010/main" val="126092118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5362">
                                            <p:txEl>
                                              <p:pRg st="2" end="2"/>
                                            </p:txEl>
                                          </p:spTgt>
                                        </p:tgtEl>
                                        <p:attrNameLst>
                                          <p:attrName>style.visibility</p:attrName>
                                        </p:attrNameLst>
                                      </p:cBhvr>
                                      <p:to>
                                        <p:strVal val="visible"/>
                                      </p:to>
                                    </p:set>
                                    <p:anim calcmode="lin" valueType="num">
                                      <p:cBhvr additive="base">
                                        <p:cTn id="17"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5362">
                                            <p:txEl>
                                              <p:pRg st="3" end="3"/>
                                            </p:txEl>
                                          </p:spTgt>
                                        </p:tgtEl>
                                        <p:attrNameLst>
                                          <p:attrName>style.visibility</p:attrName>
                                        </p:attrNameLst>
                                      </p:cBhvr>
                                      <p:to>
                                        <p:strVal val="visible"/>
                                      </p:to>
                                    </p:set>
                                    <p:anim calcmode="lin" valueType="num">
                                      <p:cBhvr additive="base">
                                        <p:cTn id="23"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0" y="548680"/>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dirty="0" smtClean="0"/>
              <a:t>Pour sortir l’école </a:t>
            </a:r>
            <a:r>
              <a:rPr lang="fr-FR" dirty="0"/>
              <a:t>de la République </a:t>
            </a:r>
            <a:endParaRPr lang="fr-FR" dirty="0" smtClean="0"/>
          </a:p>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dirty="0" smtClean="0"/>
              <a:t>de son inversion des priorités </a:t>
            </a:r>
            <a:endParaRPr lang="fr-FR" dirty="0"/>
          </a:p>
        </p:txBody>
      </p:sp>
      <p:sp>
        <p:nvSpPr>
          <p:cNvPr id="15362" name="Text Box 2"/>
          <p:cNvSpPr txBox="1">
            <a:spLocks noChangeArrowheads="1"/>
          </p:cNvSpPr>
          <p:nvPr/>
        </p:nvSpPr>
        <p:spPr bwMode="auto">
          <a:xfrm>
            <a:off x="138732" y="1601416"/>
            <a:ext cx="8645798" cy="5256584"/>
          </a:xfrm>
          <a:prstGeom prst="rect">
            <a:avLst/>
          </a:prstGeom>
          <a:noFill/>
          <a:ln w="9525">
            <a:noFill/>
            <a:round/>
            <a:headEnd/>
            <a:tailEnd/>
          </a:ln>
        </p:spPr>
        <p:txBody>
          <a:bodyPr/>
          <a:lstStyle/>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100"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b="0" dirty="0" smtClean="0">
                <a:solidFill>
                  <a:srgbClr val="000000"/>
                </a:solidFill>
                <a:ea typeface="Microsoft YaHei" charset="-122"/>
              </a:rPr>
              <a:t>notre pédagogie se </a:t>
            </a:r>
            <a:r>
              <a:rPr lang="fr-FR" altLang="fr-FR" sz="2800" b="0" dirty="0">
                <a:solidFill>
                  <a:srgbClr val="000000"/>
                </a:solidFill>
                <a:ea typeface="Microsoft YaHei" charset="-122"/>
              </a:rPr>
              <a:t>doit </a:t>
            </a:r>
            <a:r>
              <a:rPr lang="fr-FR" altLang="fr-FR" sz="2800" b="0" dirty="0" smtClean="0">
                <a:solidFill>
                  <a:srgbClr val="000000"/>
                </a:solidFill>
                <a:ea typeface="Microsoft YaHei" charset="-122"/>
              </a:rPr>
              <a:t>d’exploiter deux leviers essentiels du désir d’apprendre qui peuvent libérer l’élève « bon ou mauvais » de son enchaînement à une note qui de « moyen est devenue fin en soi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200" b="0" dirty="0" smtClean="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b="0" dirty="0" smtClean="0">
                <a:solidFill>
                  <a:srgbClr val="000000"/>
                </a:solidFill>
                <a:ea typeface="Microsoft YaHei" charset="-122"/>
              </a:rPr>
              <a:t>Il s’agit d’exploiter les deux facettes de notre désir de comprendre ce qu’on ne connaît pas encore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800" dirty="0" smtClean="0">
              <a:solidFill>
                <a:srgbClr val="000000"/>
              </a:solidFill>
              <a:ea typeface="Microsoft YaHei" charset="-122"/>
            </a:endParaRPr>
          </a:p>
          <a:p>
            <a:pPr marL="565150" indent="-4572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dirty="0" smtClean="0">
                <a:solidFill>
                  <a:srgbClr val="000000"/>
                </a:solidFill>
                <a:ea typeface="Microsoft YaHei" charset="-122"/>
              </a:rPr>
              <a:t>pouvoir affronter le doute </a:t>
            </a:r>
            <a:r>
              <a:rPr lang="fr-FR" altLang="fr-FR" sz="2800" b="0" dirty="0" smtClean="0">
                <a:solidFill>
                  <a:srgbClr val="000000"/>
                </a:solidFill>
                <a:ea typeface="Microsoft YaHei" charset="-122"/>
              </a:rPr>
              <a:t>(mystère / saveurs)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b="0" dirty="0" smtClean="0">
                <a:solidFill>
                  <a:srgbClr val="000000"/>
                </a:solidFill>
                <a:ea typeface="Microsoft YaHei" charset="-122"/>
              </a:rPr>
              <a:t>en ayant le gage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800" dirty="0" smtClean="0">
                <a:solidFill>
                  <a:srgbClr val="000000"/>
                </a:solidFill>
                <a:ea typeface="Microsoft YaHei" charset="-122"/>
              </a:rPr>
              <a:t>-   d’avoir des certitudes </a:t>
            </a:r>
            <a:r>
              <a:rPr lang="fr-FR" altLang="fr-FR" sz="2800" b="0" dirty="0" smtClean="0">
                <a:solidFill>
                  <a:srgbClr val="000000"/>
                </a:solidFill>
                <a:ea typeface="Microsoft YaHei" charset="-122"/>
              </a:rPr>
              <a:t>(savoir savoureux)</a:t>
            </a:r>
            <a:r>
              <a:rPr lang="fr-FR" altLang="fr-FR" sz="2800" dirty="0" smtClean="0">
                <a:solidFill>
                  <a:srgbClr val="000000"/>
                </a:solidFill>
                <a:ea typeface="Microsoft YaHei" charset="-122"/>
              </a:rPr>
              <a:t>.</a:t>
            </a:r>
            <a:r>
              <a:rPr lang="fr-FR" altLang="fr-FR" b="0" dirty="0" smtClean="0">
                <a:solidFill>
                  <a:srgbClr val="000000"/>
                </a:solidFill>
                <a:ea typeface="Microsoft YaHei" charset="-122"/>
              </a:rPr>
              <a:t> </a:t>
            </a:r>
            <a:endParaRPr lang="fr-FR" altLang="fr-FR" sz="2800" b="0" dirty="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400" dirty="0"/>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400" dirty="0"/>
          </a:p>
        </p:txBody>
      </p:sp>
    </p:spTree>
    <p:extLst>
      <p:ext uri="{BB962C8B-B14F-4D97-AF65-F5344CB8AC3E}">
        <p14:creationId xmlns:p14="http://schemas.microsoft.com/office/powerpoint/2010/main" val="1572257541"/>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anim calcmode="lin" valueType="num">
                                      <p:cBhvr additive="base">
                                        <p:cTn id="7"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2">
                                            <p:txEl>
                                              <p:pRg st="3" end="3"/>
                                            </p:txEl>
                                          </p:spTgt>
                                        </p:tgtEl>
                                        <p:attrNameLst>
                                          <p:attrName>style.visibility</p:attrName>
                                        </p:attrNameLst>
                                      </p:cBhvr>
                                      <p:to>
                                        <p:strVal val="visible"/>
                                      </p:to>
                                    </p:set>
                                    <p:anim calcmode="lin" valueType="num">
                                      <p:cBhvr additive="base">
                                        <p:cTn id="13"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2">
                                            <p:txEl>
                                              <p:pRg st="5" end="5"/>
                                            </p:txEl>
                                          </p:spTgt>
                                        </p:tgtEl>
                                        <p:attrNameLst>
                                          <p:attrName>style.visibility</p:attrName>
                                        </p:attrNameLst>
                                      </p:cBhvr>
                                      <p:to>
                                        <p:strVal val="visible"/>
                                      </p:to>
                                    </p:set>
                                    <p:anim calcmode="lin" valueType="num">
                                      <p:cBhvr additive="base">
                                        <p:cTn id="19"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2">
                                            <p:txEl>
                                              <p:pRg st="6" end="6"/>
                                            </p:txEl>
                                          </p:spTgt>
                                        </p:tgtEl>
                                        <p:attrNameLst>
                                          <p:attrName>style.visibility</p:attrName>
                                        </p:attrNameLst>
                                      </p:cBhvr>
                                      <p:to>
                                        <p:strVal val="visible"/>
                                      </p:to>
                                    </p:set>
                                    <p:anim calcmode="lin" valueType="num">
                                      <p:cBhvr additive="base">
                                        <p:cTn id="25" dur="5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5362">
                                            <p:txEl>
                                              <p:pRg st="7" end="7"/>
                                            </p:txEl>
                                          </p:spTgt>
                                        </p:tgtEl>
                                        <p:attrNameLst>
                                          <p:attrName>style.visibility</p:attrName>
                                        </p:attrNameLst>
                                      </p:cBhvr>
                                      <p:to>
                                        <p:strVal val="visible"/>
                                      </p:to>
                                    </p:set>
                                    <p:anim calcmode="lin" valueType="num">
                                      <p:cBhvr additive="base">
                                        <p:cTn id="29" dur="500" fill="hold"/>
                                        <p:tgtEl>
                                          <p:spTgt spid="1536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36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allAtOnce"/>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30848" y="260648"/>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2800" b="0" dirty="0" smtClean="0">
                <a:solidFill>
                  <a:srgbClr val="000000"/>
                </a:solidFill>
                <a:effectLst>
                  <a:outerShdw blurRad="38100" dist="38100" dir="2700000" algn="tl">
                    <a:srgbClr val="000000">
                      <a:alpha val="43137"/>
                    </a:srgbClr>
                  </a:outerShdw>
                </a:effectLst>
                <a:ea typeface="Microsoft YaHei" charset="-122"/>
              </a:rPr>
              <a:t>Le mécanisme de deux </a:t>
            </a:r>
            <a:r>
              <a:rPr lang="fr-FR" altLang="fr-FR" sz="2800" b="0" dirty="0">
                <a:solidFill>
                  <a:srgbClr val="000000"/>
                </a:solidFill>
                <a:effectLst>
                  <a:outerShdw blurRad="38100" dist="38100" dir="2700000" algn="tl">
                    <a:srgbClr val="000000">
                      <a:alpha val="43137"/>
                    </a:srgbClr>
                  </a:outerShdw>
                </a:effectLst>
                <a:ea typeface="Microsoft YaHei" charset="-122"/>
              </a:rPr>
              <a:t>logiques </a:t>
            </a:r>
            <a:r>
              <a:rPr lang="fr-FR" altLang="fr-FR" sz="2800" b="0" dirty="0" smtClean="0">
                <a:solidFill>
                  <a:srgbClr val="000000"/>
                </a:solidFill>
                <a:effectLst>
                  <a:outerShdw blurRad="38100" dist="38100" dir="2700000" algn="tl">
                    <a:srgbClr val="000000">
                      <a:alpha val="43137"/>
                    </a:srgbClr>
                  </a:outerShdw>
                </a:effectLst>
                <a:ea typeface="Microsoft YaHei" charset="-122"/>
              </a:rPr>
              <a:t>cognitives  </a:t>
            </a:r>
            <a:endParaRPr lang="fr-FR" altLang="fr-FR" sz="4000" b="0" dirty="0">
              <a:solidFill>
                <a:srgbClr val="000000"/>
              </a:solidFill>
              <a:effectLst>
                <a:outerShdw blurRad="38100" dist="38100" dir="2700000" algn="tl">
                  <a:srgbClr val="000000">
                    <a:alpha val="43137"/>
                  </a:srgbClr>
                </a:outerShdw>
              </a:effectLst>
              <a:ea typeface="Microsoft YaHei" charset="-122"/>
            </a:endParaRPr>
          </a:p>
        </p:txBody>
      </p:sp>
      <p:sp>
        <p:nvSpPr>
          <p:cNvPr id="15362" name="Text Box 2"/>
          <p:cNvSpPr txBox="1">
            <a:spLocks noChangeArrowheads="1"/>
          </p:cNvSpPr>
          <p:nvPr/>
        </p:nvSpPr>
        <p:spPr bwMode="auto">
          <a:xfrm>
            <a:off x="179512" y="1196752"/>
            <a:ext cx="8496944" cy="616334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u="sng" dirty="0" smtClean="0">
                <a:solidFill>
                  <a:srgbClr val="000000"/>
                </a:solidFill>
                <a:ea typeface="Microsoft YaHei" charset="-122"/>
              </a:rPr>
              <a:t>La </a:t>
            </a:r>
            <a:r>
              <a:rPr lang="fr-FR" altLang="fr-FR" sz="2400" u="sng" dirty="0">
                <a:solidFill>
                  <a:srgbClr val="000000"/>
                </a:solidFill>
                <a:ea typeface="Microsoft YaHei" charset="-122"/>
              </a:rPr>
              <a:t>logique </a:t>
            </a:r>
            <a:r>
              <a:rPr lang="fr-FR" altLang="fr-FR" sz="2400" u="sng" dirty="0" err="1" smtClean="0">
                <a:solidFill>
                  <a:srgbClr val="000000"/>
                </a:solidFill>
                <a:ea typeface="Microsoft YaHei" charset="-122"/>
              </a:rPr>
              <a:t>socio-constructiviste</a:t>
            </a:r>
            <a:r>
              <a:rPr lang="fr-FR" altLang="fr-FR" sz="2400" dirty="0" smtClean="0">
                <a:solidFill>
                  <a:srgbClr val="000000"/>
                </a:solidFill>
                <a:ea typeface="Microsoft YaHei" charset="-122"/>
              </a:rPr>
              <a:t> </a:t>
            </a:r>
            <a:r>
              <a:rPr lang="fr-FR" altLang="fr-FR" sz="2400" dirty="0">
                <a:solidFill>
                  <a:srgbClr val="000000"/>
                </a:solidFill>
                <a:ea typeface="Microsoft YaHei" charset="-122"/>
              </a:rPr>
              <a:t> </a:t>
            </a:r>
            <a:r>
              <a:rPr lang="fr-FR" altLang="fr-FR" sz="2400" dirty="0" smtClean="0">
                <a:solidFill>
                  <a:srgbClr val="000000"/>
                </a:solidFill>
                <a:ea typeface="Microsoft YaHei" charset="-122"/>
              </a:rPr>
              <a:t>: </a:t>
            </a:r>
            <a:r>
              <a:rPr lang="fr-FR" altLang="fr-FR" sz="2400" b="0" dirty="0" smtClean="0">
                <a:solidFill>
                  <a:srgbClr val="000000"/>
                </a:solidFill>
                <a:ea typeface="Microsoft YaHei" charset="-122"/>
              </a:rPr>
              <a:t> L’élève-savant</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fait des propositions à vocation universelle (conjectures)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débat avec ses pairs de leur pertinence et vérité,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se heurte aux contradictions inhérentes au sens commun  (conflit cognitif / </a:t>
            </a:r>
            <a:r>
              <a:rPr lang="fr-FR" altLang="fr-FR" sz="2400" b="0" dirty="0" err="1" smtClean="0">
                <a:solidFill>
                  <a:srgbClr val="000000"/>
                </a:solidFill>
                <a:ea typeface="Microsoft YaHei" charset="-122"/>
              </a:rPr>
              <a:t>socio-cognitif</a:t>
            </a:r>
            <a:r>
              <a:rPr lang="fr-FR" altLang="fr-FR" sz="2400" b="0" dirty="0" smtClean="0">
                <a:solidFill>
                  <a:srgbClr val="000000"/>
                </a:solidFill>
                <a:ea typeface="Microsoft YaHei" charset="-122"/>
              </a:rPr>
              <a:t>)</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dirty="0">
                <a:solidFill>
                  <a:srgbClr val="000000"/>
                </a:solidFill>
                <a:ea typeface="Microsoft YaHei" charset="-122"/>
              </a:rPr>
              <a:t>C</a:t>
            </a:r>
            <a:r>
              <a:rPr lang="fr-FR" altLang="fr-FR" sz="2400" dirty="0" smtClean="0">
                <a:solidFill>
                  <a:srgbClr val="000000"/>
                </a:solidFill>
                <a:ea typeface="Microsoft YaHei" charset="-122"/>
              </a:rPr>
              <a:t>ontradictions / désordre / doute sont alors les moteurs </a:t>
            </a:r>
            <a:r>
              <a:rPr lang="fr-FR" altLang="fr-FR" sz="2400" dirty="0">
                <a:solidFill>
                  <a:srgbClr val="000000"/>
                </a:solidFill>
                <a:ea typeface="Microsoft YaHei" charset="-122"/>
              </a:rPr>
              <a:t>de </a:t>
            </a:r>
            <a:r>
              <a:rPr lang="fr-FR" altLang="fr-FR" sz="2400" dirty="0" smtClean="0">
                <a:solidFill>
                  <a:srgbClr val="000000"/>
                </a:solidFill>
                <a:ea typeface="Microsoft YaHei" charset="-122"/>
              </a:rPr>
              <a:t>l’entrée dans la construction d’un sens profond.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1050" b="0" dirty="0" smtClean="0">
                <a:solidFill>
                  <a:srgbClr val="000000"/>
                </a:solidFill>
                <a:ea typeface="Microsoft YaHei" charset="-122"/>
              </a:rPr>
              <a:t> </a:t>
            </a:r>
            <a:endParaRPr lang="fr-FR" altLang="fr-FR" sz="1050" b="0" dirty="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u="sng" dirty="0">
                <a:solidFill>
                  <a:srgbClr val="000000"/>
                </a:solidFill>
                <a:ea typeface="Microsoft YaHei" charset="-122"/>
              </a:rPr>
              <a:t>La logique frontale </a:t>
            </a:r>
            <a:r>
              <a:rPr lang="fr-FR" altLang="fr-FR" sz="2400" u="sng" dirty="0" err="1">
                <a:solidFill>
                  <a:srgbClr val="000000"/>
                </a:solidFill>
                <a:ea typeface="Microsoft YaHei" charset="-122"/>
              </a:rPr>
              <a:t>instituante</a:t>
            </a:r>
            <a:r>
              <a:rPr lang="fr-FR" altLang="fr-FR" sz="2400" u="sng" dirty="0">
                <a:solidFill>
                  <a:srgbClr val="000000"/>
                </a:solidFill>
                <a:ea typeface="Microsoft YaHei" charset="-122"/>
              </a:rPr>
              <a:t> </a:t>
            </a:r>
            <a:r>
              <a:rPr lang="fr-FR" altLang="fr-FR" sz="2400" dirty="0" smtClean="0">
                <a:solidFill>
                  <a:srgbClr val="000000"/>
                </a:solidFill>
                <a:ea typeface="Microsoft YaHei" charset="-122"/>
              </a:rPr>
              <a:t> :</a:t>
            </a:r>
            <a:endParaRPr lang="fr-FR" altLang="fr-FR" sz="2400" dirty="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le </a:t>
            </a:r>
            <a:r>
              <a:rPr lang="fr-FR" altLang="fr-FR" sz="2400" b="0" dirty="0">
                <a:solidFill>
                  <a:srgbClr val="000000"/>
                </a:solidFill>
                <a:ea typeface="Microsoft YaHei" charset="-122"/>
              </a:rPr>
              <a:t>professeur </a:t>
            </a:r>
            <a:r>
              <a:rPr lang="fr-FR" altLang="fr-FR" sz="2400" b="0" dirty="0" smtClean="0">
                <a:solidFill>
                  <a:srgbClr val="000000"/>
                </a:solidFill>
                <a:ea typeface="Microsoft YaHei" charset="-122"/>
              </a:rPr>
              <a:t>explique de façon claire/précise/complète</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l’élève lui fait confiance, il n’a </a:t>
            </a:r>
            <a:r>
              <a:rPr lang="fr-FR" altLang="fr-FR" sz="2400" b="0" dirty="0">
                <a:solidFill>
                  <a:srgbClr val="000000"/>
                </a:solidFill>
                <a:ea typeface="Microsoft YaHei" charset="-122"/>
              </a:rPr>
              <a:t>plus à </a:t>
            </a:r>
            <a:r>
              <a:rPr lang="fr-FR" altLang="fr-FR" sz="2400" b="0" dirty="0" smtClean="0">
                <a:solidFill>
                  <a:srgbClr val="000000"/>
                </a:solidFill>
                <a:ea typeface="Microsoft YaHei" charset="-122"/>
              </a:rPr>
              <a:t>douter.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100" b="0" dirty="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dirty="0" smtClean="0">
                <a:solidFill>
                  <a:srgbClr val="000000"/>
                </a:solidFill>
                <a:ea typeface="Microsoft YaHei" charset="-122"/>
              </a:rPr>
              <a:t>Ce non doute et cette logique implacable </a:t>
            </a:r>
            <a:r>
              <a:rPr lang="fr-FR" altLang="fr-FR" sz="2400" b="0" dirty="0" smtClean="0">
                <a:solidFill>
                  <a:srgbClr val="000000"/>
                </a:solidFill>
                <a:ea typeface="Microsoft YaHei" charset="-122"/>
              </a:rPr>
              <a:t>permettent à l’élève de ne </a:t>
            </a:r>
            <a:r>
              <a:rPr lang="fr-FR" altLang="fr-FR" sz="2400" b="0" dirty="0">
                <a:solidFill>
                  <a:srgbClr val="000000"/>
                </a:solidFill>
                <a:ea typeface="Microsoft YaHei" charset="-122"/>
              </a:rPr>
              <a:t>p</a:t>
            </a:r>
            <a:r>
              <a:rPr lang="fr-FR" altLang="fr-FR" sz="2400" b="0" dirty="0" smtClean="0">
                <a:solidFill>
                  <a:srgbClr val="000000"/>
                </a:solidFill>
                <a:ea typeface="Microsoft YaHei" charset="-122"/>
              </a:rPr>
              <a:t>as falsifier un texte de savoir</a:t>
            </a:r>
            <a:r>
              <a:rPr lang="fr-FR" altLang="fr-FR" sz="1800" b="0" dirty="0" smtClean="0">
                <a:solidFill>
                  <a:srgbClr val="000000"/>
                </a:solidFill>
                <a:ea typeface="Microsoft YaHei" charset="-122"/>
              </a:rPr>
              <a:t> </a:t>
            </a:r>
            <a:r>
              <a:rPr lang="fr-FR" altLang="fr-FR" sz="2400" b="0" dirty="0" smtClean="0">
                <a:solidFill>
                  <a:srgbClr val="000000"/>
                </a:solidFill>
                <a:ea typeface="Microsoft YaHei" charset="-122"/>
              </a:rPr>
              <a:t>dont les termes et la syntaxe sont distingués.</a:t>
            </a:r>
            <a:endParaRPr lang="fr-FR" altLang="fr-FR" sz="2400" b="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dirty="0">
                <a:solidFill>
                  <a:srgbClr val="000000"/>
                </a:solidFill>
                <a:ea typeface="Microsoft YaHei" charset="-122"/>
              </a:rPr>
              <a:t>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b="0" dirty="0" smtClean="0">
                <a:solidFill>
                  <a:srgbClr val="000000"/>
                </a:solidFill>
                <a:ea typeface="Microsoft YaHei" charset="-122"/>
              </a:rPr>
              <a:t>S</a:t>
            </a:r>
            <a:endParaRPr lang="fr-FR" altLang="fr-FR" sz="2000" b="0" dirty="0">
              <a:solidFill>
                <a:srgbClr val="000000"/>
              </a:solidFill>
              <a:ea typeface="Microsoft YaHei" charset="-122"/>
            </a:endParaRPr>
          </a:p>
        </p:txBody>
      </p:sp>
    </p:spTree>
    <p:extLst>
      <p:ext uri="{BB962C8B-B14F-4D97-AF65-F5344CB8AC3E}">
        <p14:creationId xmlns:p14="http://schemas.microsoft.com/office/powerpoint/2010/main" val="382928886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2" end="2"/>
                                            </p:txEl>
                                          </p:spTgt>
                                        </p:tgtEl>
                                        <p:attrNameLst>
                                          <p:attrName>style.visibility</p:attrName>
                                        </p:attrNameLst>
                                      </p:cBhvr>
                                      <p:to>
                                        <p:strVal val="visible"/>
                                      </p:to>
                                    </p:set>
                                    <p:anim calcmode="lin" valueType="num">
                                      <p:cBhvr additive="base">
                                        <p:cTn id="19"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2">
                                            <p:txEl>
                                              <p:pRg st="3" end="3"/>
                                            </p:txEl>
                                          </p:spTgt>
                                        </p:tgtEl>
                                        <p:attrNameLst>
                                          <p:attrName>style.visibility</p:attrName>
                                        </p:attrNameLst>
                                      </p:cBhvr>
                                      <p:to>
                                        <p:strVal val="visible"/>
                                      </p:to>
                                    </p:set>
                                    <p:anim calcmode="lin" valueType="num">
                                      <p:cBhvr additive="base">
                                        <p:cTn id="25"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362">
                                            <p:txEl>
                                              <p:pRg st="4" end="4"/>
                                            </p:txEl>
                                          </p:spTgt>
                                        </p:tgtEl>
                                        <p:attrNameLst>
                                          <p:attrName>style.visibility</p:attrName>
                                        </p:attrNameLst>
                                      </p:cBhvr>
                                      <p:to>
                                        <p:strVal val="visible"/>
                                      </p:to>
                                    </p:set>
                                    <p:anim calcmode="lin" valueType="num">
                                      <p:cBhvr additive="base">
                                        <p:cTn id="31"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5362">
                                            <p:txEl>
                                              <p:pRg st="5" end="5"/>
                                            </p:txEl>
                                          </p:spTgt>
                                        </p:tgtEl>
                                        <p:attrNameLst>
                                          <p:attrName>style.visibility</p:attrName>
                                        </p:attrNameLst>
                                      </p:cBhvr>
                                      <p:to>
                                        <p:strVal val="visible"/>
                                      </p:to>
                                    </p:set>
                                    <p:anim calcmode="lin" valueType="num">
                                      <p:cBhvr additive="base">
                                        <p:cTn id="35"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536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5362">
                                            <p:txEl>
                                              <p:pRg st="6" end="6"/>
                                            </p:txEl>
                                          </p:spTgt>
                                        </p:tgtEl>
                                        <p:attrNameLst>
                                          <p:attrName>style.visibility</p:attrName>
                                        </p:attrNameLst>
                                      </p:cBhvr>
                                      <p:to>
                                        <p:strVal val="visible"/>
                                      </p:to>
                                    </p:set>
                                    <p:anim calcmode="lin" valueType="num">
                                      <p:cBhvr additive="base">
                                        <p:cTn id="39" dur="5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53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5362">
                                            <p:txEl>
                                              <p:pRg st="7" end="7"/>
                                            </p:txEl>
                                          </p:spTgt>
                                        </p:tgtEl>
                                        <p:attrNameLst>
                                          <p:attrName>style.visibility</p:attrName>
                                        </p:attrNameLst>
                                      </p:cBhvr>
                                      <p:to>
                                        <p:strVal val="visible"/>
                                      </p:to>
                                    </p:set>
                                    <p:anim calcmode="lin" valueType="num">
                                      <p:cBhvr additive="base">
                                        <p:cTn id="45" dur="500" fill="hold"/>
                                        <p:tgtEl>
                                          <p:spTgt spid="1536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536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5362">
                                            <p:txEl>
                                              <p:pRg st="8" end="8"/>
                                            </p:txEl>
                                          </p:spTgt>
                                        </p:tgtEl>
                                        <p:attrNameLst>
                                          <p:attrName>style.visibility</p:attrName>
                                        </p:attrNameLst>
                                      </p:cBhvr>
                                      <p:to>
                                        <p:strVal val="visible"/>
                                      </p:to>
                                    </p:set>
                                    <p:anim calcmode="lin" valueType="num">
                                      <p:cBhvr additive="base">
                                        <p:cTn id="51" dur="500" fill="hold"/>
                                        <p:tgtEl>
                                          <p:spTgt spid="1536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536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5362">
                                            <p:txEl>
                                              <p:pRg st="10" end="10"/>
                                            </p:txEl>
                                          </p:spTgt>
                                        </p:tgtEl>
                                        <p:attrNameLst>
                                          <p:attrName>style.visibility</p:attrName>
                                        </p:attrNameLst>
                                      </p:cBhvr>
                                      <p:to>
                                        <p:strVal val="visible"/>
                                      </p:to>
                                    </p:set>
                                    <p:anim calcmode="lin" valueType="num">
                                      <p:cBhvr additive="base">
                                        <p:cTn id="57" dur="500" fill="hold"/>
                                        <p:tgtEl>
                                          <p:spTgt spid="15362">
                                            <p:txEl>
                                              <p:pRg st="10" end="1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536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30848" y="260648"/>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2800" b="0" dirty="0" smtClean="0">
                <a:solidFill>
                  <a:srgbClr val="000000"/>
                </a:solidFill>
                <a:effectLst>
                  <a:outerShdw blurRad="38100" dist="38100" dir="2700000" algn="tl">
                    <a:srgbClr val="000000">
                      <a:alpha val="43137"/>
                    </a:srgbClr>
                  </a:outerShdw>
                </a:effectLst>
                <a:ea typeface="Microsoft YaHei" charset="-122"/>
              </a:rPr>
              <a:t>La logique cognitive </a:t>
            </a:r>
            <a:r>
              <a:rPr lang="fr-FR" altLang="fr-FR" sz="2800" b="0" u="sng" dirty="0" smtClean="0">
                <a:solidFill>
                  <a:srgbClr val="000000"/>
                </a:solidFill>
                <a:effectLst>
                  <a:outerShdw blurRad="38100" dist="38100" dir="2700000" algn="tl">
                    <a:srgbClr val="000000">
                      <a:alpha val="43137"/>
                    </a:srgbClr>
                  </a:outerShdw>
                </a:effectLst>
                <a:ea typeface="Microsoft YaHei" charset="-122"/>
              </a:rPr>
              <a:t>constructiviste</a:t>
            </a:r>
            <a:r>
              <a:rPr lang="fr-FR" altLang="fr-FR" sz="2800" b="0" dirty="0" smtClean="0">
                <a:solidFill>
                  <a:srgbClr val="000000"/>
                </a:solidFill>
                <a:effectLst>
                  <a:outerShdw blurRad="38100" dist="38100" dir="2700000" algn="tl">
                    <a:srgbClr val="000000">
                      <a:alpha val="43137"/>
                    </a:srgbClr>
                  </a:outerShdw>
                </a:effectLst>
                <a:ea typeface="Microsoft YaHei" charset="-122"/>
              </a:rPr>
              <a:t> du débat </a:t>
            </a:r>
            <a:endParaRPr lang="fr-FR" altLang="fr-FR" sz="4000" b="0" dirty="0">
              <a:solidFill>
                <a:srgbClr val="000000"/>
              </a:solidFill>
              <a:effectLst>
                <a:outerShdw blurRad="38100" dist="38100" dir="2700000" algn="tl">
                  <a:srgbClr val="000000">
                    <a:alpha val="43137"/>
                  </a:srgbClr>
                </a:outerShdw>
              </a:effectLst>
              <a:ea typeface="Microsoft YaHei" charset="-122"/>
            </a:endParaRPr>
          </a:p>
        </p:txBody>
      </p:sp>
      <p:sp>
        <p:nvSpPr>
          <p:cNvPr id="15362" name="Text Box 2"/>
          <p:cNvSpPr txBox="1">
            <a:spLocks noChangeArrowheads="1"/>
          </p:cNvSpPr>
          <p:nvPr/>
        </p:nvSpPr>
        <p:spPr bwMode="auto">
          <a:xfrm>
            <a:off x="467544" y="1484784"/>
            <a:ext cx="8496944" cy="616334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u="sng" dirty="0" smtClean="0">
                <a:solidFill>
                  <a:srgbClr val="000000"/>
                </a:solidFill>
                <a:ea typeface="Microsoft YaHei" charset="-122"/>
              </a:rPr>
              <a:t>Le professeur problématise </a:t>
            </a:r>
            <a:r>
              <a:rPr lang="fr-FR" altLang="fr-FR" sz="2400" b="0" u="sng" dirty="0" smtClean="0">
                <a:solidFill>
                  <a:srgbClr val="000000"/>
                </a:solidFill>
                <a:ea typeface="Microsoft YaHei" charset="-122"/>
              </a:rPr>
              <a:t>un domaine de réalité </a:t>
            </a:r>
            <a:r>
              <a:rPr lang="fr-FR" altLang="fr-FR" sz="2400" b="0" dirty="0" smtClean="0">
                <a:solidFill>
                  <a:srgbClr val="000000"/>
                </a:solidFill>
                <a:ea typeface="Microsoft YaHei" charset="-122"/>
              </a:rPr>
              <a:t>de façon à ce qu’il puisse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1400" b="0" dirty="0" smtClean="0">
                <a:solidFill>
                  <a:srgbClr val="000000"/>
                </a:solidFill>
                <a:ea typeface="Microsoft YaHei" charset="-122"/>
              </a:rPr>
              <a:t> </a:t>
            </a:r>
            <a:endParaRPr lang="fr-FR" altLang="fr-FR" sz="600" b="0" dirty="0" smtClean="0">
              <a:solidFill>
                <a:srgbClr val="000000"/>
              </a:solidFill>
              <a:ea typeface="Microsoft YaHei" charset="-122"/>
            </a:endParaRP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d’abord placer ses élèves dans </a:t>
            </a:r>
            <a:r>
              <a:rPr lang="fr-FR" altLang="fr-FR" sz="2400" dirty="0" smtClean="0">
                <a:solidFill>
                  <a:srgbClr val="000000"/>
                </a:solidFill>
                <a:ea typeface="Microsoft YaHei" charset="-122"/>
              </a:rPr>
              <a:t>la posture du savant </a:t>
            </a:r>
            <a:r>
              <a:rPr lang="fr-FR" altLang="fr-FR" sz="2400" b="0" dirty="0" smtClean="0">
                <a:solidFill>
                  <a:srgbClr val="000000"/>
                </a:solidFill>
                <a:ea typeface="Microsoft YaHei" charset="-122"/>
              </a:rPr>
              <a:t>chercheur de saveurs</a:t>
            </a:r>
          </a:p>
          <a:p>
            <a:pPr marL="1365250" lvl="2"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1050" b="0" dirty="0" smtClean="0">
                <a:solidFill>
                  <a:srgbClr val="000000"/>
                </a:solidFill>
                <a:ea typeface="Microsoft YaHei" charset="-122"/>
              </a:rPr>
              <a:t>  </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ensuite conduire un débat où</a:t>
            </a:r>
            <a:r>
              <a:rPr lang="fr-FR" altLang="fr-FR" sz="2400" dirty="0" smtClean="0">
                <a:solidFill>
                  <a:srgbClr val="000000"/>
                </a:solidFill>
                <a:ea typeface="Microsoft YaHei" charset="-122"/>
              </a:rPr>
              <a:t> les idées discutées sont celles des élèves</a:t>
            </a:r>
            <a:r>
              <a:rPr lang="fr-FR" altLang="fr-FR" sz="2400" b="0" dirty="0" smtClean="0">
                <a:solidFill>
                  <a:srgbClr val="000000"/>
                </a:solidFill>
                <a:ea typeface="Microsoft YaHei" charset="-122"/>
              </a:rPr>
              <a:t> en tant que membres de la communauté savante classe ou amphi.</a:t>
            </a:r>
          </a:p>
          <a:p>
            <a:pPr marL="450850" indent="-342900">
              <a:spcBef>
                <a:spcPts val="300"/>
              </a:spcBef>
              <a:buSzPct val="100000"/>
              <a:buFontTx/>
              <a:buChar char="-"/>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400" b="0" dirty="0" smtClean="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Il accepte alors que les idées énoncées / combattues le soient d’abord dans </a:t>
            </a:r>
            <a:r>
              <a:rPr lang="fr-FR" altLang="fr-FR" sz="2400" dirty="0" smtClean="0">
                <a:solidFill>
                  <a:srgbClr val="000000"/>
                </a:solidFill>
                <a:ea typeface="Microsoft YaHei" charset="-122"/>
              </a:rPr>
              <a:t>le langage </a:t>
            </a:r>
            <a:r>
              <a:rPr lang="fr-FR" altLang="fr-FR" sz="2400" b="0" dirty="0" smtClean="0">
                <a:solidFill>
                  <a:srgbClr val="000000"/>
                </a:solidFill>
                <a:ea typeface="Microsoft YaHei" charset="-122"/>
              </a:rPr>
              <a:t>où </a:t>
            </a:r>
            <a:r>
              <a:rPr lang="fr-FR" altLang="fr-FR" sz="2400" dirty="0" smtClean="0">
                <a:solidFill>
                  <a:srgbClr val="000000"/>
                </a:solidFill>
                <a:ea typeface="Microsoft YaHei" charset="-122"/>
              </a:rPr>
              <a:t>les auteurs pensent</a:t>
            </a:r>
            <a:r>
              <a:rPr lang="fr-FR" altLang="fr-FR" sz="2400" b="0" dirty="0" smtClean="0">
                <a:solidFill>
                  <a:srgbClr val="000000"/>
                </a:solidFill>
                <a:ea typeface="Microsoft YaHei" charset="-122"/>
              </a:rPr>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400" b="0" dirty="0" smtClean="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dirty="0" smtClean="0">
                <a:solidFill>
                  <a:srgbClr val="000000"/>
                </a:solidFill>
                <a:ea typeface="Microsoft YaHei" charset="-122"/>
              </a:rPr>
              <a:t>Il ose alors écrire </a:t>
            </a:r>
            <a:r>
              <a:rPr lang="fr-FR" altLang="fr-FR" sz="2400" b="0" dirty="0" smtClean="0">
                <a:solidFill>
                  <a:srgbClr val="000000"/>
                </a:solidFill>
                <a:ea typeface="Microsoft YaHei" charset="-122"/>
              </a:rPr>
              <a:t>du « mal-dit, du maladroit, </a:t>
            </a:r>
            <a:r>
              <a:rPr lang="fr-FR" altLang="fr-FR" sz="2400" dirty="0" smtClean="0">
                <a:solidFill>
                  <a:srgbClr val="000000"/>
                </a:solidFill>
                <a:ea typeface="Microsoft YaHei" charset="-122"/>
              </a:rPr>
              <a:t>du faux</a:t>
            </a:r>
            <a:r>
              <a:rPr lang="fr-FR" altLang="fr-FR" sz="2400" b="0" dirty="0" smtClean="0">
                <a:solidFill>
                  <a:srgbClr val="000000"/>
                </a:solidFill>
                <a:ea typeface="Microsoft YaHei" charset="-122"/>
              </a:rPr>
              <a:t> » !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1600" b="0" dirty="0" smtClean="0">
                <a:solidFill>
                  <a:srgbClr val="000000"/>
                </a:solidFill>
                <a:ea typeface="Microsoft YaHei" charset="-122"/>
              </a:rPr>
              <a:t> </a:t>
            </a:r>
            <a:endParaRPr lang="fr-FR" altLang="fr-FR" sz="1600" b="0" dirty="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00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dirty="0">
                <a:solidFill>
                  <a:srgbClr val="000000"/>
                </a:solidFill>
                <a:ea typeface="Microsoft YaHei" charset="-122"/>
              </a:rPr>
              <a:t> </a:t>
            </a:r>
          </a:p>
        </p:txBody>
      </p:sp>
    </p:spTree>
    <p:extLst>
      <p:ext uri="{BB962C8B-B14F-4D97-AF65-F5344CB8AC3E}">
        <p14:creationId xmlns:p14="http://schemas.microsoft.com/office/powerpoint/2010/main" val="379733486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5362">
                                            <p:txEl>
                                              <p:pRg st="2" end="2"/>
                                            </p:txEl>
                                          </p:spTgt>
                                        </p:tgtEl>
                                        <p:attrNameLst>
                                          <p:attrName>style.visibility</p:attrName>
                                        </p:attrNameLst>
                                      </p:cBhvr>
                                      <p:to>
                                        <p:strVal val="visible"/>
                                      </p:to>
                                    </p:set>
                                    <p:anim calcmode="lin" valueType="num">
                                      <p:cBhvr additive="base">
                                        <p:cTn id="17"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5362">
                                            <p:txEl>
                                              <p:pRg st="3" end="3"/>
                                            </p:txEl>
                                          </p:spTgt>
                                        </p:tgtEl>
                                        <p:attrNameLst>
                                          <p:attrName>style.visibility</p:attrName>
                                        </p:attrNameLst>
                                      </p:cBhvr>
                                      <p:to>
                                        <p:strVal val="visible"/>
                                      </p:to>
                                    </p:set>
                                    <p:anim calcmode="lin" valueType="num">
                                      <p:cBhvr additive="base">
                                        <p:cTn id="23"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5362">
                                            <p:txEl>
                                              <p:pRg st="4" end="4"/>
                                            </p:txEl>
                                          </p:spTgt>
                                        </p:tgtEl>
                                        <p:attrNameLst>
                                          <p:attrName>style.visibility</p:attrName>
                                        </p:attrNameLst>
                                      </p:cBhvr>
                                      <p:to>
                                        <p:strVal val="visible"/>
                                      </p:to>
                                    </p:set>
                                    <p:anim calcmode="lin" valueType="num">
                                      <p:cBhvr additive="base">
                                        <p:cTn id="27"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5362">
                                            <p:txEl>
                                              <p:pRg st="6" end="6"/>
                                            </p:txEl>
                                          </p:spTgt>
                                        </p:tgtEl>
                                        <p:attrNameLst>
                                          <p:attrName>style.visibility</p:attrName>
                                        </p:attrNameLst>
                                      </p:cBhvr>
                                      <p:to>
                                        <p:strVal val="visible"/>
                                      </p:to>
                                    </p:set>
                                    <p:anim calcmode="lin" valueType="num">
                                      <p:cBhvr additive="base">
                                        <p:cTn id="33" dur="5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3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5362">
                                            <p:txEl>
                                              <p:pRg st="8" end="8"/>
                                            </p:txEl>
                                          </p:spTgt>
                                        </p:tgtEl>
                                        <p:attrNameLst>
                                          <p:attrName>style.visibility</p:attrName>
                                        </p:attrNameLst>
                                      </p:cBhvr>
                                      <p:to>
                                        <p:strVal val="visible"/>
                                      </p:to>
                                    </p:set>
                                    <p:anim calcmode="lin" valueType="num">
                                      <p:cBhvr additive="base">
                                        <p:cTn id="39" dur="500" fill="hold"/>
                                        <p:tgtEl>
                                          <p:spTgt spid="1536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536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5362">
                                            <p:txEl>
                                              <p:pRg st="9" end="9"/>
                                            </p:txEl>
                                          </p:spTgt>
                                        </p:tgtEl>
                                        <p:attrNameLst>
                                          <p:attrName>style.visibility</p:attrName>
                                        </p:attrNameLst>
                                      </p:cBhvr>
                                      <p:to>
                                        <p:strVal val="visible"/>
                                      </p:to>
                                    </p:set>
                                    <p:anim calcmode="lin" valueType="num">
                                      <p:cBhvr additive="base">
                                        <p:cTn id="43" dur="500" fill="hold"/>
                                        <p:tgtEl>
                                          <p:spTgt spid="1536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36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30848" y="260648"/>
            <a:ext cx="8784530" cy="1066800"/>
          </a:xfrm>
          <a:prstGeom prst="rect">
            <a:avLst/>
          </a:prstGeom>
          <a:noFill/>
          <a:ln w="9525">
            <a:noFill/>
            <a:round/>
            <a:headEnd/>
            <a:tailEnd/>
          </a:ln>
        </p:spPr>
        <p:txBody>
          <a:bodyPr anchor="ctr"/>
          <a:lstStyle/>
          <a:p>
            <a: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altLang="fr-FR" sz="2800" b="0" dirty="0" smtClean="0">
                <a:solidFill>
                  <a:srgbClr val="000000"/>
                </a:solidFill>
                <a:effectLst>
                  <a:outerShdw blurRad="38100" dist="38100" dir="2700000" algn="tl">
                    <a:srgbClr val="000000">
                      <a:alpha val="43137"/>
                    </a:srgbClr>
                  </a:outerShdw>
                </a:effectLst>
                <a:ea typeface="Microsoft YaHei" charset="-122"/>
              </a:rPr>
              <a:t>La logique cognitive </a:t>
            </a:r>
            <a:r>
              <a:rPr lang="fr-FR" altLang="fr-FR" sz="2800" b="0" u="sng" dirty="0" smtClean="0">
                <a:solidFill>
                  <a:srgbClr val="000000"/>
                </a:solidFill>
                <a:effectLst>
                  <a:outerShdw blurRad="38100" dist="38100" dir="2700000" algn="tl">
                    <a:srgbClr val="000000">
                      <a:alpha val="43137"/>
                    </a:srgbClr>
                  </a:outerShdw>
                </a:effectLst>
                <a:ea typeface="Microsoft YaHei" charset="-122"/>
              </a:rPr>
              <a:t>institutionnelle</a:t>
            </a:r>
            <a:r>
              <a:rPr lang="fr-FR" altLang="fr-FR" sz="2800" b="0" dirty="0" smtClean="0">
                <a:solidFill>
                  <a:srgbClr val="000000"/>
                </a:solidFill>
                <a:effectLst>
                  <a:outerShdw blurRad="38100" dist="38100" dir="2700000" algn="tl">
                    <a:srgbClr val="000000">
                      <a:alpha val="43137"/>
                    </a:srgbClr>
                  </a:outerShdw>
                </a:effectLst>
                <a:ea typeface="Microsoft YaHei" charset="-122"/>
              </a:rPr>
              <a:t> du débat</a:t>
            </a:r>
          </a:p>
        </p:txBody>
      </p:sp>
      <p:sp>
        <p:nvSpPr>
          <p:cNvPr id="15362" name="Text Box 2"/>
          <p:cNvSpPr txBox="1">
            <a:spLocks noChangeArrowheads="1"/>
          </p:cNvSpPr>
          <p:nvPr/>
        </p:nvSpPr>
        <p:spPr bwMode="auto">
          <a:xfrm>
            <a:off x="256738" y="1196752"/>
            <a:ext cx="8496944" cy="6163344"/>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dirty="0" smtClean="0">
                <a:solidFill>
                  <a:srgbClr val="000000"/>
                </a:solidFill>
                <a:ea typeface="Microsoft YaHei" charset="-122"/>
              </a:rPr>
              <a:t>Pendant le débat, </a:t>
            </a:r>
            <a:r>
              <a:rPr lang="fr-FR" altLang="fr-FR" sz="2400" b="0" dirty="0" smtClean="0">
                <a:solidFill>
                  <a:srgbClr val="000000"/>
                </a:solidFill>
                <a:ea typeface="Microsoft YaHei" charset="-122"/>
              </a:rPr>
              <a:t>quand le professeur juge qu’une idée </a:t>
            </a:r>
            <a:r>
              <a:rPr lang="fr-FR" altLang="fr-FR" sz="2400" dirty="0" smtClean="0">
                <a:solidFill>
                  <a:srgbClr val="000000"/>
                </a:solidFill>
                <a:ea typeface="Microsoft YaHei" charset="-122"/>
              </a:rPr>
              <a:t>risque d’« éloigner insidieusement » le groupe </a:t>
            </a:r>
            <a:r>
              <a:rPr lang="fr-FR" altLang="fr-FR" sz="2400" b="0" dirty="0" smtClean="0">
                <a:solidFill>
                  <a:srgbClr val="000000"/>
                </a:solidFill>
                <a:ea typeface="Microsoft YaHei" charset="-122"/>
              </a:rPr>
              <a:t>du vrai problème, il peut inviter la classe à voir s’il est possible ou non « d’insérer cette idée dans la problématique de la situation »,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600" b="0" dirty="0" smtClean="0">
                <a:solidFill>
                  <a:srgbClr val="000000"/>
                </a:solidFill>
                <a:ea typeface="Microsoft YaHei" charset="-122"/>
              </a:rPr>
              <a:t> </a:t>
            </a:r>
            <a:r>
              <a:rPr lang="fr-FR" altLang="fr-FR" sz="2400" b="0" dirty="0" smtClean="0">
                <a:solidFill>
                  <a:srgbClr val="000000"/>
                </a:solidFill>
                <a:ea typeface="Microsoft YaHei" charset="-122"/>
              </a:rPr>
              <a:t>ce qui permet au groupe d’avancer</a:t>
            </a:r>
            <a:r>
              <a:rPr lang="fr-FR" altLang="fr-FR" sz="2400" dirty="0" smtClean="0">
                <a:solidFill>
                  <a:srgbClr val="000000"/>
                </a:solidFill>
                <a:ea typeface="Microsoft YaHei" charset="-122"/>
              </a:rPr>
              <a:t> </a:t>
            </a:r>
            <a:r>
              <a:rPr lang="fr-FR" altLang="fr-FR" sz="2400" b="0" dirty="0" smtClean="0">
                <a:solidFill>
                  <a:srgbClr val="000000"/>
                </a:solidFill>
                <a:ea typeface="Microsoft YaHei" charset="-122"/>
              </a:rPr>
              <a:t>dans la </a:t>
            </a:r>
            <a:r>
              <a:rPr lang="fr-FR" altLang="fr-FR" sz="2400" dirty="0" smtClean="0">
                <a:solidFill>
                  <a:srgbClr val="000000"/>
                </a:solidFill>
                <a:ea typeface="Microsoft YaHei" charset="-122"/>
              </a:rPr>
              <a:t>compréhension de cette problématique</a:t>
            </a:r>
            <a:r>
              <a:rPr lang="fr-FR" altLang="fr-FR" sz="2400" b="0" dirty="0" smtClean="0">
                <a:solidFill>
                  <a:srgbClr val="000000"/>
                </a:solidFill>
                <a:ea typeface="Microsoft YaHei" charset="-122"/>
              </a:rPr>
              <a:t> sans que le prof. résolve le problème à sa place.</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500" b="0" dirty="0" smtClean="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dirty="0" smtClean="0">
                <a:solidFill>
                  <a:srgbClr val="000000"/>
                </a:solidFill>
                <a:ea typeface="Microsoft YaHei" charset="-122"/>
              </a:rPr>
              <a:t>Il clôt le débat </a:t>
            </a:r>
            <a:r>
              <a:rPr lang="fr-FR" altLang="fr-FR" sz="2400" b="0" dirty="0" smtClean="0">
                <a:solidFill>
                  <a:srgbClr val="000000"/>
                </a:solidFill>
                <a:ea typeface="Microsoft YaHei" charset="-122"/>
              </a:rPr>
              <a:t>dès qu’il pense pouvoir livrer un texte précis dont le sens entrera en résonnance avec celui du débat.</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1000" b="0" dirty="0" smtClean="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dirty="0" smtClean="0">
                <a:solidFill>
                  <a:srgbClr val="000000"/>
                </a:solidFill>
                <a:ea typeface="Microsoft YaHei" charset="-122"/>
              </a:rPr>
              <a:t>Les</a:t>
            </a:r>
            <a:r>
              <a:rPr lang="fr-FR" altLang="fr-FR" sz="2400" b="0" dirty="0" smtClean="0">
                <a:solidFill>
                  <a:srgbClr val="000000"/>
                </a:solidFill>
                <a:ea typeface="Microsoft YaHei" charset="-122"/>
              </a:rPr>
              <a:t> </a:t>
            </a:r>
            <a:r>
              <a:rPr lang="fr-FR" altLang="fr-FR" sz="2400" dirty="0" smtClean="0">
                <a:solidFill>
                  <a:srgbClr val="000000"/>
                </a:solidFill>
                <a:ea typeface="Microsoft YaHei" charset="-122"/>
              </a:rPr>
              <a:t>vérités institutionnelles </a:t>
            </a:r>
            <a:r>
              <a:rPr lang="fr-FR" altLang="fr-FR" sz="2400" b="0" dirty="0" smtClean="0">
                <a:solidFill>
                  <a:srgbClr val="000000"/>
                </a:solidFill>
                <a:ea typeface="Microsoft YaHei" charset="-122"/>
              </a:rPr>
              <a:t>qu’il </a:t>
            </a:r>
            <a:r>
              <a:rPr lang="fr-FR" altLang="fr-FR" sz="2400" b="0" dirty="0">
                <a:solidFill>
                  <a:srgbClr val="000000"/>
                </a:solidFill>
                <a:ea typeface="Microsoft YaHei" charset="-122"/>
              </a:rPr>
              <a:t>énonce </a:t>
            </a:r>
            <a:r>
              <a:rPr lang="fr-FR" altLang="fr-FR" sz="2400" b="0" dirty="0" smtClean="0">
                <a:solidFill>
                  <a:srgbClr val="000000"/>
                </a:solidFill>
                <a:ea typeface="Microsoft YaHei" charset="-122"/>
              </a:rPr>
              <a:t>alors doctement doivent pouvoir </a:t>
            </a:r>
            <a:r>
              <a:rPr lang="fr-FR" altLang="fr-FR" sz="2400" dirty="0" smtClean="0">
                <a:solidFill>
                  <a:srgbClr val="000000"/>
                </a:solidFill>
                <a:ea typeface="Microsoft YaHei" charset="-122"/>
              </a:rPr>
              <a:t>bousculer/réorganiser </a:t>
            </a:r>
            <a:r>
              <a:rPr lang="fr-FR" altLang="fr-FR" sz="2400" dirty="0">
                <a:solidFill>
                  <a:srgbClr val="000000"/>
                </a:solidFill>
                <a:ea typeface="Microsoft YaHei" charset="-122"/>
              </a:rPr>
              <a:t>l</a:t>
            </a:r>
            <a:r>
              <a:rPr lang="fr-FR" altLang="fr-FR" sz="2400" dirty="0" smtClean="0">
                <a:solidFill>
                  <a:srgbClr val="000000"/>
                </a:solidFill>
                <a:ea typeface="Microsoft YaHei" charset="-122"/>
              </a:rPr>
              <a:t>es intuitions </a:t>
            </a:r>
            <a:r>
              <a:rPr lang="fr-FR" altLang="fr-FR" sz="2400" b="0" dirty="0" smtClean="0">
                <a:solidFill>
                  <a:srgbClr val="000000"/>
                </a:solidFill>
                <a:ea typeface="Microsoft YaHei" charset="-122"/>
              </a:rPr>
              <a:t>exprimées dans le débat afin de les rendre plus </a:t>
            </a:r>
            <a:r>
              <a:rPr lang="fr-FR" altLang="fr-FR" sz="2400" dirty="0" smtClean="0">
                <a:solidFill>
                  <a:srgbClr val="000000"/>
                </a:solidFill>
                <a:ea typeface="Microsoft YaHei" charset="-122"/>
              </a:rPr>
              <a:t>conformes à la réalité étudiée.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400" b="0" dirty="0" smtClean="0">
                <a:solidFill>
                  <a:srgbClr val="000000"/>
                </a:solidFill>
                <a:ea typeface="Microsoft YaHei" charset="-122"/>
              </a:rPr>
              <a:t>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1600" b="0" dirty="0" smtClean="0">
                <a:solidFill>
                  <a:srgbClr val="000000"/>
                </a:solidFill>
                <a:ea typeface="Microsoft YaHei" charset="-122"/>
              </a:rPr>
              <a:t> </a:t>
            </a:r>
            <a:endParaRPr lang="fr-FR" altLang="fr-FR" sz="1600" b="0" dirty="0">
              <a:solidFill>
                <a:srgbClr val="000000"/>
              </a:solidFill>
              <a:ea typeface="Microsoft YaHei" charset="-122"/>
            </a:endParaRP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altLang="fr-FR" sz="2000" dirty="0">
              <a:solidFill>
                <a:srgbClr val="000000"/>
              </a:solidFill>
              <a:ea typeface="Microsoft YaHei" charset="-122"/>
            </a:endParaRP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altLang="fr-FR" sz="2000" dirty="0">
                <a:solidFill>
                  <a:srgbClr val="000000"/>
                </a:solidFill>
                <a:ea typeface="Microsoft YaHei" charset="-122"/>
              </a:rPr>
              <a:t> </a:t>
            </a:r>
          </a:p>
        </p:txBody>
      </p:sp>
    </p:spTree>
    <p:extLst>
      <p:ext uri="{BB962C8B-B14F-4D97-AF65-F5344CB8AC3E}">
        <p14:creationId xmlns:p14="http://schemas.microsoft.com/office/powerpoint/2010/main" val="21877721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anim calcmode="lin" valueType="num">
                                      <p:cBhvr additive="base">
                                        <p:cTn id="19"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2">
                                            <p:txEl>
                                              <p:pRg st="5" end="5"/>
                                            </p:txEl>
                                          </p:spTgt>
                                        </p:tgtEl>
                                        <p:attrNameLst>
                                          <p:attrName>style.visibility</p:attrName>
                                        </p:attrNameLst>
                                      </p:cBhvr>
                                      <p:to>
                                        <p:strVal val="visible"/>
                                      </p:to>
                                    </p:set>
                                    <p:anim calcmode="lin" valueType="num">
                                      <p:cBhvr additive="base">
                                        <p:cTn id="25"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5362">
                                            <p:txEl>
                                              <p:pRg st="6" end="6"/>
                                            </p:txEl>
                                          </p:spTgt>
                                        </p:tgtEl>
                                        <p:attrNameLst>
                                          <p:attrName>style.visibility</p:attrName>
                                        </p:attrNameLst>
                                      </p:cBhvr>
                                      <p:to>
                                        <p:strVal val="visible"/>
                                      </p:to>
                                    </p:set>
                                    <p:anim calcmode="lin" valueType="num">
                                      <p:cBhvr additive="base">
                                        <p:cTn id="29" dur="5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36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5362">
                                            <p:txEl>
                                              <p:pRg st="7" end="7"/>
                                            </p:txEl>
                                          </p:spTgt>
                                        </p:tgtEl>
                                        <p:attrNameLst>
                                          <p:attrName>style.visibility</p:attrName>
                                        </p:attrNameLst>
                                      </p:cBhvr>
                                      <p:to>
                                        <p:strVal val="visible"/>
                                      </p:to>
                                    </p:set>
                                    <p:anim calcmode="lin" valueType="num">
                                      <p:cBhvr additive="base">
                                        <p:cTn id="33" dur="500" fill="hold"/>
                                        <p:tgtEl>
                                          <p:spTgt spid="1536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536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7897" y="429762"/>
            <a:ext cx="8229600" cy="634802"/>
          </a:xfrm>
        </p:spPr>
        <p:txBody>
          <a:bodyPr/>
          <a:lstStyle/>
          <a:p>
            <a:pPr algn="ctr"/>
            <a:r>
              <a:rPr lang="fr-FR" sz="2400" b="1" dirty="0">
                <a:effectLst>
                  <a:outerShdw blurRad="38100" dist="38100" dir="2700000" algn="tl">
                    <a:srgbClr val="000000">
                      <a:alpha val="43137"/>
                    </a:srgbClr>
                  </a:outerShdw>
                </a:effectLst>
              </a:rPr>
              <a:t>Déroulé du débat scientifique en classe </a:t>
            </a:r>
          </a:p>
        </p:txBody>
      </p:sp>
      <p:sp>
        <p:nvSpPr>
          <p:cNvPr id="3" name="Espace réservé du contenu 2"/>
          <p:cNvSpPr>
            <a:spLocks noGrp="1"/>
          </p:cNvSpPr>
          <p:nvPr>
            <p:ph idx="1"/>
          </p:nvPr>
        </p:nvSpPr>
        <p:spPr>
          <a:xfrm>
            <a:off x="283192" y="1064564"/>
            <a:ext cx="8609288" cy="5949280"/>
          </a:xfrm>
        </p:spPr>
        <p:txBody>
          <a:bodyPr/>
          <a:lstStyle/>
          <a:p>
            <a:pPr marL="109537" indent="0">
              <a:buClrTx/>
              <a:buNone/>
            </a:pPr>
            <a:r>
              <a:rPr lang="fr-FR" sz="2000" dirty="0"/>
              <a:t>Le professeur place ses élèves face à </a:t>
            </a:r>
            <a:r>
              <a:rPr lang="fr-FR" sz="2000" b="1" dirty="0"/>
              <a:t>un domaine de réa</a:t>
            </a:r>
            <a:r>
              <a:rPr lang="fr-FR" sz="2000" dirty="0"/>
              <a:t>lité </a:t>
            </a:r>
            <a:r>
              <a:rPr lang="fr-FR" sz="2000" i="1" dirty="0"/>
              <a:t>qu’il </a:t>
            </a:r>
            <a:r>
              <a:rPr lang="fr-FR" sz="2000" b="1" i="1" dirty="0"/>
              <a:t>problématise </a:t>
            </a:r>
            <a:r>
              <a:rPr lang="fr-FR" sz="2000" i="1" dirty="0"/>
              <a:t>de façon à ce que les </a:t>
            </a:r>
            <a:r>
              <a:rPr lang="fr-FR" sz="2000" b="1" i="1" dirty="0"/>
              <a:t>saveurs que les élèves vont </a:t>
            </a:r>
            <a:r>
              <a:rPr lang="fr-FR" sz="2000" i="1" dirty="0"/>
              <a:t> pressentir lorsqu’ils se questionnent de cette façon, vont les inciter à faire  des propositions  qui ont un rapport avec le savoir qu’il veut enseigner  (</a:t>
            </a:r>
            <a:r>
              <a:rPr lang="fr-FR" sz="1600" i="1" dirty="0"/>
              <a:t>pas travaillé dans ce stage) </a:t>
            </a:r>
            <a:endParaRPr lang="fr-FR" sz="2000" dirty="0"/>
          </a:p>
          <a:p>
            <a:pPr marL="109537" indent="0">
              <a:buClrTx/>
              <a:buNone/>
            </a:pPr>
            <a:r>
              <a:rPr lang="fr-FR" sz="2000" b="1" dirty="0">
                <a:solidFill>
                  <a:schemeClr val="accent5">
                    <a:lumMod val="50000"/>
                  </a:schemeClr>
                </a:solidFill>
              </a:rPr>
              <a:t>Ces élèves </a:t>
            </a:r>
            <a:r>
              <a:rPr lang="fr-FR" sz="2000" dirty="0">
                <a:solidFill>
                  <a:schemeClr val="accent5">
                    <a:lumMod val="50000"/>
                  </a:schemeClr>
                </a:solidFill>
              </a:rPr>
              <a:t>pourront donc prendre des initiatives, faire des choix, </a:t>
            </a:r>
            <a:r>
              <a:rPr lang="fr-FR" sz="2000" b="1" dirty="0">
                <a:solidFill>
                  <a:schemeClr val="accent5">
                    <a:lumMod val="50000"/>
                  </a:schemeClr>
                </a:solidFill>
              </a:rPr>
              <a:t>proposer des conjectures.</a:t>
            </a:r>
            <a:endParaRPr lang="fr-FR" sz="2000" i="1" dirty="0">
              <a:solidFill>
                <a:schemeClr val="accent5">
                  <a:lumMod val="50000"/>
                </a:schemeClr>
              </a:solidFill>
            </a:endParaRPr>
          </a:p>
          <a:p>
            <a:pPr marL="109537" indent="0">
              <a:buClrTx/>
              <a:buNone/>
            </a:pPr>
            <a:r>
              <a:rPr lang="fr-FR" sz="2000" dirty="0"/>
              <a:t>Dans un débat entre pairs structuré par le professeur tous sont invités  à porter des jugements de fond sur ces conjectures : « à mon avis c’est plus ou moins exact, important, pertinent, valide…. »</a:t>
            </a:r>
          </a:p>
          <a:p>
            <a:pPr marL="109537" indent="0">
              <a:buClrTx/>
              <a:buNone/>
            </a:pPr>
            <a:r>
              <a:rPr lang="fr-FR" sz="2000" dirty="0">
                <a:solidFill>
                  <a:schemeClr val="accent5">
                    <a:lumMod val="50000"/>
                  </a:schemeClr>
                </a:solidFill>
              </a:rPr>
              <a:t>Apparaissent alors des rassemblements d’opinions autour d’avis concordants /contradictoires.</a:t>
            </a:r>
            <a:endParaRPr lang="fr-FR" sz="2000" b="1" dirty="0">
              <a:solidFill>
                <a:schemeClr val="accent5">
                  <a:lumMod val="50000"/>
                </a:schemeClr>
              </a:solidFill>
            </a:endParaRPr>
          </a:p>
          <a:p>
            <a:pPr marL="109537" indent="0">
              <a:buClrTx/>
              <a:buNone/>
            </a:pPr>
            <a:r>
              <a:rPr lang="fr-FR" sz="2000" b="1" dirty="0"/>
              <a:t>S’instaure un doute scientifique </a:t>
            </a:r>
            <a:r>
              <a:rPr lang="fr-FR" sz="2000" dirty="0"/>
              <a:t>que le professeur entretient en s’interdisant de prendre parti sur le fond et qui oblige chacun </a:t>
            </a:r>
          </a:p>
          <a:p>
            <a:pPr marL="109537" indent="0">
              <a:buClrTx/>
              <a:buNone/>
            </a:pPr>
            <a:r>
              <a:rPr lang="fr-FR" sz="2000" b="1" dirty="0"/>
              <a:t>	</a:t>
            </a:r>
            <a:r>
              <a:rPr lang="fr-FR" sz="2000" b="1" dirty="0">
                <a:solidFill>
                  <a:schemeClr val="bg2">
                    <a:lumMod val="25000"/>
                  </a:schemeClr>
                </a:solidFill>
              </a:rPr>
              <a:t>pour se faire comprendre, </a:t>
            </a:r>
            <a:r>
              <a:rPr lang="fr-FR" sz="2000" dirty="0">
                <a:solidFill>
                  <a:schemeClr val="bg2">
                    <a:lumMod val="25000"/>
                  </a:schemeClr>
                </a:solidFill>
              </a:rPr>
              <a:t>à préciser pour lui-même ce qui 	donne sens aux saveurs qu’il ressent   </a:t>
            </a:r>
          </a:p>
          <a:p>
            <a:pPr marL="109537" indent="0">
              <a:buClrTx/>
              <a:buNone/>
            </a:pPr>
            <a:r>
              <a:rPr lang="fr-FR" sz="2000" b="1" dirty="0"/>
              <a:t>          pour convaincre, </a:t>
            </a:r>
            <a:r>
              <a:rPr lang="fr-FR" sz="2000" dirty="0"/>
              <a:t>à</a:t>
            </a:r>
            <a:r>
              <a:rPr lang="fr-FR" sz="2000" b="1" dirty="0"/>
              <a:t> </a:t>
            </a:r>
            <a:r>
              <a:rPr lang="fr-FR" sz="2000" dirty="0"/>
              <a:t>mettre en texte les</a:t>
            </a:r>
            <a:r>
              <a:rPr lang="fr-FR" sz="2000" b="1" dirty="0"/>
              <a:t> intuitions </a:t>
            </a:r>
            <a:r>
              <a:rPr lang="fr-FR" sz="2000" dirty="0">
                <a:hlinkClick r:id="rId3" action="ppaction://hlinksldjump"/>
              </a:rPr>
              <a:t>et </a:t>
            </a:r>
            <a:r>
              <a:rPr lang="fr-FR" sz="2000" b="1" dirty="0">
                <a:hlinkClick r:id="rId3" action="ppaction://hlinksldjump"/>
              </a:rPr>
              <a:t>convictions </a:t>
            </a:r>
            <a:r>
              <a:rPr lang="fr-FR" sz="2000" dirty="0"/>
              <a:t>qui dans sa rationalité fondent objectivement les saveurs perçues.</a:t>
            </a:r>
          </a:p>
        </p:txBody>
      </p:sp>
      <p:sp>
        <p:nvSpPr>
          <p:cNvPr id="4" name="Flèche droite 3"/>
          <p:cNvSpPr/>
          <p:nvPr/>
        </p:nvSpPr>
        <p:spPr>
          <a:xfrm>
            <a:off x="148226" y="4347706"/>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121634" y="1199722"/>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138408" y="2730446"/>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droite 8"/>
          <p:cNvSpPr/>
          <p:nvPr/>
        </p:nvSpPr>
        <p:spPr>
          <a:xfrm>
            <a:off x="121634" y="3437256"/>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droite 9"/>
          <p:cNvSpPr/>
          <p:nvPr/>
        </p:nvSpPr>
        <p:spPr>
          <a:xfrm>
            <a:off x="124075" y="5041856"/>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droite 11"/>
          <p:cNvSpPr/>
          <p:nvPr/>
        </p:nvSpPr>
        <p:spPr>
          <a:xfrm>
            <a:off x="633458" y="6301542"/>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droite 12"/>
          <p:cNvSpPr/>
          <p:nvPr/>
        </p:nvSpPr>
        <p:spPr>
          <a:xfrm>
            <a:off x="633599" y="5733256"/>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7752326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1"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par>
                                <p:cTn id="25" presetID="1"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par>
                                <p:cTn id="33" presetID="1" presetClass="entr" presetSubtype="0" fill="hold" grpId="0"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ppt_x"/>
                                          </p:val>
                                        </p:tav>
                                        <p:tav tm="100000">
                                          <p:val>
                                            <p:strVal val="#ppt_x"/>
                                          </p:val>
                                        </p:tav>
                                      </p:tavLst>
                                    </p:anim>
                                    <p:anim calcmode="lin" valueType="num">
                                      <p:cBhvr additive="base">
                                        <p:cTn id="40" dur="500" fill="hold"/>
                                        <p:tgtEl>
                                          <p:spTgt spid="10"/>
                                        </p:tgtEl>
                                        <p:attrNameLst>
                                          <p:attrName>ppt_y</p:attrName>
                                        </p:attrNameLst>
                                      </p:cBhvr>
                                      <p:tavLst>
                                        <p:tav tm="0">
                                          <p:val>
                                            <p:strVal val="1+#ppt_h/2"/>
                                          </p:val>
                                        </p:tav>
                                        <p:tav tm="100000">
                                          <p:val>
                                            <p:strVal val="#ppt_y"/>
                                          </p:val>
                                        </p:tav>
                                      </p:tavLst>
                                    </p:anim>
                                  </p:childTnLst>
                                </p:cTn>
                              </p:par>
                              <p:par>
                                <p:cTn id="41" presetID="1" presetClass="entr" presetSubtype="0" fill="hold" grpId="0" nodeType="with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par>
                                <p:cTn id="49" presetID="1" presetClass="entr" presetSubtype="0" fill="hold" grpId="0" nodeType="with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par>
                                <p:cTn id="57" presetID="1" presetClass="entr" presetSubtype="0" fill="hold" grpId="0" nodeType="withEffect">
                                  <p:stCondLst>
                                    <p:cond delay="0"/>
                                  </p:stCondLst>
                                  <p:childTnLst>
                                    <p:set>
                                      <p:cBhvr>
                                        <p:cTn id="5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9" grpId="0" animBg="1"/>
      <p:bldP spid="10" grpId="0" animBg="1"/>
      <p:bldP spid="12" grpId="0" animBg="1"/>
      <p:bldP spid="13"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3817" y="663367"/>
            <a:ext cx="8229600" cy="634802"/>
          </a:xfrm>
        </p:spPr>
        <p:txBody>
          <a:bodyPr/>
          <a:lstStyle/>
          <a:p>
            <a:pPr algn="ctr"/>
            <a:r>
              <a:rPr lang="fr-FR" sz="3600" dirty="0"/>
              <a:t>Déroulé de l’institutionnalisation </a:t>
            </a:r>
            <a:r>
              <a:rPr lang="fr-FR" sz="1400" dirty="0"/>
              <a:t/>
            </a:r>
            <a:br>
              <a:rPr lang="fr-FR" sz="1400" dirty="0"/>
            </a:br>
            <a:endParaRPr lang="fr-FR" sz="2400" b="1" dirty="0"/>
          </a:p>
        </p:txBody>
      </p:sp>
      <p:sp>
        <p:nvSpPr>
          <p:cNvPr id="3" name="Espace réservé du contenu 2"/>
          <p:cNvSpPr>
            <a:spLocks noGrp="1"/>
          </p:cNvSpPr>
          <p:nvPr>
            <p:ph idx="1"/>
          </p:nvPr>
        </p:nvSpPr>
        <p:spPr>
          <a:xfrm>
            <a:off x="404380" y="1036044"/>
            <a:ext cx="8347367" cy="5949280"/>
          </a:xfrm>
        </p:spPr>
        <p:txBody>
          <a:bodyPr/>
          <a:lstStyle/>
          <a:p>
            <a:pPr marL="109537" indent="0">
              <a:buClrTx/>
              <a:buNone/>
            </a:pPr>
            <a:endParaRPr lang="fr-FR" sz="1400" dirty="0"/>
          </a:p>
          <a:p>
            <a:pPr marL="109537" indent="0">
              <a:buClrTx/>
              <a:buNone/>
            </a:pPr>
            <a:r>
              <a:rPr lang="fr-FR" sz="2000" i="1" dirty="0"/>
              <a:t>À terme, pour que les rectifications, réorganisations successives de ces propositions d’élèves partiellement pertinentes et partiellement erronées et /ou mal agencées puissent in fine s’intégrer dans la rédaction du corps du texte du savoir,</a:t>
            </a:r>
            <a:endParaRPr lang="fr-FR" sz="2000" dirty="0"/>
          </a:p>
          <a:p>
            <a:pPr marL="109537" indent="0">
              <a:buClrTx/>
              <a:buNone/>
            </a:pPr>
            <a:r>
              <a:rPr lang="fr-FR" sz="2000" dirty="0"/>
              <a:t> le professeur </a:t>
            </a:r>
            <a:r>
              <a:rPr lang="fr-FR" sz="2000" b="1" dirty="0"/>
              <a:t>institutionnalise, </a:t>
            </a:r>
            <a:r>
              <a:rPr lang="fr-FR" sz="2000" dirty="0"/>
              <a:t>c’est-à-dire confronte la théorie qu’il énonce maintenant dans la logique de la discipline - le texte du savoir - aux ébauches de théories avancées dans le débat. </a:t>
            </a:r>
          </a:p>
          <a:p>
            <a:pPr marL="109537" indent="0">
              <a:buClrTx/>
              <a:buNone/>
            </a:pPr>
            <a:r>
              <a:rPr lang="fr-FR" sz="2000" b="1" dirty="0"/>
              <a:t>Il analyse </a:t>
            </a:r>
            <a:r>
              <a:rPr lang="fr-FR" sz="2000" dirty="0"/>
              <a:t>le cas échéant de quelle façon les termes du texte qu’il énonce de façon magistrale </a:t>
            </a:r>
            <a:r>
              <a:rPr lang="fr-FR" sz="2000" b="1" dirty="0"/>
              <a:t>prennent en compte les exigences </a:t>
            </a:r>
            <a:r>
              <a:rPr lang="fr-FR" sz="2000" dirty="0"/>
              <a:t>apparues dans le débat et surmontent ses contradictions.</a:t>
            </a:r>
          </a:p>
          <a:p>
            <a:pPr marL="109537" indent="0">
              <a:buClrTx/>
              <a:buNone/>
            </a:pPr>
            <a:r>
              <a:rPr lang="fr-FR" sz="2000" b="1" dirty="0"/>
              <a:t>Dans cette phase l’élève ne débat plus, ne doute ni de la vérité </a:t>
            </a:r>
            <a:r>
              <a:rPr lang="fr-FR" sz="2000" dirty="0"/>
              <a:t>ni de la pertinence de ce qui est énoncé dans ce texte de savoir, mais </a:t>
            </a:r>
          </a:p>
          <a:p>
            <a:pPr marL="109537" indent="0">
              <a:buClrTx/>
              <a:buNone/>
            </a:pPr>
            <a:r>
              <a:rPr lang="fr-FR" sz="2000" dirty="0"/>
              <a:t>il surveille par contre l’écart qui peut se creuser entre ses intuitions successives et la façon dont le texte qui s’écrit les reprend, les corrige et les met en forme. </a:t>
            </a:r>
          </a:p>
          <a:p>
            <a:pPr marL="109537" indent="0">
              <a:buClrTx/>
              <a:buNone/>
            </a:pPr>
            <a:r>
              <a:rPr lang="fr-FR" sz="2000" dirty="0"/>
              <a:t>Ses interventions sont alors celles d’un élève qui tente d’obtenir les compléments d’information qui l’aideront à réduire cet écart.</a:t>
            </a:r>
          </a:p>
          <a:p>
            <a:pPr marL="109537" indent="0">
              <a:buClrTx/>
              <a:buNone/>
            </a:pPr>
            <a:r>
              <a:rPr lang="fr-FR" sz="2000" dirty="0"/>
              <a:t> </a:t>
            </a:r>
          </a:p>
          <a:p>
            <a:pPr marL="109537" indent="0">
              <a:buClrTx/>
              <a:buNone/>
            </a:pPr>
            <a:r>
              <a:rPr lang="fr-FR" sz="2000" dirty="0"/>
              <a:t> </a:t>
            </a:r>
            <a:r>
              <a:rPr lang="fr-FR" sz="2000" i="1" dirty="0"/>
              <a:t> </a:t>
            </a:r>
          </a:p>
          <a:p>
            <a:pPr marL="109537" indent="0">
              <a:buNone/>
            </a:pPr>
            <a:endParaRPr lang="fr-FR" sz="2000" dirty="0"/>
          </a:p>
        </p:txBody>
      </p:sp>
      <p:sp>
        <p:nvSpPr>
          <p:cNvPr id="5" name="Flèche droite 4"/>
          <p:cNvSpPr/>
          <p:nvPr/>
        </p:nvSpPr>
        <p:spPr>
          <a:xfrm>
            <a:off x="66965" y="3660580"/>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66965" y="4606292"/>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droite 8"/>
          <p:cNvSpPr/>
          <p:nvPr/>
        </p:nvSpPr>
        <p:spPr>
          <a:xfrm>
            <a:off x="134448" y="6165304"/>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droite 9"/>
          <p:cNvSpPr/>
          <p:nvPr/>
        </p:nvSpPr>
        <p:spPr>
          <a:xfrm>
            <a:off x="134448" y="2714869"/>
            <a:ext cx="26993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1482809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6"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17920" y="836712"/>
            <a:ext cx="8784530" cy="106680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dirty="0" smtClean="0"/>
              <a:t>Pour comprendre comment un projet aussi utopique peut néanmoins être très réaliste, posons-nous deux questions iconoclastes :</a:t>
            </a:r>
            <a:endParaRPr lang="fr-FR" sz="2800" b="0" dirty="0" smtClean="0"/>
          </a:p>
        </p:txBody>
      </p:sp>
      <p:sp>
        <p:nvSpPr>
          <p:cNvPr id="15362" name="Text Box 2"/>
          <p:cNvSpPr txBox="1">
            <a:spLocks noChangeArrowheads="1"/>
          </p:cNvSpPr>
          <p:nvPr/>
        </p:nvSpPr>
        <p:spPr bwMode="auto">
          <a:xfrm>
            <a:off x="107504" y="2564904"/>
            <a:ext cx="8229600" cy="4752528"/>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i="1" dirty="0" smtClean="0"/>
              <a:t> Qu’est-ce </a:t>
            </a:r>
            <a:r>
              <a:rPr lang="fr-FR" b="0" i="1" dirty="0"/>
              <a:t>qui </a:t>
            </a:r>
            <a:r>
              <a:rPr lang="fr-FR" b="0" i="1" dirty="0" smtClean="0"/>
              <a:t>dans la vie peut </a:t>
            </a:r>
            <a:r>
              <a:rPr lang="fr-FR" b="0" i="1" dirty="0"/>
              <a:t>le plus brutalement nous faire basculer</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i="1" dirty="0"/>
              <a:t>	du bonheur </a:t>
            </a:r>
            <a:r>
              <a:rPr lang="fr-FR" b="0" i="1" dirty="0" smtClean="0"/>
              <a:t>à </a:t>
            </a:r>
            <a:r>
              <a:rPr lang="fr-FR" b="0" i="1" dirty="0"/>
              <a:t>la tragédie et vice-versa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700" b="0" i="1" dirty="0"/>
              <a:t>	</a:t>
            </a:r>
            <a:r>
              <a:rPr lang="fr-FR" sz="1600" b="0" i="1" dirty="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i="1" dirty="0"/>
              <a:t>En d’autres termes </a:t>
            </a:r>
            <a:r>
              <a:rPr lang="fr-FR" sz="2800" b="0" i="1" dirty="0"/>
              <a:t>:</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i="1" dirty="0"/>
              <a:t> Quelle est la </a:t>
            </a:r>
            <a:r>
              <a:rPr lang="fr-FR" b="0" i="1" dirty="0" smtClean="0"/>
              <a:t>force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i="1" dirty="0" smtClean="0"/>
              <a:t> 						et </a:t>
            </a:r>
            <a:r>
              <a:rPr lang="fr-FR" b="0" i="1" dirty="0"/>
              <a:t>la </a:t>
            </a:r>
            <a:r>
              <a:rPr lang="fr-FR" b="0" i="1" dirty="0" smtClean="0"/>
              <a:t>fragilité de </a:t>
            </a:r>
            <a:r>
              <a:rPr lang="fr-FR" b="0" i="1" dirty="0"/>
              <a:t>l’Homme </a:t>
            </a:r>
            <a:r>
              <a:rPr lang="fr-FR" b="0" i="1" dirty="0" smtClean="0"/>
              <a:t>?</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2400" b="0" i="1" dirty="0" smtClean="0"/>
              <a:t>   En posant ces questions je prends le risque que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36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6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200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4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3600" b="0" i="1" dirty="0"/>
          </a:p>
        </p:txBody>
      </p:sp>
    </p:spTree>
    <p:extLst>
      <p:ext uri="{BB962C8B-B14F-4D97-AF65-F5344CB8AC3E}">
        <p14:creationId xmlns:p14="http://schemas.microsoft.com/office/powerpoint/2010/main" val="20483005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5362">
                                            <p:txEl>
                                              <p:pRg st="2" end="2"/>
                                            </p:txEl>
                                          </p:spTgt>
                                        </p:tgtEl>
                                        <p:attrNameLst>
                                          <p:attrName>style.visibility</p:attrName>
                                        </p:attrNameLst>
                                      </p:cBhvr>
                                      <p:to>
                                        <p:strVal val="visible"/>
                                      </p:to>
                                    </p:set>
                                    <p:anim calcmode="lin" valueType="num">
                                      <p:cBhvr additive="base">
                                        <p:cTn id="17"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5362">
                                            <p:txEl>
                                              <p:pRg st="3" end="3"/>
                                            </p:txEl>
                                          </p:spTgt>
                                        </p:tgtEl>
                                        <p:attrNameLst>
                                          <p:attrName>style.visibility</p:attrName>
                                        </p:attrNameLst>
                                      </p:cBhvr>
                                      <p:to>
                                        <p:strVal val="visible"/>
                                      </p:to>
                                    </p:set>
                                    <p:anim calcmode="lin" valueType="num">
                                      <p:cBhvr additive="base">
                                        <p:cTn id="23"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5362">
                                            <p:txEl>
                                              <p:pRg st="4" end="4"/>
                                            </p:txEl>
                                          </p:spTgt>
                                        </p:tgtEl>
                                        <p:attrNameLst>
                                          <p:attrName>style.visibility</p:attrName>
                                        </p:attrNameLst>
                                      </p:cBhvr>
                                      <p:to>
                                        <p:strVal val="visible"/>
                                      </p:to>
                                    </p:set>
                                    <p:anim calcmode="lin" valueType="num">
                                      <p:cBhvr additive="base">
                                        <p:cTn id="29"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5362">
                                            <p:txEl>
                                              <p:pRg st="5" end="5"/>
                                            </p:txEl>
                                          </p:spTgt>
                                        </p:tgtEl>
                                        <p:attrNameLst>
                                          <p:attrName>style.visibility</p:attrName>
                                        </p:attrNameLst>
                                      </p:cBhvr>
                                      <p:to>
                                        <p:strVal val="visible"/>
                                      </p:to>
                                    </p:set>
                                    <p:anim calcmode="lin" valueType="num">
                                      <p:cBhvr additive="base">
                                        <p:cTn id="35"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5362">
                                            <p:txEl>
                                              <p:pRg st="6" end="6"/>
                                            </p:txEl>
                                          </p:spTgt>
                                        </p:tgtEl>
                                        <p:attrNameLst>
                                          <p:attrName>style.visibility</p:attrName>
                                        </p:attrNameLst>
                                      </p:cBhvr>
                                      <p:to>
                                        <p:strVal val="visible"/>
                                      </p:to>
                                    </p:set>
                                    <p:anim calcmode="lin" valueType="num">
                                      <p:cBhvr additive="base">
                                        <p:cTn id="41" dur="5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53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5362">
                                            <p:txEl>
                                              <p:pRg st="7" end="7"/>
                                            </p:txEl>
                                          </p:spTgt>
                                        </p:tgtEl>
                                        <p:attrNameLst>
                                          <p:attrName>style.visibility</p:attrName>
                                        </p:attrNameLst>
                                      </p:cBhvr>
                                      <p:to>
                                        <p:strVal val="visible"/>
                                      </p:to>
                                    </p:set>
                                    <p:anim calcmode="lin" valueType="num">
                                      <p:cBhvr additive="base">
                                        <p:cTn id="47" dur="500" fill="hold"/>
                                        <p:tgtEl>
                                          <p:spTgt spid="1536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536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0" y="620688"/>
            <a:ext cx="8856538" cy="1066800"/>
          </a:xfrm>
          <a:prstGeom prst="rect">
            <a:avLst/>
          </a:prstGeom>
          <a:noFill/>
          <a:ln w="9525">
            <a:noFill/>
            <a:round/>
            <a:headEnd/>
            <a:tailEnd/>
          </a:ln>
        </p:spPr>
        <p:txBody>
          <a:bodyPr anchor="ct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dirty="0" smtClean="0"/>
              <a:t>La réponse que j’ai retenue comme la plus déterminante pour l’enseignement :</a:t>
            </a:r>
            <a:endParaRPr lang="fr-FR" dirty="0"/>
          </a:p>
        </p:txBody>
      </p:sp>
      <p:sp>
        <p:nvSpPr>
          <p:cNvPr id="15362" name="Text Box 2"/>
          <p:cNvSpPr txBox="1">
            <a:spLocks noChangeArrowheads="1"/>
          </p:cNvSpPr>
          <p:nvPr/>
        </p:nvSpPr>
        <p:spPr bwMode="auto">
          <a:xfrm>
            <a:off x="323528" y="1916832"/>
            <a:ext cx="8533010" cy="4941168"/>
          </a:xfrm>
          <a:prstGeom prst="rect">
            <a:avLst/>
          </a:prstGeom>
          <a:noFill/>
          <a:ln w="9525">
            <a:noFill/>
            <a:round/>
            <a:headEnd/>
            <a:tailEnd/>
          </a:ln>
        </p:spPr>
        <p:txBody>
          <a:bodyPr/>
          <a:lstStyle/>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sz="4400" b="0" i="1" dirty="0" smtClean="0"/>
              <a:t> </a:t>
            </a:r>
            <a:r>
              <a:rPr lang="fr-FR" sz="4000" b="0" i="1" dirty="0" smtClean="0"/>
              <a:t>« Le </a:t>
            </a:r>
            <a:r>
              <a:rPr lang="fr-FR" sz="4000" b="0" i="1" dirty="0"/>
              <a:t>sens révélateur </a:t>
            </a:r>
            <a:r>
              <a:rPr lang="fr-FR" sz="4000" b="0" i="1" dirty="0" smtClean="0"/>
              <a:t>de </a:t>
            </a:r>
            <a:r>
              <a:rPr lang="fr-FR" sz="4000" b="0" i="1" dirty="0"/>
              <a:t>saveurs </a:t>
            </a:r>
            <a:r>
              <a:rPr lang="fr-FR" sz="4000" b="0" i="1" dirty="0" smtClean="0"/>
              <a:t>! »</a:t>
            </a:r>
            <a:endParaRPr lang="fr-FR" sz="44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400" b="0" i="1" dirty="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endParaRPr lang="fr-FR" sz="1400" b="0" i="1" dirty="0" smtClean="0"/>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dirty="0" smtClean="0"/>
              <a:t>Le fondement philosophique de notre théorie du « débat scientifique en cours » est que, </a:t>
            </a:r>
          </a:p>
          <a:p>
            <a:pPr marL="107950" algn="ctr">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dirty="0" smtClean="0"/>
              <a:t>sans un </a:t>
            </a:r>
            <a:r>
              <a:rPr lang="fr-FR" dirty="0"/>
              <a:t>sens </a:t>
            </a:r>
            <a:r>
              <a:rPr lang="fr-FR" dirty="0" smtClean="0"/>
              <a:t>qui exprime des saveurs,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dirty="0" smtClean="0"/>
              <a:t>l’Homme - vous, moi, nos élèves -</a:t>
            </a:r>
          </a:p>
          <a:p>
            <a:pPr marL="107950">
              <a:spcBef>
                <a:spcPts val="300"/>
              </a:spcBef>
              <a:buSzPct val="100000"/>
              <a:tabLst>
                <a:tab pos="107950"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9091613" algn="l"/>
              </a:tabLst>
            </a:pPr>
            <a:r>
              <a:rPr lang="fr-FR" b="0" dirty="0" smtClean="0"/>
              <a:t>nous ne </a:t>
            </a:r>
            <a:r>
              <a:rPr lang="fr-FR" b="0" dirty="0"/>
              <a:t>pouvons quasiment rien faire de proprement humain </a:t>
            </a:r>
            <a:r>
              <a:rPr lang="fr-FR" sz="4000" b="0" dirty="0" smtClean="0"/>
              <a:t>!</a:t>
            </a:r>
          </a:p>
        </p:txBody>
      </p:sp>
    </p:spTree>
    <p:extLst>
      <p:ext uri="{BB962C8B-B14F-4D97-AF65-F5344CB8AC3E}">
        <p14:creationId xmlns:p14="http://schemas.microsoft.com/office/powerpoint/2010/main" val="17173613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anim calcmode="lin" valueType="num">
                                      <p:cBhvr additive="base">
                                        <p:cTn id="7"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4" end="4"/>
                                            </p:txEl>
                                          </p:spTgt>
                                        </p:tgtEl>
                                        <p:attrNameLst>
                                          <p:attrName>style.visibility</p:attrName>
                                        </p:attrNameLst>
                                      </p:cBhvr>
                                      <p:to>
                                        <p:strVal val="visible"/>
                                      </p:to>
                                    </p:set>
                                    <p:anim calcmode="lin" valueType="num">
                                      <p:cBhvr additive="base">
                                        <p:cTn id="13" dur="5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5" end="5"/>
                                            </p:txEl>
                                          </p:spTgt>
                                        </p:tgtEl>
                                        <p:attrNameLst>
                                          <p:attrName>style.visibility</p:attrName>
                                        </p:attrNameLst>
                                      </p:cBhvr>
                                      <p:to>
                                        <p:strVal val="visible"/>
                                      </p:to>
                                    </p:set>
                                    <p:anim calcmode="lin" valueType="num">
                                      <p:cBhvr additive="base">
                                        <p:cTn id="19" dur="500" fill="hold"/>
                                        <p:tgtEl>
                                          <p:spTgt spid="1536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2">
                                            <p:txEl>
                                              <p:pRg st="6" end="6"/>
                                            </p:txEl>
                                          </p:spTgt>
                                        </p:tgtEl>
                                        <p:attrNameLst>
                                          <p:attrName>style.visibility</p:attrName>
                                        </p:attrNameLst>
                                      </p:cBhvr>
                                      <p:to>
                                        <p:strVal val="visible"/>
                                      </p:to>
                                    </p:set>
                                    <p:anim calcmode="lin" valueType="num">
                                      <p:cBhvr additive="base">
                                        <p:cTn id="25" dur="500" fill="hold"/>
                                        <p:tgtEl>
                                          <p:spTgt spid="1536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362">
                                            <p:txEl>
                                              <p:pRg st="0" end="0"/>
                                            </p:txEl>
                                          </p:spTgt>
                                        </p:tgtEl>
                                        <p:attrNameLst>
                                          <p:attrName>style.visibility</p:attrName>
                                        </p:attrNameLst>
                                      </p:cBhvr>
                                      <p:to>
                                        <p:strVal val="visible"/>
                                      </p:to>
                                    </p:set>
                                    <p:anim calcmode="lin" valueType="num">
                                      <p:cBhvr additive="base">
                                        <p:cTn id="31"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WASPOLLED" val="F10C21D4219A41B08EA11D702559D2D2"/>
  <p:tag name="TPVERSION" val="5"/>
  <p:tag name="TPFULLVERSION" val="5.4.1.2"/>
  <p:tag name="PPTVERSION" val="15"/>
  <p:tag name="TPOS" val="2"/>
</p:tagLst>
</file>

<file path=ppt/tags/tag10.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LABELFORMAT" val="0"/>
  <p:tag name="NUMBERFORMAT" val="0"/>
  <p:tag name="COLORTYPE" val="SCHEME"/>
</p:tagLst>
</file>

<file path=ppt/tags/tag11.xml><?xml version="1.0" encoding="utf-8"?>
<p:tagLst xmlns:a="http://schemas.openxmlformats.org/drawingml/2006/main" xmlns:r="http://schemas.openxmlformats.org/officeDocument/2006/relationships" xmlns:p="http://schemas.openxmlformats.org/presentationml/2006/main">
  <p:tag name="TYPE" val="MultiChoiceSlide"/>
  <p:tag name="RESULTS" val="Vous sentez-vous prêt à faire un tel pari ?[;crlf;]238[;]270[;]238[;]False[;]0[;][;crlf;]1,66806722689076[;]2[;]0,741272216990645[;]0,549484499682226[;crlf;]109[;]0[;]Oui sans réserves1[;]Oui sans réserves[;][;crlf;]108[;]0[;]Oui avec réserves2[;]Oui avec réserves[;][;crlf;]12[;]0[;]Non 3[;]Non [;][;crlf;]9[;]0[;]Autre  4[;]Autre  [;]"/>
  <p:tag name="HASRESULTS" val="True"/>
  <p:tag name="LIVECHARTING" val="False"/>
  <p:tag name="TPQUESTIONXML" val="﻿&lt;?xml version=&quot;1.0&quot; encoding=&quot;utf-8&quot;?&gt;&#10;&lt;questionlist&gt;&#10;    &lt;properties&gt;&#10;        &lt;guid&gt;EB9C6CD895874BD6A3EE971D8FBD33C5&lt;/guid&gt;&#10;        &lt;description /&gt;&#10;        &lt;date&gt;6/6/2017 12:16:23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9C228648D61B47788E6BC4DD5C873AC4&lt;/guid&gt;&#10;            &lt;repollguid&gt;097564F26E914AD09FC51A2470915F0D&lt;/repollguid&gt;&#10;            &lt;sourceid&gt;06926F792AF349E0A66622DA418E4E74&lt;/sourceid&gt;&#10;            &lt;questiontext&gt;Vous sentez-vous prêt à faire un tel pari ?&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9E863B27B90241AFA475C258CBDAF62D&lt;/guid&gt;&#10;                    &lt;answertext&gt;Oui sans réserves&lt;/answertext&gt;&#10;                    &lt;valuetype&gt;0&lt;/valuetype&gt;&#10;                &lt;/answer&gt;&#10;                &lt;answer&gt;&#10;                    &lt;guid&gt;A0BCFAA978594263B7C3E0892DBEAA77&lt;/guid&gt;&#10;                    &lt;answertext&gt;Oui avec réserves&lt;/answertext&gt;&#10;                    &lt;valuetype&gt;0&lt;/valuetype&gt;&#10;                &lt;/answer&gt;&#10;                &lt;answer&gt;&#10;                    &lt;guid&gt;A7F648C18F6F41B9968F9B70B157E93D&lt;/guid&gt;&#10;                    &lt;answertext&gt;Non &lt;/answertext&gt;&#10;                    &lt;valuetype&gt;0&lt;/valuetype&gt;&#10;                &lt;/answer&gt;&#10;                &lt;answer&gt;&#10;                    &lt;guid&gt;CBC0954245A24B87B6FD6CAECBFDE80B&lt;/guid&gt;&#10;                    &lt;answertext&gt;Autre  &lt;/answertext&gt;&#10;                    &lt;valuetype&gt;0&lt;/valuetype&gt;&#10;                &lt;/answer&gt;&#10;            &lt;/answers&gt;&#10;        &lt;/multichoice&gt;&#10;    &lt;/questions&gt;&#10;&lt;/questionlist&gt;"/>
  <p:tag name="AUTOOPENPOLL" val="True"/>
  <p:tag name="AUTOFORMATCHART" val="True"/>
</p:tagLst>
</file>

<file path=ppt/tags/tag12.xml><?xml version="1.0" encoding="utf-8"?>
<p:tagLst xmlns:a="http://schemas.openxmlformats.org/drawingml/2006/main" xmlns:r="http://schemas.openxmlformats.org/officeDocument/2006/relationships" xmlns:p="http://schemas.openxmlformats.org/presentationml/2006/main">
  <p:tag name="ZEROBASED" val="False"/>
</p:tagLst>
</file>

<file path=ppt/tags/tag13.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COLORTYPE" val="SCHEME"/>
  <p:tag name="LABELFORMAT" val="0"/>
  <p:tag name="NUMBERFORMAT" val="0"/>
</p:tagLst>
</file>

<file path=ppt/tags/tag14.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3C1166E84BF44AFC8045247ADA281758&lt;/guid&gt;&#10;        &lt;description /&gt;&#10;        &lt;date&gt;6/11/2017 6:06:00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877B09A2B1C44655B3F6B05112615835&lt;/guid&gt;&#10;            &lt;repollguid&gt;5DCD3FAEF5D54C089E464111E8F3B480&lt;/repollguid&gt;&#10;            &lt;sourceid&gt;BB6438B739554B45BD45AF44FEF3D1F2&lt;/sourceid&gt;&#10;            &lt;questiontext&gt;Si j’avais bon espoir que ce schéma idyllique puisse se réaliser, aurais-je le désir de faire une part importante de mon enseignement de cette façon ?&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991604DDFAEB4782AD146603BA7E900F&lt;/guid&gt;&#10;                    &lt;answertext&gt;Oui certainement&lt;/answertext&gt;&#10;                    &lt;valuetype&gt;0&lt;/valuetype&gt;&#10;                &lt;/answer&gt;&#10;                &lt;answer&gt;&#10;                    &lt;guid&gt;46D2E1227684497D89409454E103F479&lt;/guid&gt;&#10;                    &lt;answertext&gt;Oui mais ça me fait peur !&lt;/answertext&gt;&#10;                    &lt;valuetype&gt;0&lt;/valuetype&gt;&#10;                &lt;/answer&gt;&#10;                &lt;answer&gt;&#10;                    &lt;guid&gt;4C1F9FEC5D4F441793CA5C1A030879CF&lt;/guid&gt;&#10;                    &lt;answertext&gt;Non c’et trop risqué &lt;/answertext&gt;&#10;                    &lt;valuetype&gt;0&lt;/valuetype&gt;&#10;                &lt;/answer&gt;&#10;                &lt;answer&gt;&#10;                    &lt;guid&gt;DE109C826CE644B4BEA20B3CB17933DB&lt;/guid&gt;&#10;                    &lt;answertext&gt;Non ce n’est pas mon travail &lt;/answertext&gt;&#10;                    &lt;valuetype&gt;0&lt;/valuetype&gt;&#10;                &lt;/answer&gt;&#10;                &lt;answer&gt;&#10;                    &lt;guid&gt;01F802F0700D49ACA12B13C5A8921EAB&lt;/guid&gt;&#10;                    &lt;answertext&gt;Autre &lt;/answertext&gt;&#10;                    &lt;valuetype&gt;0&lt;/valuetype&gt;&#10;                &lt;/answer&gt;&#10;            &lt;/answers&gt;&#10;        &lt;/multichoice&gt;&#10;    &lt;/questions&gt;&#10;&lt;/questionlist&gt;"/>
  <p:tag name="AUTOOPENPOLL" val="True"/>
  <p:tag name="AUTOFORMATCHART" val="True"/>
</p:tagLst>
</file>

<file path=ppt/tags/tag15.xml><?xml version="1.0" encoding="utf-8"?>
<p:tagLst xmlns:a="http://schemas.openxmlformats.org/drawingml/2006/main" xmlns:r="http://schemas.openxmlformats.org/officeDocument/2006/relationships" xmlns:p="http://schemas.openxmlformats.org/presentationml/2006/main">
  <p:tag name="ZEROBASED" val="False"/>
</p:tagLst>
</file>

<file path=ppt/tags/tag16.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NUMBERFORMAT" val="0"/>
  <p:tag name="LABELFORMAT" val="0"/>
  <p:tag name="COLORTYPE" val="SCHEME"/>
</p:tagLst>
</file>

<file path=ppt/tags/tag17.xml><?xml version="1.0" encoding="utf-8"?>
<p:tagLst xmlns:a="http://schemas.openxmlformats.org/drawingml/2006/main" xmlns:r="http://schemas.openxmlformats.org/officeDocument/2006/relationships" xmlns:p="http://schemas.openxmlformats.org/presentationml/2006/main">
  <p:tag name="TYPE" val="MultiChoiceSlide"/>
  <p:tag name="RESULTS" val="Finalement pour vous : les résistances les plus importantes à cette réorganisation de la classe viennent principalement[;crlf;]255[;]270[;]255[;]False[;]0[;][;crlf;]2,21176470588235[;]2[;]0,608967966195566[;]0,370841983852364[;crlf;]26[;]0[;]Des apprenants1[;]Des apprenants[;][;crlf;]149[;]0[;]Des enseignants 2[;]Des enseignants [;][;crlf;]80[;]0[;]Autre 3[;]Autre [;]"/>
  <p:tag name="HASRESULTS" val="True"/>
  <p:tag name="LIVECHARTING" val="False"/>
  <p:tag name="TPQUESTIONXML" val="﻿&lt;?xml version=&quot;1.0&quot; encoding=&quot;utf-8&quot;?&gt;&#10;&lt;questionlist&gt;&#10;    &lt;properties&gt;&#10;        &lt;guid&gt;4A509FCB0A464FC18A15F81B38476800&lt;/guid&gt;&#10;        &lt;description /&gt;&#10;        &lt;date&gt;5/13/2017 8:31:05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084F047BD4D45EB9B96888889EE8DCB&lt;/guid&gt;&#10;            &lt;repollguid&gt;E00B83987B4A473DBED1E2E40DD6F57F&lt;/repollguid&gt;&#10;            &lt;sourceid&gt;913B7CB267024CB89B67A647933AF58E&lt;/sourceid&gt;&#10;            &lt;questiontext&gt;Finalement pour vous : les résistances les plus importantes à cette réorganisation de la classe viennent principalemen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23A8E87E522E40D592CC5304C183D0BA&lt;/guid&gt;&#10;                    &lt;answertext&gt;Des apprenants&lt;/answertext&gt;&#10;                    &lt;valuetype&gt;0&lt;/valuetype&gt;&#10;                &lt;/answer&gt;&#10;                &lt;answer&gt;&#10;                    &lt;guid&gt;9A1A06D8FF044DB3AEA4D76A21625D6F&lt;/guid&gt;&#10;                    &lt;answertext&gt;Des enseignants &lt;/answertext&gt;&#10;                    &lt;valuetype&gt;0&lt;/valuetype&gt;&#10;                &lt;/answer&gt;&#10;                &lt;answer&gt;&#10;                    &lt;guid&gt;44815BF65C7046D3A4836B8066592625&lt;/guid&gt;&#10;                    &lt;answertext&gt;Autre &lt;/answertext&gt;&#10;                    &lt;valuetype&gt;0&lt;/valuetype&gt;&#10;                &lt;/answer&gt;&#10;            &lt;/answers&gt;&#10;        &lt;/multichoice&gt;&#10;    &lt;/questions&gt;&#10;&lt;/questionlist&gt;"/>
  <p:tag name="AUTOOPENPOLL" val="True"/>
  <p:tag name="AUTOFORMATCHART" val="True"/>
</p:tagLst>
</file>

<file path=ppt/tags/tag18.xml><?xml version="1.0" encoding="utf-8"?>
<p:tagLst xmlns:a="http://schemas.openxmlformats.org/drawingml/2006/main" xmlns:r="http://schemas.openxmlformats.org/officeDocument/2006/relationships" xmlns:p="http://schemas.openxmlformats.org/presentationml/2006/main">
  <p:tag name="ZEROBASED" val="False"/>
</p:tagLst>
</file>

<file path=ppt/tags/tag19.xml><?xml version="1.0" encoding="utf-8"?>
<p:tagLst xmlns:a="http://schemas.openxmlformats.org/drawingml/2006/main" xmlns:r="http://schemas.openxmlformats.org/officeDocument/2006/relationships" xmlns:p="http://schemas.openxmlformats.org/presentationml/2006/main">
  <p:tag name="TYPE" val="0"/>
  <p:tag name="DEFINEDCOLORS" val="3,6,10,45,32,50,13,4,9,55,1"/>
  <p:tag name="COLORTYPE" val="SCHEME"/>
  <p:tag name="LABELFORMAT" val="0"/>
  <p:tag name="NUMBERFORMAT" val="3"/>
</p:tagLst>
</file>

<file path=ppt/tags/tag2.xml><?xml version="1.0" encoding="utf-8"?>
<p:tagLst xmlns:a="http://schemas.openxmlformats.org/drawingml/2006/main" xmlns:r="http://schemas.openxmlformats.org/officeDocument/2006/relationships" xmlns:p="http://schemas.openxmlformats.org/presentationml/2006/main">
  <p:tag name="TYPE" val="MultiChoiceSlide"/>
  <p:tag name="RESULTS" val="Si je branche les cosses de cette batterie à main nue en utilisant une clef non isolée, est-ce que je cours un vrai danger ?!?![;crlf;]236[;]236[;]236[;]False[;]0[;][;crlf;]2,08474576271186[;]2[;]0,765531511229574[;]0,586038494685435[;crlf;]60[;]0[;]Oui1[;]Oui[;][;crlf;]96[;]0[;]Non aucun2[;]Non aucun[;][;crlf;]80[;]0[;]Je ne veux pas être responsable de ta mort ! 3[;]Je ne veux pas être responsable de ta mort ! [;]"/>
  <p:tag name="HASRESULTS" val="True"/>
  <p:tag name="TPQUESTIONXML" val="﻿&lt;?xml version=&quot;1.0&quot; encoding=&quot;utf-8&quot;?&gt;&#10;&lt;questionlist&gt;&#10;    &lt;properties&gt;&#10;        &lt;guid&gt;E02451CC36124F699DB1D10A60C916C8&lt;/guid&gt;&#10;        &lt;description /&gt;&#10;        &lt;date&gt;6/13/2017 9:52:4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FDE6B11BA3B42BCAF635491C209DC9B&lt;/guid&gt;&#10;            &lt;repollguid&gt;EA79A7DCB3C24A13BD3D39DF68248874&lt;/repollguid&gt;&#10;            &lt;sourceid&gt;20DCA77448AA41BA8159132F1B375E5F&lt;/sourceid&gt;&#10;            &lt;questiontext&gt;Si je branche les cosses de cette batterie à main nue en utilisant une clef non isolée, est-ce que je cours un vrai danger ?!?!&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7DAE5F8D053C48B0846F6FF715ACECB1&lt;/guid&gt;&#10;                    &lt;answertext&gt;Oui&lt;/answertext&gt;&#10;                    &lt;valuetype&gt;0&lt;/valuetype&gt;&#10;                &lt;/answer&gt;&#10;                &lt;answer&gt;&#10;                    &lt;guid&gt;9C49FB202DF74640A4D36DECABC0FEA1&lt;/guid&gt;&#10;                    &lt;answertext&gt;Non aucun&lt;/answertext&gt;&#10;                    &lt;valuetype&gt;0&lt;/valuetype&gt;&#10;                &lt;/answer&gt;&#10;                &lt;answer&gt;&#10;                    &lt;guid&gt;D79C7F59317B4A86923819413CE24573&lt;/guid&gt;&#10;                    &lt;answertext&gt;Je ne veux pas être responsable de ta mort ! &lt;/answertext&gt;&#10;                    &lt;valuetype&gt;0&lt;/valuetype&gt;&#10;                &lt;/answer&gt;&#10;            &lt;/answers&gt;&#10;        &lt;/multichoice&gt;&#10;    &lt;/questions&gt;&#10;&lt;/questionlist&gt;"/>
  <p:tag name="AUTOOPENPOLL" val="True"/>
  <p:tag name="AUTOFORMATCHART" val="True"/>
  <p:tag name="LIVECHARTING" val="False"/>
</p:tagLst>
</file>

<file path=ppt/tags/tag3.xml><?xml version="1.0" encoding="utf-8"?>
<p:tagLst xmlns:a="http://schemas.openxmlformats.org/drawingml/2006/main" xmlns:r="http://schemas.openxmlformats.org/officeDocument/2006/relationships" xmlns:p="http://schemas.openxmlformats.org/presentationml/2006/main">
  <p:tag name="ZEROBASED" val="False"/>
</p:tagLst>
</file>

<file path=ppt/tags/tag4.xml><?xml version="1.0" encoding="utf-8"?>
<p:tagLst xmlns:a="http://schemas.openxmlformats.org/drawingml/2006/main" xmlns:r="http://schemas.openxmlformats.org/officeDocument/2006/relationships" xmlns:p="http://schemas.openxmlformats.org/presentationml/2006/main">
  <p:tag name="TYPE" val="0"/>
  <p:tag name="COLORTYPE" val="SCHEME"/>
  <p:tag name="DEFINEDCOLORS" val="3,6,10,45,32,50,13,4,9,55,1"/>
  <p:tag name="NUMBERFORMAT" val="0"/>
  <p:tag name="LABELFORMAT" val="0"/>
</p:tagLst>
</file>

<file path=ppt/tags/tag5.xml><?xml version="1.0" encoding="utf-8"?>
<p:tagLst xmlns:a="http://schemas.openxmlformats.org/drawingml/2006/main" xmlns:r="http://schemas.openxmlformats.org/officeDocument/2006/relationships" xmlns:p="http://schemas.openxmlformats.org/presentationml/2006/main">
  <p:tag name="TYPE" val="MultiChoiceSlide"/>
  <p:tag name="RESULTS" val="Si vous pensez qu’il y a un vrai danger, c’est à votre avis celui [;crlf;]241[;]265[;]241[;]False[;]0[;][;crlf;]1,5103734439834[;]2[;]0,499892380077876[;]0,249892391659923[;crlf;]118[;]0[;]De s’électrocuter ?1[;]De s’électrocuter ?[;][;crlf;]123[;]0[;]De se brûler ? 2[;]De se brûler ? [;]"/>
  <p:tag name="HASRESULTS" val="True"/>
  <p:tag name="LIVECHARTING" val="False"/>
  <p:tag name="TPQUESTIONXML" val="﻿&lt;?xml version=&quot;1.0&quot; encoding=&quot;utf-8&quot;?&gt;&#10;&lt;questionlist&gt;&#10;    &lt;properties&gt;&#10;        &lt;guid&gt;6AB7BF96D72644A09144176F226CC177&lt;/guid&gt;&#10;        &lt;description /&gt;&#10;        &lt;date&gt;6/13/2017 9:56:50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DDCA512744B41BDAB14F48BD6AD5C51&lt;/guid&gt;&#10;            &lt;repollguid&gt;199EDC94967044DF98C5EDF082B006D7&lt;/repollguid&gt;&#10;            &lt;sourceid&gt;7669C43192CD48CDB8495E465A4FAF77&lt;/sourceid&gt;&#10;            &lt;questiontext&gt;Si vous pensez qu’il y a un vrai danger, c’est à votre avis celui &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77A91FB4B7754880AFAEEB21BF9A0295&lt;/guid&gt;&#10;                    &lt;answertext&gt;De s’électrocuter ?&lt;/answertext&gt;&#10;                    &lt;valuetype&gt;0&lt;/valuetype&gt;&#10;                &lt;/answer&gt;&#10;                &lt;answer&gt;&#10;                    &lt;guid&gt;0866B5DF6C1F4FE691D6445BD3EC28C3&lt;/guid&gt;&#10;                    &lt;answertext&gt;De se brûler ? &lt;/answertext&gt;&#10;                    &lt;valuetype&gt;0&lt;/valuetype&gt;&#10;                &lt;/answer&gt;&#10;            &lt;/answers&gt;&#10;        &lt;/multichoice&gt;&#10;    &lt;/questions&gt;&#10;&lt;/questionlist&gt;"/>
  <p:tag name="AUTOOPENPOLL" val="True"/>
  <p:tag name="AUTOFORMATCHART" val="True"/>
</p:tagLst>
</file>

<file path=ppt/tags/tag6.xml><?xml version="1.0" encoding="utf-8"?>
<p:tagLst xmlns:a="http://schemas.openxmlformats.org/drawingml/2006/main" xmlns:r="http://schemas.openxmlformats.org/officeDocument/2006/relationships" xmlns:p="http://schemas.openxmlformats.org/presentationml/2006/main">
  <p:tag name="ZEROBASED" val="False"/>
</p:tagLst>
</file>

<file path=ppt/tags/tag7.xml><?xml version="1.0" encoding="utf-8"?>
<p:tagLst xmlns:a="http://schemas.openxmlformats.org/drawingml/2006/main" xmlns:r="http://schemas.openxmlformats.org/officeDocument/2006/relationships" xmlns:p="http://schemas.openxmlformats.org/presentationml/2006/main">
  <p:tag name="TYPE" val="0"/>
  <p:tag name="COLORTYPE" val="SCHEME"/>
  <p:tag name="DEFINEDCOLORS" val="3,6,10,45,32,50,13,4,9,55,1"/>
  <p:tag name="NUMBERFORMAT" val="0"/>
  <p:tag name="LABELFORMAT" val="0"/>
</p:tagLst>
</file>

<file path=ppt/tags/tag8.xml><?xml version="1.0" encoding="utf-8"?>
<p:tagLst xmlns:a="http://schemas.openxmlformats.org/drawingml/2006/main" xmlns:r="http://schemas.openxmlformats.org/officeDocument/2006/relationships" xmlns:p="http://schemas.openxmlformats.org/presentationml/2006/main">
  <p:tag name="TYPE" val="MultiChoiceSlide"/>
  <p:tag name="RESULTS" val="Vouloir transformer une classe ou un amphi ordinaire en une communauté de savants vous semble-t-il raisonnable   [;crlf;]258[;]270[;]258[;]False[;]0[;][;crlf;]1,77131782945736[;]1[;]1,13011584769748[;]1,27716182921699[;crlf;]168[;]0[;]Oui, infiniment1[;]Oui, infiniment[;][;crlf;]14[;]0[;]Non, trop de contraintes s’y opposent 2[;]Non, trop de contraintes s’y opposent [;][;crlf;]43[;]0[;]J’attends d’en savoir plus pour prendre parti 3[;]J’attends d’en savoir plus pour prendre parti [;][;crlf;]33[;]0[;]Autre4[;]Autre[;]"/>
  <p:tag name="HASRESULTS" val="True"/>
  <p:tag name="LIVECHARTING" val="False"/>
  <p:tag name="TPQUESTIONXML" val="﻿&lt;?xml version=&quot;1.0&quot; encoding=&quot;utf-8&quot;?&gt;&#10;&lt;questionlist&gt;&#10;    &lt;properties&gt;&#10;        &lt;guid&gt;4950E54E7F304712ACF969A1030D24A1&lt;/guid&gt;&#10;        &lt;description /&gt;&#10;        &lt;date&gt;6/11/2017 3:58:13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964E07BAA414848AA1F78E5AE02D0C0&lt;/guid&gt;&#10;            &lt;repollguid&gt;D1CDC97C06B647EFBB610134B077C561&lt;/repollguid&gt;&#10;            &lt;sourceid&gt;F9EBD2063A034688ACCF39C206E0EBC1&lt;/sourceid&gt;&#10;            &lt;questiontext&gt;Vouloir transformer une classe ou un amphi ordinaire en une communauté de savants vous semble-t-il raisonnable   &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FEEF3D6F3A8448FAA9755F3CBEEA5CCF&lt;/guid&gt;&#10;                    &lt;answertext&gt;Oui, infiniment&lt;/answertext&gt;&#10;                    &lt;valuetype&gt;0&lt;/valuetype&gt;&#10;                &lt;/answer&gt;&#10;                &lt;answer&gt;&#10;                    &lt;guid&gt;7DA578A41649454AA3BA29378A910C7D&lt;/guid&gt;&#10;                    &lt;answertext&gt;Non, trop de contraintes s’y opposent &lt;/answertext&gt;&#10;                    &lt;valuetype&gt;0&lt;/valuetype&gt;&#10;                &lt;/answer&gt;&#10;                &lt;answer&gt;&#10;                    &lt;guid&gt;832606754F1B490CB059DA36CB227126&lt;/guid&gt;&#10;                    &lt;answertext&gt;J’attends d’en savoir plus pour prendre parti &lt;/answertext&gt;&#10;                    &lt;valuetype&gt;0&lt;/valuetype&gt;&#10;                &lt;/answer&gt;&#10;                &lt;answer&gt;&#10;                    &lt;guid&gt;AC4EBA8F4E4E4472BD53328B812BF2FA&lt;/guid&gt;&#10;                    &lt;answertext&gt;Autre&lt;/answertext&gt;&#10;                    &lt;valuetype&gt;0&lt;/valuetype&gt;&#10;                &lt;/answer&gt;&#10;            &lt;/answers&gt;&#10;        &lt;/multichoice&gt;&#10;    &lt;/questions&gt;&#10;&lt;/questionlist&gt;"/>
  <p:tag name="AUTOOPENPOLL" val="True"/>
  <p:tag name="AUTOFORMATCHART" val="True"/>
</p:tagLst>
</file>

<file path=ppt/tags/tag9.xml><?xml version="1.0" encoding="utf-8"?>
<p:tagLst xmlns:a="http://schemas.openxmlformats.org/drawingml/2006/main" xmlns:r="http://schemas.openxmlformats.org/officeDocument/2006/relationships" xmlns:p="http://schemas.openxmlformats.org/presentationml/2006/main">
  <p:tag name="ZEROBASED" val="Fals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8_Urbain">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8_Urbain">
      <a:majorFont>
        <a:latin typeface=""/>
        <a:ea typeface="ＭＳ Ｐゴシック"/>
        <a:cs typeface=""/>
      </a:majorFont>
      <a:minorFont>
        <a:latin typeface=""/>
        <a:ea typeface="ＭＳ Ｐゴシック"/>
        <a:cs typeface=""/>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563</TotalTime>
  <Words>3838</Words>
  <Application>Microsoft Office PowerPoint</Application>
  <PresentationFormat>Affichage à l'écran (4:3)</PresentationFormat>
  <Paragraphs>787</Paragraphs>
  <Slides>75</Slides>
  <Notes>70</Notes>
  <HiddenSlides>1</HiddenSlides>
  <MMClips>0</MMClips>
  <ScaleCrop>false</ScaleCrop>
  <HeadingPairs>
    <vt:vector size="8" baseType="variant">
      <vt:variant>
        <vt:lpstr>Polices utilisées</vt:lpstr>
      </vt:variant>
      <vt:variant>
        <vt:i4>11</vt:i4>
      </vt:variant>
      <vt:variant>
        <vt:lpstr>Thème</vt:lpstr>
      </vt:variant>
      <vt:variant>
        <vt:i4>1</vt:i4>
      </vt:variant>
      <vt:variant>
        <vt:lpstr>Serveurs OLE incorporés</vt:lpstr>
      </vt:variant>
      <vt:variant>
        <vt:i4>1</vt:i4>
      </vt:variant>
      <vt:variant>
        <vt:lpstr>Titres des diapositives</vt:lpstr>
      </vt:variant>
      <vt:variant>
        <vt:i4>75</vt:i4>
      </vt:variant>
    </vt:vector>
  </HeadingPairs>
  <TitlesOfParts>
    <vt:vector size="88" baseType="lpstr">
      <vt:lpstr>Microsoft YaHei</vt:lpstr>
      <vt:lpstr>ＭＳ Ｐゴシック</vt:lpstr>
      <vt:lpstr>Arial</vt:lpstr>
      <vt:lpstr>Calibri</vt:lpstr>
      <vt:lpstr>Cambria Math</vt:lpstr>
      <vt:lpstr>Ebrima</vt:lpstr>
      <vt:lpstr>Georgia</vt:lpstr>
      <vt:lpstr>Times</vt:lpstr>
      <vt:lpstr>Times New Roman</vt:lpstr>
      <vt:lpstr>Wingdings</vt:lpstr>
      <vt:lpstr>Wingdings 2</vt:lpstr>
      <vt:lpstr>8_Urbain</vt:lpstr>
      <vt:lpstr>Graphique</vt:lpstr>
      <vt:lpstr>Esquisse d’une  théorie du  « débat scientifique en classe »,     un outil pédagogique construit pour pouvoir aborder en cours le sens profond   des savoirs difficiles à comprendre  </vt:lpstr>
      <vt:lpstr>Quatre parties </vt:lpstr>
      <vt:lpstr>L’épistémologie</vt:lpstr>
      <vt:lpstr>Être épistémologue…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Question épistémologique cruciale </vt:lpstr>
      <vt:lpstr>Je mets ma vie entre vos mains ! </vt:lpstr>
      <vt:lpstr>Si je branche les cosses de cette batterie à main nue en utilisant une clef non isolée, est-ce que je cours un vrai danger ?!?! </vt:lpstr>
      <vt:lpstr>Si vous pensez qu’il y a un vrai danger, c’est à votre avis celui </vt:lpstr>
      <vt:lpstr>Mise en abîme  </vt:lpstr>
      <vt:lpstr>Que faut-il faire pour que ce que la physique nous dit de profond sur le courant électrique acquiert un sens profond pour nous ?</vt:lpstr>
      <vt:lpstr>Je vous propose d’effectuer un triple retournement épistémologique  </vt:lpstr>
      <vt:lpstr>Un petit rien… qui change tout !! </vt:lpstr>
      <vt:lpstr>Dans ce travail où le savant pense de pair avec sa raison et ses émotions,</vt:lpstr>
      <vt:lpstr>L’objectif  du « débat scientifique en classe » est alors de</vt:lpstr>
      <vt:lpstr>Le concept de construction collective d’un sens profond    </vt:lpstr>
      <vt:lpstr>Présentation PowerPoint</vt:lpstr>
      <vt:lpstr>Présentation PowerPoint</vt:lpstr>
      <vt:lpstr>Présentation PowerPoint</vt:lpstr>
      <vt:lpstr>Vouloir transformer une classe ou un amphi ordinaire en une communauté de savants vous semble-t-il raisonnable   </vt:lpstr>
      <vt:lpstr>Présentation PowerPoint</vt:lpstr>
      <vt:lpstr>Vous sentez-vous prêt à faire un tel pari ?</vt:lpstr>
      <vt:lpstr>Si j’avais bon espoir que ce schéma idyllique puisse se réaliser, aurais-je le désir de faire une part importante de mon enseignement de cette façon ?</vt:lpstr>
      <vt:lpstr>Finalement pour vous : les résistances les plus importantes à cette réorganisation de la classe viennent principalement</vt:lpstr>
      <vt:lpstr>Présentation PowerPoint</vt:lpstr>
      <vt:lpstr>Présentation PowerPoint</vt:lpstr>
      <vt:lpstr>Mise en abîme de cette théorie par notre débat </vt:lpstr>
      <vt:lpstr>Ecole républicaine, démocratie et éthique</vt:lpstr>
      <vt:lpstr>Ecole républicaine, démocratie et éthique</vt:lpstr>
      <vt:lpstr>Le triple retournement  épistémologique, social et affectif du débat scientifique en classe</vt:lpstr>
      <vt:lpstr>Le débat scientifique n’est pas une façon déguisée de faire un cours de morale, mais une façon explicite de donner à tous le goût et la saveur du souci du « bien commun » </vt:lpstr>
      <vt:lpstr>Présentation PowerPoint</vt:lpstr>
      <vt:lpstr>Présentation PowerPoint</vt:lpstr>
      <vt:lpstr>La  grande force du débat scientifique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Les réflexions que je vous ai proposées ici sont étroitement liées au travail d’animation de stages de formation au  « Débat scientifique en classe » effectué en collaboration avec  Julien Douady, Yvan Pigeonnat, Christophe Durand et Philippe Doublet    julien.douady@univ-grenoble-alpes.fr ; Yvan.Pigeonnat@grenoble-inp.fr;  christophe.durand@cea.fr; philippe.doublet@u-psud.fr   et aux recherches à l'IREM de Grenoble (Institut de Recherche sur l'Enseignement des Mathématiques)  http://www-irem.ujf-grenoble.fr/spip/spip.php?rubrique61  marc.legrand@univ-grenoble-alpes.fr ; thomas.lecorre@wanadoo.fr,  helene.di.martino@wanadoo.fr, antoine.leroux@ac-grenoble.fr,    anne.parreau@univ-grenoble-alpes.fr , gregoire.charlot@univ-grenoble-alpes.fr</vt:lpstr>
      <vt:lpstr>Annexes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Déroulé du débat scientifique en classe </vt:lpstr>
      <vt:lpstr>Déroulé de l’institutionnalisation  </vt:lpstr>
    </vt:vector>
  </TitlesOfParts>
  <Company>École Polytechnique de Montréal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Marc Legrand</dc:creator>
  <cp:lastModifiedBy>Marc Legrand</cp:lastModifiedBy>
  <cp:revision>2307</cp:revision>
  <cp:lastPrinted>2017-06-02T08:38:17Z</cp:lastPrinted>
  <dcterms:created xsi:type="dcterms:W3CDTF">2009-02-10T17:04:19Z</dcterms:created>
  <dcterms:modified xsi:type="dcterms:W3CDTF">2017-06-19T07:58:02Z</dcterms:modified>
</cp:coreProperties>
</file>