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Lst>
  <p:notesMasterIdLst>
    <p:notesMasterId r:id="rId20"/>
  </p:notesMasterIdLst>
  <p:sldIdLst>
    <p:sldId id="256" r:id="rId5"/>
    <p:sldId id="282" r:id="rId6"/>
    <p:sldId id="285" r:id="rId7"/>
    <p:sldId id="259" r:id="rId8"/>
    <p:sldId id="261" r:id="rId9"/>
    <p:sldId id="286" r:id="rId10"/>
    <p:sldId id="287" r:id="rId11"/>
    <p:sldId id="288" r:id="rId12"/>
    <p:sldId id="277" r:id="rId13"/>
    <p:sldId id="280" r:id="rId14"/>
    <p:sldId id="278" r:id="rId15"/>
    <p:sldId id="279" r:id="rId16"/>
    <p:sldId id="281" r:id="rId17"/>
    <p:sldId id="283" r:id="rId18"/>
    <p:sldId id="284" r:id="rId1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1014" autoAdjust="0"/>
  </p:normalViewPr>
  <p:slideViewPr>
    <p:cSldViewPr snapToGrid="0" snapToObjects="1">
      <p:cViewPr>
        <p:scale>
          <a:sx n="100" d="100"/>
          <a:sy n="100" d="100"/>
        </p:scale>
        <p:origin x="-1020" y="57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DBDF14-B880-9D43-AC6C-AE1B3B837A4D}" type="datetimeFigureOut">
              <a:rPr lang="fr-FR" smtClean="0"/>
              <a:pPr/>
              <a:t>18/10/2019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94CA9A-4846-DC4C-9CCD-75CDEA59EDD8}" type="slidenum">
              <a:rPr lang="fr-FR" smtClean="0"/>
              <a:pPr/>
              <a:t>‹N°›</a:t>
            </a:fld>
            <a:endParaRPr lang="fr-FR"/>
          </a:p>
        </p:txBody>
      </p:sp>
    </p:spTree>
    <p:extLst>
      <p:ext uri="{BB962C8B-B14F-4D97-AF65-F5344CB8AC3E}">
        <p14:creationId xmlns="" xmlns:p14="http://schemas.microsoft.com/office/powerpoint/2010/main" val="38495527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94CA9A-4846-DC4C-9CCD-75CDEA59EDD8}" type="slidenum">
              <a:rPr lang="fr-FR" smtClean="0"/>
              <a:pPr/>
              <a:t>1</a:t>
            </a:fld>
            <a:endParaRPr lang="fr-FR"/>
          </a:p>
        </p:txBody>
      </p:sp>
    </p:spTree>
    <p:extLst>
      <p:ext uri="{BB962C8B-B14F-4D97-AF65-F5344CB8AC3E}">
        <p14:creationId xmlns="" xmlns:p14="http://schemas.microsoft.com/office/powerpoint/2010/main" val="3704539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u="sng" dirty="0" smtClean="0"/>
              <a:t>Contexte </a:t>
            </a:r>
            <a:r>
              <a:rPr lang="fr-FR" dirty="0" smtClean="0"/>
              <a:t>: Des Difficultés récurrentes</a:t>
            </a:r>
            <a:r>
              <a:rPr lang="fr-FR" baseline="0" dirty="0" smtClean="0"/>
              <a:t> des élèves</a:t>
            </a:r>
            <a:r>
              <a:rPr lang="fr-FR" dirty="0" smtClean="0"/>
              <a:t> dans</a:t>
            </a:r>
            <a:r>
              <a:rPr lang="fr-FR" baseline="0" dirty="0" smtClean="0"/>
              <a:t> la résolution d’</a:t>
            </a:r>
            <a:r>
              <a:rPr lang="fr-FR" baseline="0" dirty="0" err="1" smtClean="0"/>
              <a:t>equation</a:t>
            </a:r>
            <a:r>
              <a:rPr lang="fr-FR" baseline="0" dirty="0" smtClean="0"/>
              <a:t> </a:t>
            </a:r>
            <a:endParaRPr lang="fr-FR" dirty="0" smtClean="0"/>
          </a:p>
          <a:p>
            <a:r>
              <a:rPr lang="fr-FR" dirty="0" smtClean="0"/>
              <a:t>Le travail de résolution</a:t>
            </a:r>
            <a:r>
              <a:rPr lang="fr-FR" baseline="0" dirty="0" smtClean="0"/>
              <a:t> </a:t>
            </a:r>
            <a:r>
              <a:rPr lang="fr-FR" dirty="0" smtClean="0"/>
              <a:t>devient routinier,</a:t>
            </a:r>
            <a:r>
              <a:rPr lang="fr-FR" baseline="0" dirty="0" smtClean="0"/>
              <a:t> automatique et parfois avec perte de </a:t>
            </a:r>
            <a:r>
              <a:rPr lang="fr-FR" baseline="0" dirty="0" err="1" smtClean="0"/>
              <a:t>senspour</a:t>
            </a:r>
            <a:r>
              <a:rPr lang="fr-FR" baseline="0" dirty="0" smtClean="0"/>
              <a:t> certains élèves : par exemple , </a:t>
            </a:r>
            <a:r>
              <a:rPr lang="fr-FR" dirty="0" smtClean="0"/>
              <a:t>ils vont souvent  simplifier par zéro sans</a:t>
            </a:r>
            <a:r>
              <a:rPr lang="fr-FR" baseline="0" dirty="0" smtClean="0"/>
              <a:t> s’en rendre compte.  « 3x^2=x  et division par x on obtient  3x=1 </a:t>
            </a:r>
            <a:r>
              <a:rPr lang="mr-IN" baseline="0" dirty="0" smtClean="0"/>
              <a:t>…</a:t>
            </a:r>
            <a:r>
              <a:rPr lang="fr-FR" baseline="0" dirty="0" smtClean="0"/>
              <a:t> »</a:t>
            </a:r>
          </a:p>
          <a:p>
            <a:endParaRPr lang="fr-FR" dirty="0" smtClean="0"/>
          </a:p>
          <a:p>
            <a:r>
              <a:rPr lang="fr-FR" sz="1200" b="1" u="sng" kern="1200" dirty="0" smtClean="0">
                <a:solidFill>
                  <a:schemeClr val="tx1"/>
                </a:solidFill>
                <a:latin typeface="+mn-lt"/>
                <a:ea typeface="+mn-ea"/>
                <a:cs typeface="+mn-cs"/>
              </a:rPr>
              <a:t>Objectif : </a:t>
            </a:r>
            <a:r>
              <a:rPr lang="fr-FR" sz="1200" kern="1200" dirty="0" smtClean="0">
                <a:solidFill>
                  <a:schemeClr val="tx1"/>
                </a:solidFill>
                <a:latin typeface="+mn-lt"/>
                <a:ea typeface="+mn-ea"/>
                <a:cs typeface="+mn-cs"/>
              </a:rPr>
              <a:t>Il s’agit d’un travail dont les deux objectifs d’apprentissage sont les suivants :</a:t>
            </a:r>
          </a:p>
          <a:p>
            <a:pPr lvl="1">
              <a:buFont typeface="Arial" pitchFamily="34" charset="0"/>
              <a:buChar char="•"/>
            </a:pPr>
            <a:r>
              <a:rPr lang="fr-FR" sz="1200" kern="1200" dirty="0" smtClean="0">
                <a:solidFill>
                  <a:schemeClr val="tx1"/>
                </a:solidFill>
                <a:latin typeface="+mn-lt"/>
                <a:ea typeface="+mn-ea"/>
                <a:cs typeface="+mn-cs"/>
              </a:rPr>
              <a:t>comprendre ce que signifie que deux équations sont équivalentes,</a:t>
            </a:r>
          </a:p>
          <a:p>
            <a:pPr lvl="1">
              <a:buFont typeface="Arial" pitchFamily="34" charset="0"/>
              <a:buChar char="•"/>
            </a:pPr>
            <a:r>
              <a:rPr lang="fr-FR" sz="1200" kern="1200" dirty="0" smtClean="0">
                <a:solidFill>
                  <a:schemeClr val="tx1"/>
                </a:solidFill>
                <a:latin typeface="+mn-lt"/>
                <a:ea typeface="+mn-ea"/>
                <a:cs typeface="+mn-cs"/>
              </a:rPr>
              <a:t>formuler et utiliser certaines transformations qui garantissent l’équivalence des équations en jeu et voir leur utilité.</a:t>
            </a:r>
          </a:p>
          <a:p>
            <a:pPr lvl="1">
              <a:buFont typeface="Arial" pitchFamily="34" charset="0"/>
              <a:buNone/>
            </a:pPr>
            <a:endParaRPr lang="fr-FR" sz="1200" kern="1200" dirty="0" smtClean="0">
              <a:solidFill>
                <a:schemeClr val="tx1"/>
              </a:solidFill>
              <a:latin typeface="+mn-lt"/>
              <a:ea typeface="+mn-ea"/>
              <a:cs typeface="+mn-cs"/>
            </a:endParaRPr>
          </a:p>
          <a:p>
            <a:pPr lvl="1">
              <a:buFont typeface="Arial" pitchFamily="34" charset="0"/>
              <a:buNone/>
            </a:pPr>
            <a:r>
              <a:rPr lang="fr-FR" sz="1200" b="1" u="sng" kern="1200" dirty="0" smtClean="0">
                <a:solidFill>
                  <a:schemeClr val="tx1"/>
                </a:solidFill>
                <a:latin typeface="+mn-lt"/>
                <a:ea typeface="+mn-ea"/>
                <a:cs typeface="+mn-cs"/>
              </a:rPr>
              <a:t>Discussion</a:t>
            </a:r>
            <a:r>
              <a:rPr lang="fr-FR" sz="1200" b="1" u="sng" kern="1200" baseline="0" dirty="0" smtClean="0">
                <a:solidFill>
                  <a:schemeClr val="tx1"/>
                </a:solidFill>
                <a:latin typeface="+mn-lt"/>
                <a:ea typeface="+mn-ea"/>
                <a:cs typeface="+mn-cs"/>
              </a:rPr>
              <a:t> : </a:t>
            </a:r>
            <a:endParaRPr lang="fr-FR" sz="1200" b="1" u="sng" kern="1200" dirty="0" smtClean="0">
              <a:solidFill>
                <a:schemeClr val="tx1"/>
              </a:solidFill>
              <a:latin typeface="+mn-lt"/>
              <a:ea typeface="+mn-ea"/>
              <a:cs typeface="+mn-cs"/>
            </a:endParaRPr>
          </a:p>
          <a:p>
            <a:pPr lvl="0">
              <a:buFont typeface="Arial" pitchFamily="34" charset="0"/>
              <a:buChar char="•"/>
            </a:pPr>
            <a:r>
              <a:rPr lang="fr-FR" sz="1200" kern="1200" dirty="0" smtClean="0">
                <a:solidFill>
                  <a:schemeClr val="tx1"/>
                </a:solidFill>
                <a:latin typeface="+mn-lt"/>
                <a:ea typeface="+mn-ea"/>
                <a:cs typeface="+mn-cs"/>
              </a:rPr>
              <a:t>Exemple</a:t>
            </a:r>
            <a:r>
              <a:rPr lang="fr-FR" sz="1200" kern="1200" baseline="0" dirty="0" smtClean="0">
                <a:solidFill>
                  <a:schemeClr val="tx1"/>
                </a:solidFill>
                <a:latin typeface="+mn-lt"/>
                <a:ea typeface="+mn-ea"/>
                <a:cs typeface="+mn-cs"/>
              </a:rPr>
              <a:t> 1: une élève n’a pas compris la simplification par x</a:t>
            </a:r>
          </a:p>
          <a:p>
            <a:pPr lvl="0">
              <a:buFont typeface="Arial" pitchFamily="34" charset="0"/>
              <a:buChar char="•"/>
            </a:pPr>
            <a:r>
              <a:rPr lang="fr-FR" sz="1200" kern="1200" baseline="0" dirty="0" smtClean="0">
                <a:solidFill>
                  <a:schemeClr val="tx1"/>
                </a:solidFill>
                <a:latin typeface="+mn-lt"/>
                <a:ea typeface="+mn-ea"/>
                <a:cs typeface="+mn-cs"/>
              </a:rPr>
              <a:t>Exemple 2 : bon engagement des élèves</a:t>
            </a:r>
          </a:p>
          <a:p>
            <a:pPr lvl="1">
              <a:buFont typeface="Arial" pitchFamily="34" charset="0"/>
              <a:buChar char="•"/>
            </a:pPr>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F94CA9A-4846-DC4C-9CCD-75CDEA59EDD8}"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a:buChar char="•"/>
            </a:pPr>
            <a:r>
              <a:rPr lang="fr-FR" dirty="0" smtClean="0"/>
              <a:t>Travail autonomie</a:t>
            </a:r>
          </a:p>
          <a:p>
            <a:pPr marL="171450" indent="-171450">
              <a:buFont typeface="Arial"/>
              <a:buChar char="•"/>
            </a:pPr>
            <a:r>
              <a:rPr lang="fr-FR" dirty="0" smtClean="0"/>
              <a:t>Motivation</a:t>
            </a:r>
            <a:r>
              <a:rPr lang="fr-FR" baseline="0" dirty="0" smtClean="0"/>
              <a:t> et engagement de certains élèves</a:t>
            </a:r>
          </a:p>
          <a:p>
            <a:pPr marL="171450" indent="-171450">
              <a:buFont typeface="Arial"/>
              <a:buChar char="•"/>
            </a:pPr>
            <a:r>
              <a:rPr lang="fr-FR" baseline="0" dirty="0" smtClean="0"/>
              <a:t>Gain de temps ou mise en lumière d’un objectif autre</a:t>
            </a:r>
          </a:p>
          <a:p>
            <a:pPr marL="171450" indent="-171450">
              <a:buFont typeface="Arial"/>
              <a:buChar char="•"/>
            </a:pPr>
            <a:r>
              <a:rPr lang="fr-FR" baseline="0" dirty="0" smtClean="0"/>
              <a:t>Palier manque connaissances</a:t>
            </a:r>
            <a:endParaRPr lang="fr-FR" dirty="0" smtClean="0"/>
          </a:p>
          <a:p>
            <a:endParaRPr lang="fr-FR" dirty="0" smtClean="0"/>
          </a:p>
          <a:p>
            <a:r>
              <a:rPr lang="fr-FR" dirty="0" smtClean="0"/>
              <a:t>Point 4 : rappeler si besoin utilisation </a:t>
            </a:r>
            <a:r>
              <a:rPr lang="fr-FR" dirty="0" err="1" smtClean="0"/>
              <a:t>Xcas</a:t>
            </a:r>
            <a:r>
              <a:rPr lang="fr-FR" dirty="0" smtClean="0"/>
              <a:t> pour </a:t>
            </a:r>
            <a:r>
              <a:rPr lang="fr-FR" dirty="0" err="1" smtClean="0"/>
              <a:t>resolution</a:t>
            </a:r>
            <a:r>
              <a:rPr lang="fr-FR" dirty="0" smtClean="0"/>
              <a:t> d’</a:t>
            </a:r>
            <a:r>
              <a:rPr lang="fr-FR" dirty="0" err="1" smtClean="0"/>
              <a:t>inequation</a:t>
            </a:r>
            <a:r>
              <a:rPr lang="fr-FR" baseline="0" dirty="0" smtClean="0"/>
              <a:t> 3/x&gt;x+2</a:t>
            </a:r>
            <a:endParaRPr lang="fr-FR" dirty="0"/>
          </a:p>
        </p:txBody>
      </p:sp>
      <p:sp>
        <p:nvSpPr>
          <p:cNvPr id="4" name="Espace réservé du numéro de diapositive 3"/>
          <p:cNvSpPr>
            <a:spLocks noGrp="1"/>
          </p:cNvSpPr>
          <p:nvPr>
            <p:ph type="sldNum" sz="quarter" idx="10"/>
          </p:nvPr>
        </p:nvSpPr>
        <p:spPr/>
        <p:txBody>
          <a:bodyPr/>
          <a:lstStyle/>
          <a:p>
            <a:fld id="{3F94CA9A-4846-DC4C-9CCD-75CDEA59EDD8}" type="slidenum">
              <a:rPr lang="fr-FR" smtClean="0"/>
              <a:pPr/>
              <a:t>11</a:t>
            </a:fld>
            <a:endParaRPr lang="fr-FR"/>
          </a:p>
        </p:txBody>
      </p:sp>
    </p:spTree>
    <p:extLst>
      <p:ext uri="{BB962C8B-B14F-4D97-AF65-F5344CB8AC3E}">
        <p14:creationId xmlns="" xmlns:p14="http://schemas.microsoft.com/office/powerpoint/2010/main" val="3543041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Il faut éviter l’utilisation systématique de cet outil mais plutôt valoriser l’élève qui prend l’initiative d’utiliser cet outil à bon escient. L’utilisation du calcul formel n’empêche pas une bonne pratique du calcul algébrique et la priorité doit être laissée à l’acquisition des automatismes de calcul algébrique.</a:t>
            </a:r>
          </a:p>
          <a:p>
            <a:endParaRPr lang="fr-FR" dirty="0" smtClean="0"/>
          </a:p>
          <a:p>
            <a:r>
              <a:rPr lang="fr-FR" dirty="0" smtClean="0"/>
              <a:t>La possibilité de mobiliser le calcul formel est au service d’une différenciation pédagogique. On peut inciter tel élève de la classe à utiliser le logiciel alors qu’un autre ne l’utilisera pas.</a:t>
            </a:r>
          </a:p>
          <a:p>
            <a:endParaRPr lang="fr-FR" dirty="0" smtClean="0"/>
          </a:p>
          <a:p>
            <a:r>
              <a:rPr lang="fr-FR" dirty="0" smtClean="0"/>
              <a:t>Boîte noire: Dans</a:t>
            </a:r>
            <a:r>
              <a:rPr lang="fr-FR" baseline="0" dirty="0" smtClean="0"/>
              <a:t> l’activité sur les équations, la commande « </a:t>
            </a:r>
            <a:r>
              <a:rPr lang="fr-FR" baseline="0" dirty="0" err="1" smtClean="0"/>
              <a:t>solve</a:t>
            </a:r>
            <a:r>
              <a:rPr lang="fr-FR" baseline="0" dirty="0" smtClean="0"/>
              <a:t> » est utilisée pour vérifier que des équations sont équivalentes, on demande une résolution par la suite.</a:t>
            </a:r>
            <a:endParaRPr lang="fr-FR" dirty="0" smtClean="0"/>
          </a:p>
          <a:p>
            <a:endParaRPr lang="fr-FR" dirty="0" smtClean="0"/>
          </a:p>
          <a:p>
            <a:r>
              <a:rPr lang="fr-FR" dirty="0" smtClean="0"/>
              <a:t>Accepter un résultat donné par la machine quand</a:t>
            </a:r>
            <a:r>
              <a:rPr lang="fr-FR" baseline="0" dirty="0" smtClean="0"/>
              <a:t> les calculs sont trop exigeants.</a:t>
            </a:r>
            <a:endParaRPr lang="fr-FR" dirty="0" smtClean="0"/>
          </a:p>
          <a:p>
            <a:r>
              <a:rPr lang="fr-FR" dirty="0" smtClean="0"/>
              <a:t>il est nécessaire de passer du temps sur les techniques pour l’appropriation des notions. Mais nous pouvons accepter que les élèves se contentent du résultat donné par la machine sans le remettre en question.</a:t>
            </a:r>
          </a:p>
          <a:p>
            <a:endParaRPr lang="fr-FR" dirty="0" smtClean="0"/>
          </a:p>
        </p:txBody>
      </p:sp>
      <p:sp>
        <p:nvSpPr>
          <p:cNvPr id="4" name="Espace réservé du numéro de diapositive 3"/>
          <p:cNvSpPr>
            <a:spLocks noGrp="1"/>
          </p:cNvSpPr>
          <p:nvPr>
            <p:ph type="sldNum" sz="quarter" idx="10"/>
          </p:nvPr>
        </p:nvSpPr>
        <p:spPr/>
        <p:txBody>
          <a:bodyPr/>
          <a:lstStyle/>
          <a:p>
            <a:fld id="{3F94CA9A-4846-DC4C-9CCD-75CDEA59EDD8}" type="slidenum">
              <a:rPr lang="fr-FR" smtClean="0"/>
              <a:pPr/>
              <a:t>13</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Le</a:t>
            </a:r>
            <a:r>
              <a:rPr lang="fr-FR" baseline="0" dirty="0" smtClean="0"/>
              <a:t> p</a:t>
            </a:r>
            <a:r>
              <a:rPr lang="fr-FR" dirty="0" smtClean="0"/>
              <a:t>roduit de 4 entiers</a:t>
            </a:r>
            <a:r>
              <a:rPr lang="fr-FR" baseline="0" dirty="0" smtClean="0"/>
              <a:t> consécutifs + 1 est-il le carré d’un nombre entier ? : n*(n+1)*(n+2)*(n+3) + 1 = </a:t>
            </a:r>
            <a:r>
              <a:rPr lang="mr-IN" sz="1200" kern="1200" dirty="0" smtClean="0">
                <a:solidFill>
                  <a:schemeClr val="tx1"/>
                </a:solidFill>
                <a:effectLst/>
                <a:latin typeface="+mn-lt"/>
                <a:ea typeface="+mn-ea"/>
                <a:cs typeface="+mn-cs"/>
              </a:rPr>
              <a:t>( n</a:t>
            </a:r>
            <a:r>
              <a:rPr lang="fr-FR" sz="1200" kern="1200" dirty="0" smtClean="0">
                <a:solidFill>
                  <a:schemeClr val="tx1"/>
                </a:solidFill>
                <a:effectLst/>
                <a:latin typeface="+mn-lt"/>
                <a:ea typeface="+mn-ea"/>
                <a:cs typeface="+mn-cs"/>
              </a:rPr>
              <a:t>^</a:t>
            </a:r>
            <a:r>
              <a:rPr lang="mr-IN" sz="1200" kern="1200" dirty="0" smtClean="0">
                <a:solidFill>
                  <a:schemeClr val="tx1"/>
                </a:solidFill>
                <a:effectLst/>
                <a:latin typeface="+mn-lt"/>
                <a:ea typeface="+mn-ea"/>
                <a:cs typeface="+mn-cs"/>
              </a:rPr>
              <a:t>2+3n+1)</a:t>
            </a:r>
            <a:r>
              <a:rPr lang="fr-FR" sz="1200" kern="1200" dirty="0" smtClean="0">
                <a:solidFill>
                  <a:schemeClr val="tx1"/>
                </a:solidFill>
                <a:effectLst/>
                <a:latin typeface="+mn-lt"/>
                <a:ea typeface="+mn-ea"/>
                <a:cs typeface="+mn-cs"/>
              </a:rPr>
              <a:t>^</a:t>
            </a:r>
            <a:r>
              <a:rPr lang="mr-IN" sz="1200" kern="1200" dirty="0" smtClean="0">
                <a:solidFill>
                  <a:schemeClr val="tx1"/>
                </a:solidFill>
                <a:effectLst/>
                <a:latin typeface="+mn-lt"/>
                <a:ea typeface="+mn-ea"/>
                <a:cs typeface="+mn-cs"/>
              </a:rPr>
              <a:t>2 </a:t>
            </a: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err="1" smtClean="0">
                <a:solidFill>
                  <a:schemeClr val="tx1"/>
                </a:solidFill>
                <a:effectLst/>
                <a:latin typeface="+mn-lt"/>
                <a:ea typeface="+mn-ea"/>
                <a:cs typeface="+mn-cs"/>
              </a:rPr>
              <a:t>Decocher</a:t>
            </a:r>
            <a:r>
              <a:rPr lang="fr-FR" sz="1200" kern="1200" dirty="0" smtClean="0">
                <a:solidFill>
                  <a:schemeClr val="tx1"/>
                </a:solidFill>
                <a:effectLst/>
                <a:latin typeface="+mn-lt"/>
                <a:ea typeface="+mn-ea"/>
                <a:cs typeface="+mn-cs"/>
              </a:rPr>
              <a:t> racine si besoin sur </a:t>
            </a:r>
            <a:r>
              <a:rPr lang="fr-FR" sz="1200" kern="1200" dirty="0" err="1" smtClean="0">
                <a:solidFill>
                  <a:schemeClr val="tx1"/>
                </a:solidFill>
                <a:effectLst/>
                <a:latin typeface="+mn-lt"/>
                <a:ea typeface="+mn-ea"/>
                <a:cs typeface="+mn-cs"/>
              </a:rPr>
              <a:t>xcas</a:t>
            </a:r>
            <a:r>
              <a:rPr lang="fr-FR" sz="1200" kern="1200" dirty="0" smtClean="0">
                <a:solidFill>
                  <a:schemeClr val="tx1"/>
                </a:solidFill>
                <a:effectLst/>
                <a:latin typeface="+mn-lt"/>
                <a:ea typeface="+mn-ea"/>
                <a:cs typeface="+mn-cs"/>
              </a:rPr>
              <a:t> si la factorisation ne fonctionne pas </a:t>
            </a:r>
          </a:p>
          <a:p>
            <a:pPr marL="0" marR="0" indent="0" algn="l" defTabSz="457200" rtl="0" eaLnBrk="1" fontAlgn="auto" latinLnBrk="0" hangingPunct="1">
              <a:lnSpc>
                <a:spcPct val="100000"/>
              </a:lnSpc>
              <a:spcBef>
                <a:spcPts val="0"/>
              </a:spcBef>
              <a:spcAft>
                <a:spcPts val="0"/>
              </a:spcAft>
              <a:buClrTx/>
              <a:buSzTx/>
              <a:buFontTx/>
              <a:buNone/>
              <a:tabLst/>
              <a:defRPr/>
            </a:pPr>
            <a:endParaRPr lang="mr-IN"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F94CA9A-4846-DC4C-9CCD-75CDEA59EDD8}" type="slidenum">
              <a:rPr lang="fr-FR" smtClean="0"/>
              <a:pPr/>
              <a:t>14</a:t>
            </a:fld>
            <a:endParaRPr lang="fr-FR"/>
          </a:p>
        </p:txBody>
      </p:sp>
    </p:spTree>
    <p:extLst>
      <p:ext uri="{BB962C8B-B14F-4D97-AF65-F5344CB8AC3E}">
        <p14:creationId xmlns="" xmlns:p14="http://schemas.microsoft.com/office/powerpoint/2010/main" val="3107230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F94CA9A-4846-DC4C-9CCD-75CDEA59EDD8}"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Hypothèse de travail faite par le groupe</a:t>
            </a:r>
            <a:endParaRPr lang="fr-FR" dirty="0"/>
          </a:p>
        </p:txBody>
      </p:sp>
      <p:sp>
        <p:nvSpPr>
          <p:cNvPr id="4" name="Espace réservé du numéro de diapositive 3"/>
          <p:cNvSpPr>
            <a:spLocks noGrp="1"/>
          </p:cNvSpPr>
          <p:nvPr>
            <p:ph type="sldNum" sz="quarter" idx="10"/>
          </p:nvPr>
        </p:nvSpPr>
        <p:spPr/>
        <p:txBody>
          <a:bodyPr/>
          <a:lstStyle/>
          <a:p>
            <a:fld id="{3F94CA9A-4846-DC4C-9CCD-75CDEA59EDD8}"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Gratuit</a:t>
            </a:r>
            <a:r>
              <a:rPr lang="fr-FR" baseline="0" dirty="0" smtClean="0"/>
              <a:t> et </a:t>
            </a:r>
            <a:r>
              <a:rPr lang="fr-FR" dirty="0" smtClean="0"/>
              <a:t>Accessible en ligne en tapant « </a:t>
            </a:r>
            <a:r>
              <a:rPr lang="fr-FR" dirty="0" err="1" smtClean="0"/>
              <a:t>Xcas</a:t>
            </a:r>
            <a:r>
              <a:rPr lang="fr-FR" dirty="0" smtClean="0"/>
              <a:t> pour </a:t>
            </a:r>
            <a:r>
              <a:rPr lang="fr-FR" dirty="0" err="1" smtClean="0"/>
              <a:t>firefox</a:t>
            </a:r>
            <a:r>
              <a:rPr lang="fr-FR" dirty="0" smtClean="0"/>
              <a:t> » puis »</a:t>
            </a:r>
            <a:r>
              <a:rPr lang="fr-FR" baseline="0" dirty="0" smtClean="0"/>
              <a:t> institut </a:t>
            </a:r>
            <a:r>
              <a:rPr lang="fr-FR" baseline="0" dirty="0" err="1" smtClean="0"/>
              <a:t>fourier</a:t>
            </a:r>
            <a:r>
              <a:rPr lang="fr-FR" baseline="0" dirty="0" smtClean="0"/>
              <a:t> » </a:t>
            </a:r>
            <a:r>
              <a:rPr lang="fr-FR" dirty="0" smtClean="0"/>
              <a:t>ou l’url sur la diapo</a:t>
            </a:r>
          </a:p>
          <a:p>
            <a:r>
              <a:rPr lang="fr-FR" dirty="0" smtClean="0"/>
              <a:t>Ou télécharger et installer l’application </a:t>
            </a:r>
            <a:endParaRPr lang="fr-FR" dirty="0"/>
          </a:p>
        </p:txBody>
      </p:sp>
      <p:sp>
        <p:nvSpPr>
          <p:cNvPr id="4" name="Espace réservé du numéro de diapositive 3"/>
          <p:cNvSpPr>
            <a:spLocks noGrp="1"/>
          </p:cNvSpPr>
          <p:nvPr>
            <p:ph type="sldNum" sz="quarter" idx="10"/>
          </p:nvPr>
        </p:nvSpPr>
        <p:spPr/>
        <p:txBody>
          <a:bodyPr/>
          <a:lstStyle/>
          <a:p>
            <a:fld id="{3F94CA9A-4846-DC4C-9CCD-75CDEA59EDD8}" type="slidenum">
              <a:rPr lang="fr-FR" smtClean="0"/>
              <a:pPr/>
              <a:t>4</a:t>
            </a:fld>
            <a:endParaRPr lang="fr-FR"/>
          </a:p>
        </p:txBody>
      </p:sp>
    </p:spTree>
    <p:extLst>
      <p:ext uri="{BB962C8B-B14F-4D97-AF65-F5344CB8AC3E}">
        <p14:creationId xmlns="" xmlns:p14="http://schemas.microsoft.com/office/powerpoint/2010/main" val="484161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a:buNone/>
            </a:pPr>
            <a:r>
              <a:rPr lang="fr-FR" sz="1400" b="1" dirty="0" smtClean="0">
                <a:solidFill>
                  <a:srgbClr val="FF0000"/>
                </a:solidFill>
              </a:rPr>
              <a:t>Attention</a:t>
            </a:r>
            <a:r>
              <a:rPr lang="fr-FR" sz="1400" b="1" baseline="0" dirty="0" smtClean="0">
                <a:solidFill>
                  <a:srgbClr val="FF0000"/>
                </a:solidFill>
              </a:rPr>
              <a:t> </a:t>
            </a:r>
            <a:r>
              <a:rPr lang="fr-FR" sz="1400" b="1" baseline="0" dirty="0" smtClean="0">
                <a:solidFill>
                  <a:srgbClr val="FF0000"/>
                </a:solidFill>
              </a:rPr>
              <a:t>: </a:t>
            </a:r>
            <a:r>
              <a:rPr lang="fr-FR" sz="1400" b="1" dirty="0" smtClean="0">
                <a:solidFill>
                  <a:srgbClr val="FF0000"/>
                </a:solidFill>
              </a:rPr>
              <a:t>Créer une animation pour faire apparaître les questions les unes </a:t>
            </a:r>
            <a:r>
              <a:rPr lang="fr-FR" sz="1400" b="1" dirty="0" err="1" smtClean="0">
                <a:solidFill>
                  <a:srgbClr val="FF0000"/>
                </a:solidFill>
              </a:rPr>
              <a:t>apres</a:t>
            </a:r>
            <a:r>
              <a:rPr lang="fr-FR" sz="1400" b="1" dirty="0" smtClean="0">
                <a:solidFill>
                  <a:srgbClr val="FF0000"/>
                </a:solidFill>
              </a:rPr>
              <a:t> les autres</a:t>
            </a:r>
          </a:p>
          <a:p>
            <a:pPr marL="0" indent="0">
              <a:buFont typeface="Arial"/>
              <a:buNone/>
            </a:pPr>
            <a:endParaRPr lang="fr-FR" dirty="0" smtClean="0">
              <a:solidFill>
                <a:srgbClr val="FF0000"/>
              </a:solidFill>
            </a:endParaRPr>
          </a:p>
          <a:p>
            <a:pPr marL="171450" indent="-171450">
              <a:buFont typeface="Arial"/>
              <a:buChar char="•"/>
            </a:pPr>
            <a:r>
              <a:rPr lang="fr-FR" dirty="0" smtClean="0"/>
              <a:t>Temps</a:t>
            </a:r>
            <a:r>
              <a:rPr lang="fr-FR" baseline="0" dirty="0" smtClean="0"/>
              <a:t> de recherche des stagiaires</a:t>
            </a:r>
          </a:p>
          <a:p>
            <a:pPr marL="171450" indent="-171450">
              <a:buFont typeface="Arial"/>
              <a:buChar char="•"/>
            </a:pPr>
            <a:r>
              <a:rPr lang="fr-FR" baseline="0" dirty="0" smtClean="0"/>
              <a:t>Quel pourrait être l’apport d’un logiciel de calcul formel </a:t>
            </a:r>
          </a:p>
          <a:p>
            <a:pPr marL="171450" indent="-171450">
              <a:buFont typeface="Arial"/>
              <a:buChar char="•"/>
            </a:pPr>
            <a:r>
              <a:rPr lang="fr-FR" baseline="0" dirty="0" smtClean="0"/>
              <a:t>Montrer la factorisation avec </a:t>
            </a:r>
            <a:r>
              <a:rPr lang="fr-FR" baseline="0" dirty="0" err="1" smtClean="0"/>
              <a:t>Xcas</a:t>
            </a:r>
            <a:r>
              <a:rPr lang="fr-FR" baseline="0" dirty="0" smtClean="0"/>
              <a:t> : (x² -2x +2) (x²+2x+2) ou</a:t>
            </a:r>
          </a:p>
          <a:p>
            <a:pPr marL="171450" indent="-171450">
              <a:buFont typeface="Arial"/>
              <a:buChar char="•"/>
            </a:pPr>
            <a:r>
              <a:rPr lang="fr-FR" baseline="0" dirty="0" smtClean="0"/>
              <a:t>Parler de la démonstration : expliquer la démonstration</a:t>
            </a:r>
          </a:p>
          <a:p>
            <a:pPr marL="0" lvl="0" indent="0">
              <a:buFont typeface="Arial"/>
              <a:buNone/>
            </a:pPr>
            <a:endParaRPr lang="fr-FR" baseline="0" dirty="0" smtClean="0"/>
          </a:p>
          <a:p>
            <a:r>
              <a:rPr lang="fr-FR" sz="1200" b="1" i="1" kern="1200" dirty="0" smtClean="0">
                <a:solidFill>
                  <a:schemeClr val="tx1"/>
                </a:solidFill>
                <a:effectLst/>
                <a:latin typeface="+mn-lt"/>
                <a:ea typeface="+mn-ea"/>
                <a:cs typeface="+mn-cs"/>
              </a:rPr>
              <a:t>a^4+4 est premier si et </a:t>
            </a:r>
            <a:r>
              <a:rPr lang="fr-FR" sz="1200" b="1" i="1" kern="1200" dirty="0" err="1" smtClean="0">
                <a:solidFill>
                  <a:schemeClr val="tx1"/>
                </a:solidFill>
                <a:effectLst/>
                <a:latin typeface="+mn-lt"/>
                <a:ea typeface="+mn-ea"/>
                <a:cs typeface="+mn-cs"/>
              </a:rPr>
              <a:t>ssi</a:t>
            </a:r>
            <a:r>
              <a:rPr lang="fr-FR" sz="1200" b="1" i="1" kern="1200" dirty="0" smtClean="0">
                <a:solidFill>
                  <a:schemeClr val="tx1"/>
                </a:solidFill>
                <a:effectLst/>
                <a:latin typeface="+mn-lt"/>
                <a:ea typeface="+mn-ea"/>
                <a:cs typeface="+mn-cs"/>
              </a:rPr>
              <a:t>  a^2-2a+2=1 ou a^2+2a+2=1</a:t>
            </a:r>
          </a:p>
          <a:p>
            <a:r>
              <a:rPr lang="fr-FR" baseline="0" dirty="0" smtClean="0"/>
              <a:t>Or a² + 2a +2 car toujours plus grand que 1 car nous travaillons avec des entiers positifs.</a:t>
            </a:r>
          </a:p>
          <a:p>
            <a:r>
              <a:rPr lang="fr-FR" sz="1200" b="1" i="1" kern="1200" dirty="0" smtClean="0">
                <a:solidFill>
                  <a:schemeClr val="tx1"/>
                </a:solidFill>
                <a:effectLst/>
                <a:latin typeface="+mn-lt"/>
                <a:ea typeface="+mn-ea"/>
                <a:cs typeface="+mn-cs"/>
              </a:rPr>
              <a:t>a^4+4 est premier si et </a:t>
            </a:r>
            <a:r>
              <a:rPr lang="fr-FR" sz="1200" b="1" i="1" kern="1200" dirty="0" err="1" smtClean="0">
                <a:solidFill>
                  <a:schemeClr val="tx1"/>
                </a:solidFill>
                <a:effectLst/>
                <a:latin typeface="+mn-lt"/>
                <a:ea typeface="+mn-ea"/>
                <a:cs typeface="+mn-cs"/>
              </a:rPr>
              <a:t>ssi</a:t>
            </a:r>
            <a:r>
              <a:rPr lang="fr-FR" sz="1200" b="1" i="1" kern="1200" dirty="0" smtClean="0">
                <a:solidFill>
                  <a:schemeClr val="tx1"/>
                </a:solidFill>
                <a:effectLst/>
                <a:latin typeface="+mn-lt"/>
                <a:ea typeface="+mn-ea"/>
                <a:cs typeface="+mn-cs"/>
              </a:rPr>
              <a:t> a^2-2a+2=1 si et </a:t>
            </a:r>
            <a:r>
              <a:rPr lang="fr-FR" sz="1200" b="1" i="1" kern="1200" dirty="0" err="1" smtClean="0">
                <a:solidFill>
                  <a:schemeClr val="tx1"/>
                </a:solidFill>
                <a:effectLst/>
                <a:latin typeface="+mn-lt"/>
                <a:ea typeface="+mn-ea"/>
                <a:cs typeface="+mn-cs"/>
              </a:rPr>
              <a:t>ssi</a:t>
            </a:r>
            <a:r>
              <a:rPr lang="fr-FR" sz="1200" b="1" i="1" kern="1200" dirty="0" smtClean="0">
                <a:solidFill>
                  <a:schemeClr val="tx1"/>
                </a:solidFill>
                <a:effectLst/>
                <a:latin typeface="+mn-lt"/>
                <a:ea typeface="+mn-ea"/>
                <a:cs typeface="+mn-cs"/>
              </a:rPr>
              <a:t> (a-1)^2=0si et </a:t>
            </a:r>
            <a:r>
              <a:rPr lang="fr-FR" sz="1200" b="1" i="1" kern="1200" dirty="0" err="1" smtClean="0">
                <a:solidFill>
                  <a:schemeClr val="tx1"/>
                </a:solidFill>
                <a:effectLst/>
                <a:latin typeface="+mn-lt"/>
                <a:ea typeface="+mn-ea"/>
                <a:cs typeface="+mn-cs"/>
              </a:rPr>
              <a:t>ssi</a:t>
            </a:r>
            <a:r>
              <a:rPr lang="fr-FR" sz="1200" b="1" i="1" kern="1200" dirty="0" smtClean="0">
                <a:solidFill>
                  <a:schemeClr val="tx1"/>
                </a:solidFill>
                <a:effectLst/>
                <a:latin typeface="+mn-lt"/>
                <a:ea typeface="+mn-ea"/>
                <a:cs typeface="+mn-cs"/>
              </a:rPr>
              <a:t>  a=1</a:t>
            </a:r>
            <a:endParaRPr lang="fr-FR" sz="1200" kern="1200" dirty="0" smtClean="0">
              <a:solidFill>
                <a:schemeClr val="tx1"/>
              </a:solidFill>
              <a:effectLst/>
              <a:latin typeface="+mn-lt"/>
              <a:ea typeface="+mn-ea"/>
              <a:cs typeface="+mn-cs"/>
            </a:endParaRPr>
          </a:p>
          <a:p>
            <a:pPr marL="171450" indent="-171450">
              <a:buFont typeface="Arial"/>
              <a:buChar char="•"/>
            </a:pPr>
            <a:endParaRPr lang="fr-FR" dirty="0"/>
          </a:p>
        </p:txBody>
      </p:sp>
      <p:sp>
        <p:nvSpPr>
          <p:cNvPr id="4" name="Espace réservé du numéro de diapositive 3"/>
          <p:cNvSpPr>
            <a:spLocks noGrp="1"/>
          </p:cNvSpPr>
          <p:nvPr>
            <p:ph type="sldNum" sz="quarter" idx="10"/>
          </p:nvPr>
        </p:nvSpPr>
        <p:spPr/>
        <p:txBody>
          <a:bodyPr/>
          <a:lstStyle/>
          <a:p>
            <a:fld id="{3F94CA9A-4846-DC4C-9CCD-75CDEA59EDD8}" type="slidenum">
              <a:rPr lang="fr-FR" smtClean="0"/>
              <a:pPr/>
              <a:t>5</a:t>
            </a:fld>
            <a:endParaRPr lang="fr-FR"/>
          </a:p>
        </p:txBody>
      </p:sp>
    </p:spTree>
    <p:extLst>
      <p:ext uri="{BB962C8B-B14F-4D97-AF65-F5344CB8AC3E}">
        <p14:creationId xmlns="" xmlns:p14="http://schemas.microsoft.com/office/powerpoint/2010/main" val="74993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a:buNone/>
            </a:pPr>
            <a:r>
              <a:rPr lang="fr-FR" dirty="0" smtClean="0"/>
              <a:t>Uniquement</a:t>
            </a:r>
            <a:r>
              <a:rPr lang="fr-FR" baseline="0" dirty="0" smtClean="0"/>
              <a:t> un rappel sur la notion de nombre premier a été fait.</a:t>
            </a:r>
          </a:p>
          <a:p>
            <a:pPr marL="171450" indent="-171450">
              <a:buFont typeface="Arial"/>
              <a:buNone/>
            </a:pPr>
            <a:endParaRPr lang="fr-FR" baseline="0" dirty="0" smtClean="0"/>
          </a:p>
          <a:p>
            <a:pPr marL="171450" marR="0" indent="-171450" algn="l" defTabSz="457200" rtl="0" eaLnBrk="1" fontAlgn="auto" latinLnBrk="0" hangingPunct="1">
              <a:lnSpc>
                <a:spcPct val="100000"/>
              </a:lnSpc>
              <a:spcBef>
                <a:spcPts val="0"/>
              </a:spcBef>
              <a:spcAft>
                <a:spcPts val="0"/>
              </a:spcAft>
              <a:buClrTx/>
              <a:buSzTx/>
              <a:buFont typeface="Arial"/>
              <a:buNone/>
              <a:tabLst/>
              <a:defRPr/>
            </a:pPr>
            <a:r>
              <a:rPr lang="fr-FR" baseline="0" dirty="0" smtClean="0"/>
              <a:t>-   Nombres premiers connus jusqu’à 37</a:t>
            </a:r>
          </a:p>
          <a:p>
            <a:pPr marL="171450" indent="-171450">
              <a:buFontTx/>
              <a:buChar char="-"/>
            </a:pPr>
            <a:r>
              <a:rPr lang="fr-FR" baseline="0" dirty="0" smtClean="0"/>
              <a:t>Tableur et observation d’un très grand nombre de cas avant d’établir une conjecture (blocage pour déterminer la primalité dans certains cas)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baseline="0" dirty="0" smtClean="0"/>
              <a:t>Recherche des diviseurs</a:t>
            </a:r>
          </a:p>
          <a:p>
            <a:pPr marL="171450" indent="-171450">
              <a:buFontTx/>
              <a:buNone/>
            </a:pPr>
            <a:endParaRPr lang="fr-FR" baseline="0" dirty="0" smtClean="0"/>
          </a:p>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fld id="{3F94CA9A-4846-DC4C-9CCD-75CDEA59EDD8}" type="slidenum">
              <a:rPr lang="fr-FR" smtClean="0"/>
              <a:pPr/>
              <a:t>6</a:t>
            </a:fld>
            <a:endParaRPr lang="fr-FR"/>
          </a:p>
        </p:txBody>
      </p:sp>
    </p:spTree>
    <p:extLst>
      <p:ext uri="{BB962C8B-B14F-4D97-AF65-F5344CB8AC3E}">
        <p14:creationId xmlns="" xmlns:p14="http://schemas.microsoft.com/office/powerpoint/2010/main" val="74993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a:buNone/>
            </a:pPr>
            <a:endParaRPr lang="fr-FR" dirty="0"/>
          </a:p>
        </p:txBody>
      </p:sp>
      <p:sp>
        <p:nvSpPr>
          <p:cNvPr id="4" name="Espace réservé du numéro de diapositive 3"/>
          <p:cNvSpPr>
            <a:spLocks noGrp="1"/>
          </p:cNvSpPr>
          <p:nvPr>
            <p:ph type="sldNum" sz="quarter" idx="10"/>
          </p:nvPr>
        </p:nvSpPr>
        <p:spPr/>
        <p:txBody>
          <a:bodyPr/>
          <a:lstStyle/>
          <a:p>
            <a:fld id="{3F94CA9A-4846-DC4C-9CCD-75CDEA59EDD8}" type="slidenum">
              <a:rPr lang="fr-FR" smtClean="0"/>
              <a:pPr/>
              <a:t>7</a:t>
            </a:fld>
            <a:endParaRPr lang="fr-FR"/>
          </a:p>
        </p:txBody>
      </p:sp>
    </p:spTree>
    <p:extLst>
      <p:ext uri="{BB962C8B-B14F-4D97-AF65-F5344CB8AC3E}">
        <p14:creationId xmlns="" xmlns:p14="http://schemas.microsoft.com/office/powerpoint/2010/main" val="74993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a:buNone/>
            </a:pPr>
            <a:endParaRPr lang="fr-FR" dirty="0"/>
          </a:p>
        </p:txBody>
      </p:sp>
      <p:sp>
        <p:nvSpPr>
          <p:cNvPr id="4" name="Espace réservé du numéro de diapositive 3"/>
          <p:cNvSpPr>
            <a:spLocks noGrp="1"/>
          </p:cNvSpPr>
          <p:nvPr>
            <p:ph type="sldNum" sz="quarter" idx="10"/>
          </p:nvPr>
        </p:nvSpPr>
        <p:spPr/>
        <p:txBody>
          <a:bodyPr/>
          <a:lstStyle/>
          <a:p>
            <a:fld id="{3F94CA9A-4846-DC4C-9CCD-75CDEA59EDD8}" type="slidenum">
              <a:rPr lang="fr-FR" smtClean="0"/>
              <a:pPr/>
              <a:t>8</a:t>
            </a:fld>
            <a:endParaRPr lang="fr-FR"/>
          </a:p>
        </p:txBody>
      </p:sp>
    </p:spTree>
    <p:extLst>
      <p:ext uri="{BB962C8B-B14F-4D97-AF65-F5344CB8AC3E}">
        <p14:creationId xmlns="" xmlns:p14="http://schemas.microsoft.com/office/powerpoint/2010/main" val="74993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fr-FR" dirty="0" smtClean="0"/>
              <a:t>Rappel</a:t>
            </a:r>
            <a:r>
              <a:rPr lang="fr-FR" baseline="0" dirty="0" smtClean="0"/>
              <a:t> si besoin </a:t>
            </a:r>
            <a:r>
              <a:rPr lang="fr-FR" dirty="0" smtClean="0"/>
              <a:t>de la définition d’un nombre premier au préalable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fr-FR" dirty="0" smtClean="0"/>
              <a:t>Phase de test : On peut aider les élèves à différencier</a:t>
            </a:r>
            <a:r>
              <a:rPr lang="fr-FR" baseline="0" dirty="0" smtClean="0"/>
              <a:t> les cas pair et impair.</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fr-FR" dirty="0" smtClean="0"/>
              <a:t>Difficultés</a:t>
            </a:r>
            <a:r>
              <a:rPr lang="fr-FR" baseline="0" dirty="0" smtClean="0"/>
              <a:t> repérage des </a:t>
            </a:r>
            <a:r>
              <a:rPr lang="fr-FR" baseline="0" dirty="0" err="1" smtClean="0"/>
              <a:t>nbres</a:t>
            </a:r>
            <a:r>
              <a:rPr lang="fr-FR" baseline="0" dirty="0" smtClean="0"/>
              <a:t> premiers parmi les  impairs</a:t>
            </a:r>
            <a:r>
              <a:rPr lang="fr-FR" baseline="0" dirty="0" smtClean="0">
                <a:sym typeface="Wingdings"/>
              </a:rPr>
              <a:t> </a:t>
            </a:r>
            <a:r>
              <a:rPr lang="fr-FR" dirty="0" smtClean="0"/>
              <a:t>Utilisation de </a:t>
            </a:r>
            <a:r>
              <a:rPr lang="fr-FR" dirty="0" err="1" smtClean="0"/>
              <a:t>Xcas</a:t>
            </a:r>
            <a:r>
              <a:rPr lang="fr-FR" dirty="0" smtClean="0"/>
              <a:t> pour</a:t>
            </a:r>
            <a:r>
              <a:rPr lang="fr-FR" baseline="0" dirty="0" smtClean="0"/>
              <a:t> vérifier si un nombre est premier.</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fr-FR" baseline="0" dirty="0" smtClean="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fr-FR" baseline="0" dirty="0" smtClean="0"/>
              <a:t>Conjecture : un élève a eu l’idée de </a:t>
            </a:r>
            <a:r>
              <a:rPr lang="fr-FR" b="1" i="1" dirty="0" smtClean="0"/>
              <a:t> la disjonction des cas : conjecture si a est pair + conjecture si a est impair </a:t>
            </a:r>
            <a:r>
              <a:rPr lang="fr-FR" i="1" dirty="0" smtClean="0"/>
              <a:t> </a:t>
            </a:r>
            <a:r>
              <a:rPr lang="fr-FR" dirty="0" smtClean="0"/>
              <a:t> </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fr-FR" dirty="0" smtClean="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fr-FR" dirty="0" smtClean="0"/>
              <a:t>Preuves</a:t>
            </a:r>
            <a:r>
              <a:rPr lang="fr-FR" baseline="0" dirty="0" smtClean="0"/>
              <a:t> : </a:t>
            </a:r>
          </a:p>
          <a:p>
            <a:pPr marL="457200" marR="0" lvl="1" indent="0" algn="l" defTabSz="457200" rtl="0" eaLnBrk="1" fontAlgn="auto" latinLnBrk="0" hangingPunct="1">
              <a:lnSpc>
                <a:spcPct val="100000"/>
              </a:lnSpc>
              <a:spcBef>
                <a:spcPts val="0"/>
              </a:spcBef>
              <a:spcAft>
                <a:spcPts val="0"/>
              </a:spcAft>
              <a:buClrTx/>
              <a:buSzTx/>
              <a:buFont typeface="Arial"/>
              <a:buNone/>
              <a:tabLst/>
              <a:defRPr/>
            </a:pPr>
            <a:r>
              <a:rPr lang="fr-FR" baseline="0" dirty="0" smtClean="0"/>
              <a:t>Cas pair : certains élèves ont réussi à rédiger la preuve algébrique</a:t>
            </a:r>
          </a:p>
          <a:p>
            <a:pPr lvl="0"/>
            <a:r>
              <a:rPr lang="fr-FR" baseline="0" dirty="0" smtClean="0"/>
              <a:t>	Cas impair : o</a:t>
            </a:r>
            <a:r>
              <a:rPr lang="fr-FR" sz="1200" kern="1200" dirty="0" smtClean="0">
                <a:solidFill>
                  <a:schemeClr val="tx1"/>
                </a:solidFill>
                <a:effectLst/>
                <a:latin typeface="+mn-lt"/>
                <a:ea typeface="+mn-ea"/>
                <a:cs typeface="+mn-cs"/>
              </a:rPr>
              <a:t>n peut les laisser chercher si </a:t>
            </a:r>
            <a:r>
              <a:rPr lang="fr-FR" sz="1200" i="1" kern="1200" dirty="0" smtClean="0">
                <a:solidFill>
                  <a:schemeClr val="tx1"/>
                </a:solidFill>
                <a:effectLst/>
                <a:latin typeface="+mn-lt"/>
                <a:ea typeface="+mn-ea"/>
                <a:cs typeface="+mn-cs"/>
              </a:rPr>
              <a:t>(2n+1)</a:t>
            </a:r>
            <a:r>
              <a:rPr lang="fr-FR" sz="1200" i="1" kern="1200" baseline="30000" dirty="0" smtClean="0">
                <a:solidFill>
                  <a:schemeClr val="tx1"/>
                </a:solidFill>
                <a:effectLst/>
                <a:latin typeface="+mn-lt"/>
                <a:ea typeface="+mn-ea"/>
                <a:cs typeface="+mn-cs"/>
              </a:rPr>
              <a:t>4</a:t>
            </a:r>
            <a:r>
              <a:rPr lang="fr-FR" sz="1200" i="1" kern="1200" dirty="0" smtClean="0">
                <a:solidFill>
                  <a:schemeClr val="tx1"/>
                </a:solidFill>
                <a:effectLst/>
                <a:latin typeface="+mn-lt"/>
                <a:ea typeface="+mn-ea"/>
                <a:cs typeface="+mn-cs"/>
              </a:rPr>
              <a:t>+4</a:t>
            </a:r>
            <a:r>
              <a:rPr lang="fr-FR" sz="1200" kern="1200" dirty="0" smtClean="0">
                <a:solidFill>
                  <a:schemeClr val="tx1"/>
                </a:solidFill>
                <a:effectLst/>
                <a:latin typeface="+mn-lt"/>
                <a:ea typeface="+mn-ea"/>
                <a:cs typeface="+mn-cs"/>
              </a:rPr>
              <a:t> est premier, ils vont peut être essayer de développer mais impossible de conclure …</a:t>
            </a:r>
          </a:p>
          <a:p>
            <a:r>
              <a:rPr lang="fr-FR" sz="1200" kern="1200" dirty="0" smtClean="0">
                <a:solidFill>
                  <a:schemeClr val="tx1"/>
                </a:solidFill>
                <a:effectLst/>
                <a:latin typeface="+mn-lt"/>
                <a:ea typeface="+mn-ea"/>
                <a:cs typeface="+mn-cs"/>
              </a:rPr>
              <a:t>D’où nécessité de les faire penser à la factorisation : </a:t>
            </a:r>
          </a:p>
          <a:p>
            <a:pPr lvl="0"/>
            <a:r>
              <a:rPr lang="fr-FR" sz="1200" kern="1200" dirty="0" smtClean="0">
                <a:solidFill>
                  <a:schemeClr val="tx1"/>
                </a:solidFill>
                <a:effectLst/>
                <a:latin typeface="+mn-lt"/>
                <a:ea typeface="+mn-ea"/>
                <a:cs typeface="+mn-cs"/>
              </a:rPr>
              <a:t>Utilisation </a:t>
            </a:r>
            <a:r>
              <a:rPr lang="fr-FR" sz="1200" b="1" kern="1200" dirty="0" smtClean="0">
                <a:solidFill>
                  <a:schemeClr val="tx1"/>
                </a:solidFill>
                <a:effectLst/>
                <a:latin typeface="+mn-lt"/>
                <a:ea typeface="+mn-ea"/>
                <a:cs typeface="+mn-cs"/>
              </a:rPr>
              <a:t>Factor </a:t>
            </a:r>
            <a:r>
              <a:rPr lang="fr-FR" sz="1200" b="1" kern="1200" dirty="0" err="1" smtClean="0">
                <a:solidFill>
                  <a:schemeClr val="tx1"/>
                </a:solidFill>
                <a:effectLst/>
                <a:latin typeface="+mn-lt"/>
                <a:ea typeface="+mn-ea"/>
                <a:cs typeface="+mn-cs"/>
              </a:rPr>
              <a:t>iser</a:t>
            </a:r>
            <a:r>
              <a:rPr lang="fr-FR" sz="1200" b="1" kern="1200" dirty="0" smtClean="0">
                <a:solidFill>
                  <a:schemeClr val="tx1"/>
                </a:solidFill>
                <a:effectLst/>
                <a:latin typeface="+mn-lt"/>
                <a:ea typeface="+mn-ea"/>
                <a:cs typeface="+mn-cs"/>
              </a:rPr>
              <a:t> (</a:t>
            </a:r>
            <a:r>
              <a:rPr lang="fr-FR" sz="1200" b="1" i="1" kern="1200" dirty="0" smtClean="0">
                <a:solidFill>
                  <a:schemeClr val="tx1"/>
                </a:solidFill>
                <a:effectLst/>
                <a:latin typeface="+mn-lt"/>
                <a:ea typeface="+mn-ea"/>
                <a:cs typeface="+mn-cs"/>
              </a:rPr>
              <a:t>a</a:t>
            </a:r>
            <a:r>
              <a:rPr lang="fr-FR" sz="1200" b="1" i="1" kern="1200" baseline="30000" dirty="0" smtClean="0">
                <a:solidFill>
                  <a:schemeClr val="tx1"/>
                </a:solidFill>
                <a:effectLst/>
                <a:latin typeface="+mn-lt"/>
                <a:ea typeface="+mn-ea"/>
                <a:cs typeface="+mn-cs"/>
              </a:rPr>
              <a:t>4</a:t>
            </a:r>
            <a:r>
              <a:rPr lang="fr-FR" sz="1200" b="1" i="1" kern="1200" dirty="0" smtClean="0">
                <a:solidFill>
                  <a:schemeClr val="tx1"/>
                </a:solidFill>
                <a:effectLst/>
                <a:latin typeface="+mn-lt"/>
                <a:ea typeface="+mn-ea"/>
                <a:cs typeface="+mn-cs"/>
              </a:rPr>
              <a:t>+4)</a:t>
            </a:r>
            <a:r>
              <a:rPr lang="fr-FR" sz="1200" b="1"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 pour ceux qui n’ont pas fait la disjonction de cas </a:t>
            </a:r>
            <a:r>
              <a:rPr lang="fr-FR" sz="1200" b="1" kern="1200" dirty="0" smtClean="0">
                <a:solidFill>
                  <a:schemeClr val="tx1"/>
                </a:solidFill>
                <a:effectLst/>
                <a:latin typeface="+mn-lt"/>
                <a:ea typeface="+mn-ea"/>
                <a:cs typeface="+mn-cs"/>
              </a:rPr>
              <a:t>ou Factoriser ((2*k+1)^4+4)</a:t>
            </a:r>
            <a:r>
              <a:rPr lang="fr-FR" sz="1200" b="1" kern="1200" baseline="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sur </a:t>
            </a:r>
            <a:r>
              <a:rPr lang="fr-FR" sz="1200" b="1" kern="1200" dirty="0" err="1" smtClean="0">
                <a:solidFill>
                  <a:schemeClr val="tx1"/>
                </a:solidFill>
                <a:effectLst/>
                <a:latin typeface="+mn-lt"/>
                <a:ea typeface="+mn-ea"/>
                <a:cs typeface="+mn-cs"/>
              </a:rPr>
              <a:t>Xcas</a:t>
            </a:r>
            <a:r>
              <a:rPr lang="fr-FR" sz="1200" b="1" kern="1200" dirty="0" smtClean="0">
                <a:solidFill>
                  <a:schemeClr val="tx1"/>
                </a:solidFill>
                <a:effectLst/>
                <a:latin typeface="+mn-lt"/>
                <a:ea typeface="+mn-ea"/>
                <a:cs typeface="+mn-cs"/>
              </a:rPr>
              <a:t>  </a:t>
            </a:r>
          </a:p>
          <a:p>
            <a:pPr lvl="0"/>
            <a:endParaRPr lang="fr-FR" sz="1200" b="1" kern="1200" dirty="0" smtClean="0">
              <a:solidFill>
                <a:schemeClr val="tx1"/>
              </a:solidFill>
              <a:effectLst/>
              <a:latin typeface="+mn-lt"/>
              <a:ea typeface="+mn-ea"/>
              <a:cs typeface="+mn-cs"/>
            </a:endParaRPr>
          </a:p>
          <a:p>
            <a:pPr lvl="0"/>
            <a:r>
              <a:rPr lang="fr-FR" sz="1200" b="1" kern="1200" dirty="0" smtClean="0">
                <a:solidFill>
                  <a:schemeClr val="tx1"/>
                </a:solidFill>
                <a:effectLst/>
                <a:latin typeface="+mn-lt"/>
                <a:ea typeface="+mn-ea"/>
                <a:cs typeface="+mn-cs"/>
              </a:rPr>
              <a:t>Penser à vérifier la</a:t>
            </a:r>
            <a:r>
              <a:rPr lang="fr-FR" sz="1200" b="1" kern="1200" baseline="0" dirty="0" smtClean="0">
                <a:solidFill>
                  <a:schemeClr val="tx1"/>
                </a:solidFill>
                <a:effectLst/>
                <a:latin typeface="+mn-lt"/>
                <a:ea typeface="+mn-ea"/>
                <a:cs typeface="+mn-cs"/>
              </a:rPr>
              <a:t> factorisation donnée par la machine. </a:t>
            </a:r>
            <a:endParaRPr lang="fr-FR" sz="1200" kern="1200" dirty="0" smtClean="0">
              <a:solidFill>
                <a:schemeClr val="tx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 typeface="Arial"/>
              <a:buNone/>
              <a:tabLst/>
              <a:defRPr/>
            </a:pPr>
            <a:endParaRPr lang="fr-FR" dirty="0" smtClean="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fr-FR"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F94CA9A-4846-DC4C-9CCD-75CDEA59EDD8}" type="slidenum">
              <a:rPr lang="fr-FR" smtClean="0"/>
              <a:pPr/>
              <a:t>9</a:t>
            </a:fld>
            <a:endParaRPr lang="fr-FR"/>
          </a:p>
        </p:txBody>
      </p:sp>
    </p:spTree>
    <p:extLst>
      <p:ext uri="{BB962C8B-B14F-4D97-AF65-F5344CB8AC3E}">
        <p14:creationId xmlns="" xmlns:p14="http://schemas.microsoft.com/office/powerpoint/2010/main" val="315582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fr-FR" smtClean="0"/>
              <a:t>Cliquez et modifiez le titre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D789C71-D849-414F-9E01-4C14EFF5604C}" type="datetimeFigureOut">
              <a:rPr lang="fr-FR" smtClean="0">
                <a:latin typeface="Century Gothic"/>
              </a:rPr>
              <a:pPr/>
              <a:t>18/10/2019</a:t>
            </a:fld>
            <a:endParaRPr lang="fr-FR">
              <a:latin typeface="Century Gothic"/>
            </a:endParaRP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fr-FR">
              <a:solidFill>
                <a:srgbClr val="94C600"/>
              </a:solidFill>
              <a:latin typeface="Century Gothic"/>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B39B331-20D8-1B42-94E7-79BE9538C443}" type="slidenum">
              <a:rPr lang="fr-FR" smtClean="0">
                <a:solidFill>
                  <a:srgbClr val="94C600"/>
                </a:solidFill>
                <a:latin typeface="Century Gothic"/>
              </a:rPr>
              <a:pPr/>
              <a:t>‹N°›</a:t>
            </a:fld>
            <a:endParaRPr lang="fr-FR">
              <a:solidFill>
                <a:srgbClr val="94C600"/>
              </a:solidFill>
              <a:latin typeface="Century Gothic"/>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Tree>
    <p:extLst>
      <p:ext uri="{BB962C8B-B14F-4D97-AF65-F5344CB8AC3E}">
        <p14:creationId xmlns="" xmlns:p14="http://schemas.microsoft.com/office/powerpoint/2010/main" val="3651446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D789C71-D849-414F-9E01-4C14EFF5604C}" type="datetimeFigureOut">
              <a:rPr lang="fr-FR" smtClean="0">
                <a:latin typeface="Century Gothic"/>
              </a:rPr>
              <a:pPr/>
              <a:t>18/10/2019</a:t>
            </a:fld>
            <a:endParaRPr lang="fr-FR">
              <a:latin typeface="Century Gothic"/>
            </a:endParaRPr>
          </a:p>
        </p:txBody>
      </p:sp>
      <p:sp>
        <p:nvSpPr>
          <p:cNvPr id="5" name="Footer Placeholder 4"/>
          <p:cNvSpPr>
            <a:spLocks noGrp="1"/>
          </p:cNvSpPr>
          <p:nvPr>
            <p:ph type="ftr" sz="quarter" idx="11"/>
          </p:nvPr>
        </p:nvSpPr>
        <p:spPr/>
        <p:txBody>
          <a:bodyPr/>
          <a:lstStyle/>
          <a:p>
            <a:endParaRPr lang="fr-FR">
              <a:solidFill>
                <a:srgbClr val="94C600"/>
              </a:solidFill>
              <a:latin typeface="Century Gothic"/>
            </a:endParaRPr>
          </a:p>
        </p:txBody>
      </p:sp>
      <p:sp>
        <p:nvSpPr>
          <p:cNvPr id="6" name="Slide Number Placeholder 5"/>
          <p:cNvSpPr>
            <a:spLocks noGrp="1"/>
          </p:cNvSpPr>
          <p:nvPr>
            <p:ph type="sldNum" sz="quarter" idx="12"/>
          </p:nvPr>
        </p:nvSpPr>
        <p:spPr/>
        <p:txBody>
          <a:bodyPr/>
          <a:lstStyle/>
          <a:p>
            <a:fld id="{9B39B331-20D8-1B42-94E7-79BE9538C443}" type="slidenum">
              <a:rPr lang="fr-FR" smtClean="0">
                <a:latin typeface="Century Gothic"/>
              </a:rPr>
              <a:pPr/>
              <a:t>‹N°›</a:t>
            </a:fld>
            <a:endParaRPr lang="fr-FR">
              <a:latin typeface="Century Gothic"/>
            </a:endParaRPr>
          </a:p>
        </p:txBody>
      </p:sp>
    </p:spTree>
    <p:extLst>
      <p:ext uri="{BB962C8B-B14F-4D97-AF65-F5344CB8AC3E}">
        <p14:creationId xmlns="" xmlns:p14="http://schemas.microsoft.com/office/powerpoint/2010/main" val="2450855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fr-FR" smtClean="0"/>
              <a:t>Cliquez et modifiez le titre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D789C71-D849-414F-9E01-4C14EFF5604C}" type="datetimeFigureOut">
              <a:rPr lang="fr-FR" smtClean="0">
                <a:latin typeface="Century Gothic"/>
              </a:rPr>
              <a:pPr/>
              <a:t>18/10/2019</a:t>
            </a:fld>
            <a:endParaRPr lang="fr-FR">
              <a:latin typeface="Century Gothic"/>
            </a:endParaRPr>
          </a:p>
        </p:txBody>
      </p:sp>
      <p:sp>
        <p:nvSpPr>
          <p:cNvPr id="5" name="Footer Placeholder 4"/>
          <p:cNvSpPr>
            <a:spLocks noGrp="1"/>
          </p:cNvSpPr>
          <p:nvPr>
            <p:ph type="ftr" sz="quarter" idx="11"/>
          </p:nvPr>
        </p:nvSpPr>
        <p:spPr/>
        <p:txBody>
          <a:bodyPr/>
          <a:lstStyle/>
          <a:p>
            <a:endParaRPr lang="fr-FR">
              <a:solidFill>
                <a:srgbClr val="94C600"/>
              </a:solidFill>
              <a:latin typeface="Century Gothic"/>
            </a:endParaRPr>
          </a:p>
        </p:txBody>
      </p:sp>
      <p:sp>
        <p:nvSpPr>
          <p:cNvPr id="6" name="Slide Number Placeholder 5"/>
          <p:cNvSpPr>
            <a:spLocks noGrp="1"/>
          </p:cNvSpPr>
          <p:nvPr>
            <p:ph type="sldNum" sz="quarter" idx="12"/>
          </p:nvPr>
        </p:nvSpPr>
        <p:spPr/>
        <p:txBody>
          <a:bodyPr/>
          <a:lstStyle/>
          <a:p>
            <a:fld id="{9B39B331-20D8-1B42-94E7-79BE9538C443}" type="slidenum">
              <a:rPr lang="fr-FR" smtClean="0">
                <a:latin typeface="Century Gothic"/>
              </a:rPr>
              <a:pPr/>
              <a:t>‹N°›</a:t>
            </a:fld>
            <a:endParaRPr lang="fr-FR">
              <a:latin typeface="Century Gothic"/>
            </a:endParaRPr>
          </a:p>
        </p:txBody>
      </p:sp>
    </p:spTree>
    <p:extLst>
      <p:ext uri="{BB962C8B-B14F-4D97-AF65-F5344CB8AC3E}">
        <p14:creationId xmlns="" xmlns:p14="http://schemas.microsoft.com/office/powerpoint/2010/main" val="3989771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1052765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659057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4127351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3736679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2526936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3332520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3098087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190015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D789C71-D849-414F-9E01-4C14EFF5604C}" type="datetimeFigureOut">
              <a:rPr lang="fr-FR" smtClean="0">
                <a:latin typeface="Century Gothic"/>
              </a:rPr>
              <a:pPr/>
              <a:t>18/10/2019</a:t>
            </a:fld>
            <a:endParaRPr lang="fr-FR">
              <a:latin typeface="Century Gothic"/>
            </a:endParaRPr>
          </a:p>
        </p:txBody>
      </p:sp>
      <p:sp>
        <p:nvSpPr>
          <p:cNvPr id="5" name="Footer Placeholder 4"/>
          <p:cNvSpPr>
            <a:spLocks noGrp="1"/>
          </p:cNvSpPr>
          <p:nvPr>
            <p:ph type="ftr" sz="quarter" idx="11"/>
          </p:nvPr>
        </p:nvSpPr>
        <p:spPr/>
        <p:txBody>
          <a:bodyPr/>
          <a:lstStyle/>
          <a:p>
            <a:endParaRPr lang="fr-FR">
              <a:solidFill>
                <a:srgbClr val="94C600"/>
              </a:solidFill>
              <a:latin typeface="Century Gothic"/>
            </a:endParaRPr>
          </a:p>
        </p:txBody>
      </p:sp>
      <p:sp>
        <p:nvSpPr>
          <p:cNvPr id="6" name="Slide Number Placeholder 5"/>
          <p:cNvSpPr>
            <a:spLocks noGrp="1"/>
          </p:cNvSpPr>
          <p:nvPr>
            <p:ph type="sldNum" sz="quarter" idx="12"/>
          </p:nvPr>
        </p:nvSpPr>
        <p:spPr/>
        <p:txBody>
          <a:bodyPr/>
          <a:lstStyle/>
          <a:p>
            <a:fld id="{9B39B331-20D8-1B42-94E7-79BE9538C443}" type="slidenum">
              <a:rPr lang="fr-FR" smtClean="0">
                <a:latin typeface="Century Gothic"/>
              </a:rPr>
              <a:pPr/>
              <a:t>‹N°›</a:t>
            </a:fld>
            <a:endParaRPr lang="fr-FR">
              <a:latin typeface="Century Gothic"/>
            </a:endParaRPr>
          </a:p>
        </p:txBody>
      </p:sp>
    </p:spTree>
    <p:extLst>
      <p:ext uri="{BB962C8B-B14F-4D97-AF65-F5344CB8AC3E}">
        <p14:creationId xmlns="" xmlns:p14="http://schemas.microsoft.com/office/powerpoint/2010/main" val="1671732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2828467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3593223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2418729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2733167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3177880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1732260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4281846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3979621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14553649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298308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fr-FR" smtClean="0"/>
              <a:t>Cliquez et modifiez le titre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6D789C71-D849-414F-9E01-4C14EFF5604C}" type="datetimeFigureOut">
              <a:rPr lang="fr-FR" smtClean="0">
                <a:latin typeface="Century Gothic"/>
              </a:rPr>
              <a:pPr/>
              <a:t>18/10/2019</a:t>
            </a:fld>
            <a:endParaRPr lang="fr-FR">
              <a:latin typeface="Century Gothic"/>
            </a:endParaRPr>
          </a:p>
        </p:txBody>
      </p:sp>
      <p:sp>
        <p:nvSpPr>
          <p:cNvPr id="5" name="Footer Placeholder 4"/>
          <p:cNvSpPr>
            <a:spLocks noGrp="1"/>
          </p:cNvSpPr>
          <p:nvPr>
            <p:ph type="ftr" sz="quarter" idx="11"/>
          </p:nvPr>
        </p:nvSpPr>
        <p:spPr/>
        <p:txBody>
          <a:bodyPr/>
          <a:lstStyle/>
          <a:p>
            <a:endParaRPr lang="fr-FR">
              <a:solidFill>
                <a:srgbClr val="94C600"/>
              </a:solidFill>
              <a:latin typeface="Century Gothic"/>
            </a:endParaRPr>
          </a:p>
        </p:txBody>
      </p:sp>
      <p:sp>
        <p:nvSpPr>
          <p:cNvPr id="6" name="Slide Number Placeholder 5"/>
          <p:cNvSpPr>
            <a:spLocks noGrp="1"/>
          </p:cNvSpPr>
          <p:nvPr>
            <p:ph type="sldNum" sz="quarter" idx="12"/>
          </p:nvPr>
        </p:nvSpPr>
        <p:spPr/>
        <p:txBody>
          <a:bodyPr/>
          <a:lstStyle/>
          <a:p>
            <a:fld id="{9B39B331-20D8-1B42-94E7-79BE9538C443}" type="slidenum">
              <a:rPr lang="fr-FR" smtClean="0">
                <a:latin typeface="Century Gothic"/>
              </a:rPr>
              <a:pPr/>
              <a:t>‹N°›</a:t>
            </a:fld>
            <a:endParaRPr lang="fr-FR">
              <a:latin typeface="Century Gothic"/>
            </a:endParaRPr>
          </a:p>
        </p:txBody>
      </p:sp>
    </p:spTree>
    <p:extLst>
      <p:ext uri="{BB962C8B-B14F-4D97-AF65-F5344CB8AC3E}">
        <p14:creationId xmlns="" xmlns:p14="http://schemas.microsoft.com/office/powerpoint/2010/main" val="26293989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2566498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3828391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2518270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18923815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6126437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39383737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34391593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9221206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12856488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370669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5" name="Date Placeholder 4"/>
          <p:cNvSpPr>
            <a:spLocks noGrp="1"/>
          </p:cNvSpPr>
          <p:nvPr>
            <p:ph type="dt" sz="half" idx="10"/>
          </p:nvPr>
        </p:nvSpPr>
        <p:spPr/>
        <p:txBody>
          <a:bodyPr/>
          <a:lstStyle/>
          <a:p>
            <a:fld id="{6D789C71-D849-414F-9E01-4C14EFF5604C}" type="datetimeFigureOut">
              <a:rPr lang="fr-FR" smtClean="0">
                <a:latin typeface="Century Gothic"/>
              </a:rPr>
              <a:pPr/>
              <a:t>18/10/2019</a:t>
            </a:fld>
            <a:endParaRPr lang="fr-FR">
              <a:latin typeface="Century Gothic"/>
            </a:endParaRPr>
          </a:p>
        </p:txBody>
      </p:sp>
      <p:sp>
        <p:nvSpPr>
          <p:cNvPr id="6" name="Footer Placeholder 5"/>
          <p:cNvSpPr>
            <a:spLocks noGrp="1"/>
          </p:cNvSpPr>
          <p:nvPr>
            <p:ph type="ftr" sz="quarter" idx="11"/>
          </p:nvPr>
        </p:nvSpPr>
        <p:spPr/>
        <p:txBody>
          <a:bodyPr/>
          <a:lstStyle/>
          <a:p>
            <a:endParaRPr lang="fr-FR">
              <a:solidFill>
                <a:srgbClr val="94C600"/>
              </a:solidFill>
              <a:latin typeface="Century Gothic"/>
            </a:endParaRPr>
          </a:p>
        </p:txBody>
      </p:sp>
      <p:sp>
        <p:nvSpPr>
          <p:cNvPr id="7" name="Slide Number Placeholder 6"/>
          <p:cNvSpPr>
            <a:spLocks noGrp="1"/>
          </p:cNvSpPr>
          <p:nvPr>
            <p:ph type="sldNum" sz="quarter" idx="12"/>
          </p:nvPr>
        </p:nvSpPr>
        <p:spPr/>
        <p:txBody>
          <a:bodyPr/>
          <a:lstStyle/>
          <a:p>
            <a:fld id="{9B39B331-20D8-1B42-94E7-79BE9538C443}" type="slidenum">
              <a:rPr lang="fr-FR" smtClean="0">
                <a:latin typeface="Century Gothic"/>
              </a:rPr>
              <a:pPr/>
              <a:t>‹N°›</a:t>
            </a:fld>
            <a:endParaRPr lang="fr-FR">
              <a:latin typeface="Century Gothic"/>
            </a:endParaRPr>
          </a:p>
        </p:txBody>
      </p:sp>
      <p:sp>
        <p:nvSpPr>
          <p:cNvPr id="9" name="Content Placeholder 8"/>
          <p:cNvSpPr>
            <a:spLocks noGrp="1"/>
          </p:cNvSpPr>
          <p:nvPr>
            <p:ph sz="quarter" idx="13"/>
          </p:nvPr>
        </p:nvSpPr>
        <p:spPr>
          <a:xfrm>
            <a:off x="1042416" y="2313432"/>
            <a:ext cx="3419856" cy="349300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 xmlns:p14="http://schemas.microsoft.com/office/powerpoint/2010/main" val="19464503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3172917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20346703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283320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36239094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363CC3D-C564-42F5-9F91-E40C59947135}" type="datetimeFigureOut">
              <a:rPr lang="fr-FR" smtClean="0">
                <a:solidFill>
                  <a:prstClr val="black">
                    <a:tint val="75000"/>
                  </a:prstClr>
                </a:solidFill>
                <a:latin typeface="Calibri"/>
              </a:rPr>
              <a:pPr/>
              <a:t>18/10/2019</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BDCBDEA-038D-4E13-8551-DC10BD857C02}"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2377365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D789C71-D849-414F-9E01-4C14EFF5604C}" type="datetimeFigureOut">
              <a:rPr lang="fr-FR" smtClean="0">
                <a:latin typeface="Century Gothic"/>
              </a:rPr>
              <a:pPr/>
              <a:t>18/10/2019</a:t>
            </a:fld>
            <a:endParaRPr lang="fr-FR">
              <a:latin typeface="Century Gothic"/>
            </a:endParaRPr>
          </a:p>
        </p:txBody>
      </p:sp>
      <p:sp>
        <p:nvSpPr>
          <p:cNvPr id="8" name="Footer Placeholder 7"/>
          <p:cNvSpPr>
            <a:spLocks noGrp="1"/>
          </p:cNvSpPr>
          <p:nvPr>
            <p:ph type="ftr" sz="quarter" idx="11"/>
          </p:nvPr>
        </p:nvSpPr>
        <p:spPr/>
        <p:txBody>
          <a:bodyPr/>
          <a:lstStyle/>
          <a:p>
            <a:endParaRPr lang="fr-FR">
              <a:solidFill>
                <a:srgbClr val="94C600"/>
              </a:solidFill>
              <a:latin typeface="Century Gothic"/>
            </a:endParaRPr>
          </a:p>
        </p:txBody>
      </p:sp>
      <p:sp>
        <p:nvSpPr>
          <p:cNvPr id="9" name="Slide Number Placeholder 8"/>
          <p:cNvSpPr>
            <a:spLocks noGrp="1"/>
          </p:cNvSpPr>
          <p:nvPr>
            <p:ph type="sldNum" sz="quarter" idx="12"/>
          </p:nvPr>
        </p:nvSpPr>
        <p:spPr/>
        <p:txBody>
          <a:bodyPr/>
          <a:lstStyle/>
          <a:p>
            <a:fld id="{9B39B331-20D8-1B42-94E7-79BE9538C443}" type="slidenum">
              <a:rPr lang="fr-FR" smtClean="0">
                <a:latin typeface="Century Gothic"/>
              </a:rPr>
              <a:pPr/>
              <a:t>‹N°›</a:t>
            </a:fld>
            <a:endParaRPr lang="fr-FR">
              <a:latin typeface="Century Gothic"/>
            </a:endParaRPr>
          </a:p>
        </p:txBody>
      </p:sp>
    </p:spTree>
    <p:extLst>
      <p:ext uri="{BB962C8B-B14F-4D97-AF65-F5344CB8AC3E}">
        <p14:creationId xmlns="" xmlns:p14="http://schemas.microsoft.com/office/powerpoint/2010/main" val="2211578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fld id="{6D789C71-D849-414F-9E01-4C14EFF5604C}" type="datetimeFigureOut">
              <a:rPr lang="fr-FR" smtClean="0">
                <a:latin typeface="Century Gothic"/>
              </a:rPr>
              <a:pPr/>
              <a:t>18/10/2019</a:t>
            </a:fld>
            <a:endParaRPr lang="fr-FR">
              <a:latin typeface="Century Gothic"/>
            </a:endParaRPr>
          </a:p>
        </p:txBody>
      </p:sp>
      <p:sp>
        <p:nvSpPr>
          <p:cNvPr id="4" name="Footer Placeholder 3"/>
          <p:cNvSpPr>
            <a:spLocks noGrp="1"/>
          </p:cNvSpPr>
          <p:nvPr>
            <p:ph type="ftr" sz="quarter" idx="11"/>
          </p:nvPr>
        </p:nvSpPr>
        <p:spPr/>
        <p:txBody>
          <a:bodyPr/>
          <a:lstStyle/>
          <a:p>
            <a:endParaRPr lang="fr-FR">
              <a:solidFill>
                <a:srgbClr val="94C600"/>
              </a:solidFill>
              <a:latin typeface="Century Gothic"/>
            </a:endParaRPr>
          </a:p>
        </p:txBody>
      </p:sp>
      <p:sp>
        <p:nvSpPr>
          <p:cNvPr id="5" name="Slide Number Placeholder 4"/>
          <p:cNvSpPr>
            <a:spLocks noGrp="1"/>
          </p:cNvSpPr>
          <p:nvPr>
            <p:ph type="sldNum" sz="quarter" idx="12"/>
          </p:nvPr>
        </p:nvSpPr>
        <p:spPr/>
        <p:txBody>
          <a:bodyPr/>
          <a:lstStyle/>
          <a:p>
            <a:fld id="{9B39B331-20D8-1B42-94E7-79BE9538C443}" type="slidenum">
              <a:rPr lang="fr-FR" smtClean="0">
                <a:latin typeface="Century Gothic"/>
              </a:rPr>
              <a:pPr/>
              <a:t>‹N°›</a:t>
            </a:fld>
            <a:endParaRPr lang="fr-FR">
              <a:latin typeface="Century Gothic"/>
            </a:endParaRPr>
          </a:p>
        </p:txBody>
      </p:sp>
    </p:spTree>
    <p:extLst>
      <p:ext uri="{BB962C8B-B14F-4D97-AF65-F5344CB8AC3E}">
        <p14:creationId xmlns="" xmlns:p14="http://schemas.microsoft.com/office/powerpoint/2010/main" val="186041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89C71-D849-414F-9E01-4C14EFF5604C}" type="datetimeFigureOut">
              <a:rPr lang="fr-FR" smtClean="0">
                <a:latin typeface="Century Gothic"/>
              </a:rPr>
              <a:pPr/>
              <a:t>18/10/2019</a:t>
            </a:fld>
            <a:endParaRPr lang="fr-FR">
              <a:latin typeface="Century Gothic"/>
            </a:endParaRPr>
          </a:p>
        </p:txBody>
      </p:sp>
      <p:sp>
        <p:nvSpPr>
          <p:cNvPr id="3" name="Footer Placeholder 2"/>
          <p:cNvSpPr>
            <a:spLocks noGrp="1"/>
          </p:cNvSpPr>
          <p:nvPr>
            <p:ph type="ftr" sz="quarter" idx="11"/>
          </p:nvPr>
        </p:nvSpPr>
        <p:spPr/>
        <p:txBody>
          <a:bodyPr/>
          <a:lstStyle/>
          <a:p>
            <a:endParaRPr lang="fr-FR">
              <a:solidFill>
                <a:srgbClr val="94C600"/>
              </a:solidFill>
              <a:latin typeface="Century Gothic"/>
            </a:endParaRPr>
          </a:p>
        </p:txBody>
      </p:sp>
      <p:sp>
        <p:nvSpPr>
          <p:cNvPr id="4" name="Slide Number Placeholder 3"/>
          <p:cNvSpPr>
            <a:spLocks noGrp="1"/>
          </p:cNvSpPr>
          <p:nvPr>
            <p:ph type="sldNum" sz="quarter" idx="12"/>
          </p:nvPr>
        </p:nvSpPr>
        <p:spPr/>
        <p:txBody>
          <a:bodyPr/>
          <a:lstStyle/>
          <a:p>
            <a:fld id="{9B39B331-20D8-1B42-94E7-79BE9538C443}" type="slidenum">
              <a:rPr lang="fr-FR" smtClean="0">
                <a:latin typeface="Century Gothic"/>
              </a:rPr>
              <a:pPr/>
              <a:t>‹N°›</a:t>
            </a:fld>
            <a:endParaRPr lang="fr-FR">
              <a:latin typeface="Century Gothic"/>
            </a:endParaRPr>
          </a:p>
        </p:txBody>
      </p:sp>
    </p:spTree>
    <p:extLst>
      <p:ext uri="{BB962C8B-B14F-4D97-AF65-F5344CB8AC3E}">
        <p14:creationId xmlns="" xmlns:p14="http://schemas.microsoft.com/office/powerpoint/2010/main" val="269936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 name="Date Placeholder 4"/>
          <p:cNvSpPr>
            <a:spLocks noGrp="1"/>
          </p:cNvSpPr>
          <p:nvPr>
            <p:ph type="dt" sz="half" idx="10"/>
          </p:nvPr>
        </p:nvSpPr>
        <p:spPr/>
        <p:txBody>
          <a:bodyPr/>
          <a:lstStyle/>
          <a:p>
            <a:fld id="{6D789C71-D849-414F-9E01-4C14EFF5604C}" type="datetimeFigureOut">
              <a:rPr lang="fr-FR" smtClean="0">
                <a:latin typeface="Century Gothic"/>
              </a:rPr>
              <a:pPr/>
              <a:t>18/10/2019</a:t>
            </a:fld>
            <a:endParaRPr lang="fr-FR">
              <a:latin typeface="Century Gothic"/>
            </a:endParaRPr>
          </a:p>
        </p:txBody>
      </p:sp>
      <p:sp>
        <p:nvSpPr>
          <p:cNvPr id="7" name="Slide Number Placeholder 6"/>
          <p:cNvSpPr>
            <a:spLocks noGrp="1"/>
          </p:cNvSpPr>
          <p:nvPr>
            <p:ph type="sldNum" sz="quarter" idx="12"/>
          </p:nvPr>
        </p:nvSpPr>
        <p:spPr/>
        <p:txBody>
          <a:bodyPr/>
          <a:lstStyle/>
          <a:p>
            <a:fld id="{9B39B331-20D8-1B42-94E7-79BE9538C443}" type="slidenum">
              <a:rPr lang="fr-FR" smtClean="0">
                <a:latin typeface="Century Gothic"/>
              </a:rPr>
              <a:pPr/>
              <a:t>‹N°›</a:t>
            </a:fld>
            <a:endParaRPr lang="fr-FR">
              <a:latin typeface="Century Gothic"/>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a:solidFill>
                <a:srgbClr val="94C600"/>
              </a:solidFill>
              <a:latin typeface="Century Gothic"/>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fr-FR" smtClean="0"/>
              <a:t>Cliquez et modifiez le titre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 xmlns:p14="http://schemas.microsoft.com/office/powerpoint/2010/main" val="322555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fr-FR" smtClean="0"/>
              <a:t>Cliquez et modifiez le titre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6D789C71-D849-414F-9E01-4C14EFF5604C}" type="datetimeFigureOut">
              <a:rPr lang="fr-FR" smtClean="0">
                <a:latin typeface="Century Gothic"/>
              </a:rPr>
              <a:pPr/>
              <a:t>18/10/2019</a:t>
            </a:fld>
            <a:endParaRPr lang="fr-FR">
              <a:latin typeface="Century Gothic"/>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a:solidFill>
                <a:srgbClr val="94C600"/>
              </a:solidFill>
              <a:latin typeface="Century Gothic"/>
            </a:endParaRPr>
          </a:p>
        </p:txBody>
      </p:sp>
      <p:sp>
        <p:nvSpPr>
          <p:cNvPr id="7" name="Slide Number Placeholder 6"/>
          <p:cNvSpPr>
            <a:spLocks noGrp="1"/>
          </p:cNvSpPr>
          <p:nvPr>
            <p:ph type="sldNum" sz="quarter" idx="12"/>
          </p:nvPr>
        </p:nvSpPr>
        <p:spPr/>
        <p:txBody>
          <a:bodyPr/>
          <a:lstStyle/>
          <a:p>
            <a:fld id="{9B39B331-20D8-1B42-94E7-79BE9538C443}" type="slidenum">
              <a:rPr lang="fr-FR" smtClean="0">
                <a:latin typeface="Century Gothic"/>
              </a:rPr>
              <a:pPr/>
              <a:t>‹N°›</a:t>
            </a:fld>
            <a:endParaRPr lang="fr-FR">
              <a:latin typeface="Century Gothic"/>
            </a:endParaRPr>
          </a:p>
        </p:txBody>
      </p:sp>
    </p:spTree>
    <p:extLst>
      <p:ext uri="{BB962C8B-B14F-4D97-AF65-F5344CB8AC3E}">
        <p14:creationId xmlns="" xmlns:p14="http://schemas.microsoft.com/office/powerpoint/2010/main" val="139666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fr-FR" smtClean="0"/>
              <a:t>Cliquez et modifiez le titre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D789C71-D849-414F-9E01-4C14EFF5604C}" type="datetimeFigureOut">
              <a:rPr lang="fr-FR" smtClean="0">
                <a:latin typeface="Century Gothic"/>
              </a:rPr>
              <a:pPr/>
              <a:t>18/10/2019</a:t>
            </a:fld>
            <a:endParaRPr lang="fr-FR">
              <a:latin typeface="Century Gothic"/>
            </a:endParaRP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fr-FR">
              <a:solidFill>
                <a:srgbClr val="94C600"/>
              </a:solidFill>
              <a:latin typeface="Century Gothic"/>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B39B331-20D8-1B42-94E7-79BE9538C443}" type="slidenum">
              <a:rPr lang="fr-FR" smtClean="0">
                <a:latin typeface="Century Gothic"/>
              </a:rPr>
              <a:pPr/>
              <a:t>‹N°›</a:t>
            </a:fld>
            <a:endParaRPr lang="fr-FR">
              <a:latin typeface="Century Gothic"/>
            </a:endParaRPr>
          </a:p>
        </p:txBody>
      </p:sp>
    </p:spTree>
    <p:extLst>
      <p:ext uri="{BB962C8B-B14F-4D97-AF65-F5344CB8AC3E}">
        <p14:creationId xmlns="" xmlns:p14="http://schemas.microsoft.com/office/powerpoint/2010/main" val="4186631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363CC3D-C564-42F5-9F91-E40C59947135}" type="datetimeFigureOut">
              <a:rPr lang="fr-FR" smtClean="0">
                <a:solidFill>
                  <a:prstClr val="black">
                    <a:tint val="75000"/>
                  </a:prstClr>
                </a:solidFill>
                <a:latin typeface="Calibri"/>
              </a:rPr>
              <a:pPr defTabSz="914400"/>
              <a:t>18/10/2019</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BDCBDEA-038D-4E13-8551-DC10BD857C02}" type="slidenum">
              <a:rPr lang="fr-FR" smtClean="0">
                <a:solidFill>
                  <a:prstClr val="black">
                    <a:tint val="75000"/>
                  </a:prstClr>
                </a:solidFill>
                <a:latin typeface="Calibri"/>
              </a:rPr>
              <a:pPr defTabSz="914400"/>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26281058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363CC3D-C564-42F5-9F91-E40C59947135}" type="datetimeFigureOut">
              <a:rPr lang="fr-FR" smtClean="0">
                <a:solidFill>
                  <a:prstClr val="black">
                    <a:tint val="75000"/>
                  </a:prstClr>
                </a:solidFill>
                <a:latin typeface="Calibri"/>
              </a:rPr>
              <a:pPr defTabSz="914400"/>
              <a:t>18/10/2019</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BDCBDEA-038D-4E13-8551-DC10BD857C02}" type="slidenum">
              <a:rPr lang="fr-FR" smtClean="0">
                <a:solidFill>
                  <a:prstClr val="black">
                    <a:tint val="75000"/>
                  </a:prstClr>
                </a:solidFill>
                <a:latin typeface="Calibri"/>
              </a:rPr>
              <a:pPr defTabSz="914400"/>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4972407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363CC3D-C564-42F5-9F91-E40C59947135}" type="datetimeFigureOut">
              <a:rPr lang="fr-FR" smtClean="0">
                <a:solidFill>
                  <a:prstClr val="black">
                    <a:tint val="75000"/>
                  </a:prstClr>
                </a:solidFill>
                <a:latin typeface="Calibri"/>
              </a:rPr>
              <a:pPr defTabSz="914400"/>
              <a:t>18/10/2019</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BDCBDEA-038D-4E13-8551-DC10BD857C02}" type="slidenum">
              <a:rPr lang="fr-FR" smtClean="0">
                <a:solidFill>
                  <a:prstClr val="black">
                    <a:tint val="75000"/>
                  </a:prstClr>
                </a:solidFill>
                <a:latin typeface="Calibri"/>
              </a:rPr>
              <a:pPr defTabSz="914400"/>
              <a:t>‹N°›</a:t>
            </a:fld>
            <a:endParaRPr lang="fr-FR">
              <a:solidFill>
                <a:prstClr val="black">
                  <a:tint val="75000"/>
                </a:prstClr>
              </a:solidFill>
              <a:latin typeface="Calibri"/>
            </a:endParaRPr>
          </a:p>
        </p:txBody>
      </p:sp>
    </p:spTree>
    <p:extLst>
      <p:ext uri="{BB962C8B-B14F-4D97-AF65-F5344CB8AC3E}">
        <p14:creationId xmlns="" xmlns:p14="http://schemas.microsoft.com/office/powerpoint/2010/main" val="14552144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ourier.ujf-grenoble.fr/~parisse/giac_fr.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733365" y="2733675"/>
            <a:ext cx="3313355" cy="1372161"/>
          </a:xfrm>
        </p:spPr>
        <p:txBody>
          <a:bodyPr>
            <a:normAutofit/>
          </a:bodyPr>
          <a:lstStyle/>
          <a:p>
            <a:pPr algn="ctr"/>
            <a:r>
              <a:rPr lang="fr-FR" sz="2000" b="1" dirty="0" smtClean="0"/>
              <a:t>Raisonner, prouver, démontrer….avec un logiciel de calcul formel en Seconde.</a:t>
            </a:r>
            <a:endParaRPr lang="fr-FR" sz="2000" b="1" dirty="0"/>
          </a:p>
        </p:txBody>
      </p:sp>
      <p:sp>
        <p:nvSpPr>
          <p:cNvPr id="3" name="Sous-titre 2"/>
          <p:cNvSpPr>
            <a:spLocks noGrp="1"/>
          </p:cNvSpPr>
          <p:nvPr>
            <p:ph type="subTitle" idx="1"/>
          </p:nvPr>
        </p:nvSpPr>
        <p:spPr>
          <a:xfrm>
            <a:off x="4582047" y="4286250"/>
            <a:ext cx="3617407" cy="1838325"/>
          </a:xfrm>
        </p:spPr>
        <p:txBody>
          <a:bodyPr>
            <a:normAutofit/>
          </a:bodyPr>
          <a:lstStyle/>
          <a:p>
            <a:pPr algn="ctr"/>
            <a:r>
              <a:rPr lang="fr-FR" sz="1600" b="1" dirty="0" err="1"/>
              <a:t>Nataly</a:t>
            </a:r>
            <a:r>
              <a:rPr lang="fr-FR" sz="1600" b="1" dirty="0"/>
              <a:t> </a:t>
            </a:r>
            <a:r>
              <a:rPr lang="fr-FR" sz="1600" b="1" dirty="0" smtClean="0"/>
              <a:t>ESSONIER-Michèle GANDIT</a:t>
            </a:r>
          </a:p>
          <a:p>
            <a:pPr algn="ctr"/>
            <a:r>
              <a:rPr lang="fr-FR" sz="1600" b="1" dirty="0" smtClean="0"/>
              <a:t>Claire GEOFFROY-Thomas MEYER</a:t>
            </a:r>
          </a:p>
          <a:p>
            <a:pPr algn="ctr"/>
            <a:r>
              <a:rPr lang="fr-FR" sz="1600" b="1" dirty="0" smtClean="0"/>
              <a:t> Bernard PARISSE-Emilie QUEMA</a:t>
            </a:r>
          </a:p>
          <a:p>
            <a:pPr algn="ctr"/>
            <a:endParaRPr lang="fr-FR" sz="1600" b="1" dirty="0"/>
          </a:p>
          <a:p>
            <a:pPr algn="ctr"/>
            <a:r>
              <a:rPr lang="fr-FR" sz="1600" b="1" dirty="0" smtClean="0"/>
              <a:t>  Journées Nationales de l’APMEP</a:t>
            </a:r>
          </a:p>
          <a:p>
            <a:pPr algn="ctr"/>
            <a:r>
              <a:rPr lang="fr-FR" sz="1600" b="1" dirty="0" smtClean="0"/>
              <a:t>DIJON  2019</a:t>
            </a:r>
            <a:endParaRPr lang="fr-FR" sz="1600" b="1" dirty="0"/>
          </a:p>
        </p:txBody>
      </p:sp>
      <p:pic>
        <p:nvPicPr>
          <p:cNvPr id="4" name="Image 3" descr="Logo_IREM.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846055" y="25375"/>
            <a:ext cx="3136900" cy="2209800"/>
          </a:xfrm>
          <a:prstGeom prst="rect">
            <a:avLst/>
          </a:prstGeom>
        </p:spPr>
      </p:pic>
    </p:spTree>
    <p:extLst>
      <p:ext uri="{BB962C8B-B14F-4D97-AF65-F5344CB8AC3E}">
        <p14:creationId xmlns="" xmlns:p14="http://schemas.microsoft.com/office/powerpoint/2010/main" val="489336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6775" y="1027664"/>
            <a:ext cx="7610475" cy="686836"/>
          </a:xfrm>
        </p:spPr>
        <p:txBody>
          <a:bodyPr>
            <a:noAutofit/>
          </a:bodyPr>
          <a:lstStyle/>
          <a:p>
            <a:r>
              <a:rPr lang="fr-FR" sz="3200" dirty="0"/>
              <a:t>Un </a:t>
            </a:r>
            <a:r>
              <a:rPr lang="fr-FR" sz="3200" dirty="0" smtClean="0"/>
              <a:t>deuxième </a:t>
            </a:r>
            <a:r>
              <a:rPr lang="fr-FR" sz="3200" dirty="0"/>
              <a:t>exemple </a:t>
            </a:r>
            <a:r>
              <a:rPr lang="fr-FR" sz="3200" dirty="0" smtClean="0"/>
              <a:t>d’utilisation</a:t>
            </a:r>
            <a:br>
              <a:rPr lang="fr-FR" sz="3200" dirty="0" smtClean="0"/>
            </a:br>
            <a:r>
              <a:rPr lang="fr-FR" sz="3200" dirty="0" smtClean="0"/>
              <a:t>Activité : « équations équivalentes »</a:t>
            </a:r>
            <a:endParaRPr lang="fr-FR" sz="3200" dirty="0"/>
          </a:p>
        </p:txBody>
      </p:sp>
      <p:sp>
        <p:nvSpPr>
          <p:cNvPr id="3" name="Espace réservé du contenu 2"/>
          <p:cNvSpPr>
            <a:spLocks noGrp="1"/>
          </p:cNvSpPr>
          <p:nvPr>
            <p:ph idx="1"/>
          </p:nvPr>
        </p:nvSpPr>
        <p:spPr/>
        <p:txBody>
          <a:bodyPr>
            <a:normAutofit lnSpcReduction="10000"/>
          </a:bodyPr>
          <a:lstStyle/>
          <a:p>
            <a:r>
              <a:rPr lang="fr-FR" dirty="0" smtClean="0"/>
              <a:t>Contexte et objectifs</a:t>
            </a:r>
          </a:p>
          <a:p>
            <a:pPr marL="68580" indent="0">
              <a:buNone/>
            </a:pPr>
            <a:endParaRPr lang="fr-FR" dirty="0" smtClean="0"/>
          </a:p>
          <a:p>
            <a:r>
              <a:rPr lang="fr-FR" b="1" dirty="0" smtClean="0"/>
              <a:t>Le logiciel de calcul formel permet-il de renforcer la compréhension de la notion d’équations équivalentes </a:t>
            </a:r>
            <a:r>
              <a:rPr lang="fr-FR" dirty="0" smtClean="0"/>
              <a:t>?</a:t>
            </a:r>
          </a:p>
          <a:p>
            <a:pPr marL="68580" indent="0">
              <a:buNone/>
            </a:pPr>
            <a:endParaRPr lang="fr-FR" dirty="0" smtClean="0"/>
          </a:p>
          <a:p>
            <a:r>
              <a:rPr lang="fr-FR" dirty="0" smtClean="0"/>
              <a:t>Faire la fiche de TP (10 min)</a:t>
            </a:r>
          </a:p>
          <a:p>
            <a:endParaRPr lang="fr-FR" dirty="0"/>
          </a:p>
          <a:p>
            <a:r>
              <a:rPr lang="fr-FR" dirty="0" smtClean="0"/>
              <a:t>Discussion</a:t>
            </a:r>
            <a:endParaRPr lang="fr-FR" dirty="0"/>
          </a:p>
        </p:txBody>
      </p:sp>
    </p:spTree>
    <p:extLst>
      <p:ext uri="{BB962C8B-B14F-4D97-AF65-F5344CB8AC3E}">
        <p14:creationId xmlns="" xmlns:p14="http://schemas.microsoft.com/office/powerpoint/2010/main" val="2821466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Intérêts et limites du calcul formel</a:t>
            </a:r>
            <a:endParaRPr lang="fr-FR" dirty="0"/>
          </a:p>
        </p:txBody>
      </p:sp>
      <p:sp>
        <p:nvSpPr>
          <p:cNvPr id="3" name="Espace réservé du contenu 2"/>
          <p:cNvSpPr>
            <a:spLocks noGrp="1"/>
          </p:cNvSpPr>
          <p:nvPr>
            <p:ph idx="1"/>
          </p:nvPr>
        </p:nvSpPr>
        <p:spPr>
          <a:xfrm>
            <a:off x="1043492" y="2170664"/>
            <a:ext cx="6777317" cy="3661965"/>
          </a:xfrm>
        </p:spPr>
        <p:txBody>
          <a:bodyPr>
            <a:normAutofit fontScale="85000" lnSpcReduction="20000"/>
          </a:bodyPr>
          <a:lstStyle/>
          <a:p>
            <a:r>
              <a:rPr lang="fr-FR" b="1" dirty="0" smtClean="0"/>
              <a:t>Intérêts</a:t>
            </a:r>
            <a:r>
              <a:rPr lang="fr-FR" b="1" dirty="0"/>
              <a:t> : </a:t>
            </a:r>
          </a:p>
          <a:p>
            <a:pPr lvl="1">
              <a:buFont typeface="Wingdings" charset="2"/>
              <a:buChar char="§"/>
            </a:pPr>
            <a:r>
              <a:rPr lang="fr-FR" dirty="0" smtClean="0"/>
              <a:t>Vérifier des calculs faits à la main sans intervention d’un enseignant référent.</a:t>
            </a:r>
          </a:p>
          <a:p>
            <a:pPr lvl="1">
              <a:buFont typeface="Wingdings" charset="2"/>
              <a:buChar char="§"/>
            </a:pPr>
            <a:r>
              <a:rPr lang="fr-FR" dirty="0" smtClean="0"/>
              <a:t>Effet : « </a:t>
            </a:r>
            <a:r>
              <a:rPr lang="fr-FR" dirty="0" smtClean="0"/>
              <a:t>boule de cristal</a:t>
            </a:r>
            <a:r>
              <a:rPr lang="fr-FR" dirty="0" smtClean="0"/>
              <a:t> ». La machine donne un résultat et l’élève peut essayer d’expliquer d’où vient ce résultat.</a:t>
            </a:r>
          </a:p>
          <a:p>
            <a:pPr lvl="1">
              <a:buFont typeface="Wingdings" charset="2"/>
              <a:buChar char="§"/>
            </a:pPr>
            <a:r>
              <a:rPr lang="fr-FR" dirty="0" smtClean="0"/>
              <a:t>Déléguer </a:t>
            </a:r>
            <a:r>
              <a:rPr lang="fr-FR" dirty="0"/>
              <a:t>au calcul formel des calculs </a:t>
            </a:r>
            <a:r>
              <a:rPr lang="fr-FR" dirty="0" smtClean="0"/>
              <a:t>plus exigeants empêchant </a:t>
            </a:r>
            <a:r>
              <a:rPr lang="fr-FR" dirty="0"/>
              <a:t>d’aller au cœur du </a:t>
            </a:r>
            <a:r>
              <a:rPr lang="fr-FR" dirty="0" smtClean="0"/>
              <a:t>problème. Permettre ainsi d’expérimenter plus </a:t>
            </a:r>
            <a:r>
              <a:rPr lang="fr-FR" dirty="0" smtClean="0"/>
              <a:t>facilement et d’étudier un plus grand nombre de cas.</a:t>
            </a:r>
            <a:endParaRPr lang="fr-FR" dirty="0"/>
          </a:p>
          <a:p>
            <a:pPr lvl="1">
              <a:buFont typeface="Wingdings" charset="2"/>
              <a:buChar char="§"/>
            </a:pPr>
            <a:r>
              <a:rPr lang="fr-FR" dirty="0" smtClean="0"/>
              <a:t>Palier un manque de connaissances pour réaliser les calculs nécessaires à la résolution d’un problème.</a:t>
            </a:r>
          </a:p>
          <a:p>
            <a:pPr lvl="1">
              <a:buFont typeface="Wingdings" charset="2"/>
              <a:buChar char="§"/>
            </a:pPr>
            <a:endParaRPr lang="fr-FR" dirty="0"/>
          </a:p>
          <a:p>
            <a:endParaRPr lang="fr-FR" dirty="0"/>
          </a:p>
        </p:txBody>
      </p:sp>
    </p:spTree>
    <p:extLst>
      <p:ext uri="{BB962C8B-B14F-4D97-AF65-F5344CB8AC3E}">
        <p14:creationId xmlns="" xmlns:p14="http://schemas.microsoft.com/office/powerpoint/2010/main" val="1726792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Intérêts et limites du calcul formel</a:t>
            </a:r>
          </a:p>
        </p:txBody>
      </p:sp>
      <p:sp>
        <p:nvSpPr>
          <p:cNvPr id="3" name="Espace réservé du contenu 2"/>
          <p:cNvSpPr>
            <a:spLocks noGrp="1"/>
          </p:cNvSpPr>
          <p:nvPr>
            <p:ph idx="1"/>
          </p:nvPr>
        </p:nvSpPr>
        <p:spPr>
          <a:xfrm>
            <a:off x="1043492" y="2323653"/>
            <a:ext cx="6777317" cy="3334198"/>
          </a:xfrm>
        </p:spPr>
        <p:txBody>
          <a:bodyPr>
            <a:normAutofit/>
          </a:bodyPr>
          <a:lstStyle/>
          <a:p>
            <a:pPr marL="68580" indent="0"/>
            <a:r>
              <a:rPr lang="fr-FR" sz="3100" dirty="0" smtClean="0"/>
              <a:t> Limites : </a:t>
            </a:r>
          </a:p>
          <a:p>
            <a:pPr lvl="1" algn="just">
              <a:buFont typeface="Wingdings" pitchFamily="2" charset="2"/>
              <a:buChar char="§"/>
            </a:pPr>
            <a:r>
              <a:rPr lang="fr-FR" dirty="0" smtClean="0"/>
              <a:t>Place du </a:t>
            </a:r>
            <a:r>
              <a:rPr lang="fr-FR" dirty="0"/>
              <a:t>logiciel : explosion combinatoire, temps de </a:t>
            </a:r>
            <a:r>
              <a:rPr lang="fr-FR" dirty="0" smtClean="0"/>
              <a:t>calcul </a:t>
            </a:r>
            <a:r>
              <a:rPr lang="fr-FR" dirty="0"/>
              <a:t>associé au degré ou </a:t>
            </a:r>
            <a:r>
              <a:rPr lang="fr-FR" dirty="0" smtClean="0"/>
              <a:t>nombre </a:t>
            </a:r>
            <a:r>
              <a:rPr lang="fr-FR" dirty="0"/>
              <a:t>de variables …</a:t>
            </a:r>
          </a:p>
          <a:p>
            <a:pPr lvl="1" algn="just">
              <a:buFont typeface="Wingdings" pitchFamily="2" charset="2"/>
              <a:buChar char="§"/>
            </a:pPr>
            <a:r>
              <a:rPr lang="fr-FR" dirty="0"/>
              <a:t>L</a:t>
            </a:r>
            <a:r>
              <a:rPr lang="fr-FR" dirty="0" smtClean="0"/>
              <a:t>imite de certains algorithmes par exemple le test primalité pour les très grands nombres donne un résultat probabiliste qui risque d’être faux. </a:t>
            </a:r>
            <a:endParaRPr lang="fr-FR" dirty="0"/>
          </a:p>
          <a:p>
            <a:pPr marL="68580" indent="0">
              <a:buNone/>
            </a:pPr>
            <a:endParaRPr lang="fr-FR" dirty="0"/>
          </a:p>
        </p:txBody>
      </p:sp>
    </p:spTree>
    <p:extLst>
      <p:ext uri="{BB962C8B-B14F-4D97-AF65-F5344CB8AC3E}">
        <p14:creationId xmlns="" xmlns:p14="http://schemas.microsoft.com/office/powerpoint/2010/main" val="970807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Bon usage du </a:t>
            </a:r>
            <a:r>
              <a:rPr lang="fr-FR" dirty="0"/>
              <a:t>calcul formel</a:t>
            </a:r>
          </a:p>
        </p:txBody>
      </p:sp>
      <p:sp>
        <p:nvSpPr>
          <p:cNvPr id="3" name="Espace réservé du contenu 2"/>
          <p:cNvSpPr>
            <a:spLocks noGrp="1"/>
          </p:cNvSpPr>
          <p:nvPr>
            <p:ph idx="1"/>
          </p:nvPr>
        </p:nvSpPr>
        <p:spPr>
          <a:xfrm>
            <a:off x="1043492" y="2323653"/>
            <a:ext cx="6777317" cy="3334198"/>
          </a:xfrm>
        </p:spPr>
        <p:txBody>
          <a:bodyPr>
            <a:normAutofit/>
          </a:bodyPr>
          <a:lstStyle/>
          <a:p>
            <a:pPr marL="331470" indent="-263525">
              <a:buFont typeface="Courier New" pitchFamily="49" charset="0"/>
              <a:buChar char="o"/>
            </a:pPr>
            <a:r>
              <a:rPr lang="fr-FR" dirty="0" smtClean="0"/>
              <a:t>Adapter l’usage du calcul formel au moment de l’apprentissage et au niveau de l’élève. </a:t>
            </a:r>
          </a:p>
          <a:p>
            <a:pPr marL="331470" indent="-263525">
              <a:buFont typeface="Courier New" pitchFamily="49" charset="0"/>
              <a:buChar char="o"/>
            </a:pPr>
            <a:r>
              <a:rPr lang="fr-FR" dirty="0" smtClean="0"/>
              <a:t>Eviter le recours systématique au fonctionnement en « boîte noire »</a:t>
            </a:r>
          </a:p>
          <a:p>
            <a:pPr marL="331470" indent="-263525" algn="just">
              <a:buFont typeface="Courier New" pitchFamily="49" charset="0"/>
              <a:buChar char="o"/>
            </a:pPr>
            <a:endParaRPr lang="fr-FR" dirty="0" smtClean="0"/>
          </a:p>
          <a:p>
            <a:pPr marL="68580" indent="0">
              <a:buNone/>
            </a:pPr>
            <a:endParaRPr lang="fr-FR" dirty="0"/>
          </a:p>
        </p:txBody>
      </p:sp>
    </p:spTree>
    <p:extLst>
      <p:ext uri="{BB962C8B-B14F-4D97-AF65-F5344CB8AC3E}">
        <p14:creationId xmlns="" xmlns:p14="http://schemas.microsoft.com/office/powerpoint/2010/main" val="970807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Prolongement : </a:t>
            </a:r>
            <a:br>
              <a:rPr lang="fr-FR" dirty="0" smtClean="0"/>
            </a:br>
            <a:r>
              <a:rPr lang="fr-FR" dirty="0" smtClean="0"/>
              <a:t>3</a:t>
            </a:r>
            <a:r>
              <a:rPr lang="fr-FR" baseline="30000" dirty="0" smtClean="0"/>
              <a:t>ème</a:t>
            </a:r>
            <a:r>
              <a:rPr lang="fr-FR" dirty="0" smtClean="0"/>
              <a:t> expérimentation</a:t>
            </a:r>
            <a:endParaRPr lang="fr-FR" dirty="0"/>
          </a:p>
        </p:txBody>
      </p:sp>
      <p:sp>
        <p:nvSpPr>
          <p:cNvPr id="3" name="Espace réservé du contenu 2"/>
          <p:cNvSpPr>
            <a:spLocks noGrp="1"/>
          </p:cNvSpPr>
          <p:nvPr>
            <p:ph idx="1"/>
          </p:nvPr>
        </p:nvSpPr>
        <p:spPr/>
        <p:txBody>
          <a:bodyPr/>
          <a:lstStyle/>
          <a:p>
            <a:pPr marL="68580" indent="0">
              <a:buNone/>
            </a:pPr>
            <a:r>
              <a:rPr lang="fr-FR" dirty="0" smtClean="0"/>
              <a:t>Lorsqu’on </a:t>
            </a:r>
            <a:r>
              <a:rPr lang="fr-FR" dirty="0"/>
              <a:t>ajoute 1 au produit de 4 entiers </a:t>
            </a:r>
            <a:r>
              <a:rPr lang="fr-FR" dirty="0" smtClean="0"/>
              <a:t>consécutifs, le résultat obtenu est</a:t>
            </a:r>
            <a:r>
              <a:rPr lang="fr-FR" dirty="0"/>
              <a:t>-il </a:t>
            </a:r>
            <a:r>
              <a:rPr lang="fr-FR" dirty="0" smtClean="0"/>
              <a:t>toujours le </a:t>
            </a:r>
            <a:r>
              <a:rPr lang="fr-FR" dirty="0"/>
              <a:t>carré d’un nombre entier ? </a:t>
            </a:r>
          </a:p>
          <a:p>
            <a:pPr marL="68580" indent="0">
              <a:buNone/>
            </a:pPr>
            <a:endParaRPr lang="fr-FR" dirty="0"/>
          </a:p>
        </p:txBody>
      </p:sp>
    </p:spTree>
    <p:extLst>
      <p:ext uri="{BB962C8B-B14F-4D97-AF65-F5344CB8AC3E}">
        <p14:creationId xmlns="" xmlns:p14="http://schemas.microsoft.com/office/powerpoint/2010/main" val="4222906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492" y="3019425"/>
            <a:ext cx="7427408" cy="1000126"/>
          </a:xfrm>
        </p:spPr>
        <p:txBody>
          <a:bodyPr>
            <a:normAutofit/>
          </a:bodyPr>
          <a:lstStyle/>
          <a:p>
            <a:pPr marL="68580" indent="0" algn="ctr">
              <a:buNone/>
            </a:pPr>
            <a:r>
              <a:rPr lang="fr-FR" b="1" dirty="0" smtClean="0"/>
              <a:t>Merci de votre attention</a:t>
            </a:r>
            <a:endParaRPr lang="fr-FR" b="1" dirty="0"/>
          </a:p>
        </p:txBody>
      </p:sp>
    </p:spTree>
    <p:extLst>
      <p:ext uri="{BB962C8B-B14F-4D97-AF65-F5344CB8AC3E}">
        <p14:creationId xmlns="" xmlns:p14="http://schemas.microsoft.com/office/powerpoint/2010/main" val="1056193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Contexte</a:t>
            </a:r>
            <a:endParaRPr lang="fr-FR" dirty="0"/>
          </a:p>
        </p:txBody>
      </p:sp>
      <p:sp>
        <p:nvSpPr>
          <p:cNvPr id="4" name="Espace réservé du contenu 3"/>
          <p:cNvSpPr>
            <a:spLocks noGrp="1"/>
          </p:cNvSpPr>
          <p:nvPr>
            <p:ph idx="1"/>
          </p:nvPr>
        </p:nvSpPr>
        <p:spPr/>
        <p:txBody>
          <a:bodyPr>
            <a:normAutofit fontScale="92500"/>
          </a:bodyPr>
          <a:lstStyle/>
          <a:p>
            <a:r>
              <a:rPr lang="fr-FR" dirty="0" smtClean="0"/>
              <a:t>Retour de Bernard Paris à l’IREM pour travailler sur le </a:t>
            </a:r>
            <a:r>
              <a:rPr lang="fr-FR" b="1" dirty="0" smtClean="0"/>
              <a:t>calcul formel </a:t>
            </a:r>
            <a:r>
              <a:rPr lang="fr-FR" dirty="0" smtClean="0"/>
              <a:t>avec le logiciel </a:t>
            </a:r>
            <a:r>
              <a:rPr lang="fr-FR" b="1" dirty="0" err="1" smtClean="0"/>
              <a:t>Xcas</a:t>
            </a:r>
            <a:r>
              <a:rPr lang="fr-FR" dirty="0" smtClean="0"/>
              <a:t>.</a:t>
            </a:r>
          </a:p>
          <a:p>
            <a:r>
              <a:rPr lang="fr-FR" b="1" dirty="0" smtClean="0"/>
              <a:t>2018 </a:t>
            </a:r>
            <a:r>
              <a:rPr lang="fr-FR" dirty="0" smtClean="0"/>
              <a:t>- 1</a:t>
            </a:r>
            <a:r>
              <a:rPr lang="fr-FR" baseline="30000" dirty="0" smtClean="0"/>
              <a:t>ère</a:t>
            </a:r>
            <a:r>
              <a:rPr lang="fr-FR" dirty="0" smtClean="0"/>
              <a:t> expérimentation dans le cadre d’une animation lors des journées maths C2+. </a:t>
            </a:r>
          </a:p>
          <a:p>
            <a:pPr marL="68580" indent="0">
              <a:buNone/>
            </a:pPr>
            <a:r>
              <a:rPr lang="fr-FR" dirty="0" smtClean="0"/>
              <a:t>    « Recherche des nombres premiers de la </a:t>
            </a:r>
          </a:p>
          <a:p>
            <a:pPr marL="68580" indent="0">
              <a:buNone/>
            </a:pPr>
            <a:r>
              <a:rPr lang="fr-FR" dirty="0"/>
              <a:t> </a:t>
            </a:r>
            <a:r>
              <a:rPr lang="fr-FR" dirty="0" smtClean="0"/>
              <a:t>    forme a</a:t>
            </a:r>
            <a:r>
              <a:rPr lang="fr-FR" baseline="30000" dirty="0" smtClean="0"/>
              <a:t>4</a:t>
            </a:r>
            <a:r>
              <a:rPr lang="fr-FR" dirty="0" smtClean="0"/>
              <a:t> + 4 ».</a:t>
            </a:r>
          </a:p>
          <a:p>
            <a:r>
              <a:rPr lang="fr-FR" b="1" dirty="0" smtClean="0"/>
              <a:t>2019</a:t>
            </a:r>
            <a:r>
              <a:rPr lang="fr-FR" dirty="0" smtClean="0"/>
              <a:t> - 2</a:t>
            </a:r>
            <a:r>
              <a:rPr lang="fr-FR" baseline="30000" dirty="0" smtClean="0"/>
              <a:t>ème</a:t>
            </a:r>
            <a:r>
              <a:rPr lang="fr-FR" dirty="0" smtClean="0"/>
              <a:t> expérimentation : L’objectif est de renforcer la compréhension de la notion d’équations équivalentes.</a:t>
            </a:r>
            <a:endParaRPr lang="fr-FR" dirty="0"/>
          </a:p>
        </p:txBody>
      </p:sp>
    </p:spTree>
    <p:extLst>
      <p:ext uri="{BB962C8B-B14F-4D97-AF65-F5344CB8AC3E}">
        <p14:creationId xmlns="" xmlns:p14="http://schemas.microsoft.com/office/powerpoint/2010/main" val="561041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Hypothèse</a:t>
            </a:r>
            <a:endParaRPr lang="fr-FR" dirty="0"/>
          </a:p>
        </p:txBody>
      </p:sp>
      <p:sp>
        <p:nvSpPr>
          <p:cNvPr id="3" name="Espace réservé du contenu 2"/>
          <p:cNvSpPr>
            <a:spLocks noGrp="1"/>
          </p:cNvSpPr>
          <p:nvPr>
            <p:ph idx="1"/>
          </p:nvPr>
        </p:nvSpPr>
        <p:spPr/>
        <p:txBody>
          <a:bodyPr/>
          <a:lstStyle/>
          <a:p>
            <a:pPr marL="68580" indent="0">
              <a:buNone/>
            </a:pPr>
            <a:r>
              <a:rPr lang="fr-FR" dirty="0" smtClean="0"/>
              <a:t>Il existe des problèmes :</a:t>
            </a:r>
          </a:p>
          <a:p>
            <a:r>
              <a:rPr lang="fr-FR" dirty="0" smtClean="0"/>
              <a:t>que les élèves peuvent résoudre avec l’aide de la technologie,</a:t>
            </a:r>
            <a:br>
              <a:rPr lang="fr-FR" dirty="0" smtClean="0"/>
            </a:br>
            <a:r>
              <a:rPr lang="fr-FR" dirty="0" smtClean="0"/>
              <a:t>mais qu’ils ne pourraient pas résoudre dans un environnement papier-crayon ;</a:t>
            </a:r>
          </a:p>
          <a:p>
            <a:r>
              <a:rPr lang="fr-FR" dirty="0"/>
              <a:t>q</a:t>
            </a:r>
            <a:r>
              <a:rPr lang="fr-FR" dirty="0" smtClean="0"/>
              <a:t>ui améliorent la construction des concepts mathématiques.</a:t>
            </a:r>
            <a:endParaRPr lang="fr-FR" dirty="0"/>
          </a:p>
        </p:txBody>
      </p:sp>
    </p:spTree>
    <p:extLst>
      <p:ext uri="{BB962C8B-B14F-4D97-AF65-F5344CB8AC3E}">
        <p14:creationId xmlns:p14="http://schemas.microsoft.com/office/powerpoint/2010/main" xmlns="" val="1611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Logiciel </a:t>
            </a:r>
            <a:r>
              <a:rPr lang="fr-FR" dirty="0" err="1" smtClean="0"/>
              <a:t>Xcas</a:t>
            </a:r>
            <a:endParaRPr lang="fr-FR" dirty="0"/>
          </a:p>
        </p:txBody>
      </p:sp>
      <p:sp>
        <p:nvSpPr>
          <p:cNvPr id="3" name="Espace réservé du contenu 2"/>
          <p:cNvSpPr>
            <a:spLocks noGrp="1"/>
          </p:cNvSpPr>
          <p:nvPr>
            <p:ph idx="1"/>
          </p:nvPr>
        </p:nvSpPr>
        <p:spPr/>
        <p:txBody>
          <a:bodyPr/>
          <a:lstStyle/>
          <a:p>
            <a:pPr marL="68580" indent="0">
              <a:buNone/>
            </a:pPr>
            <a:endParaRPr lang="fr-FR" dirty="0" smtClean="0">
              <a:solidFill>
                <a:srgbClr val="000000"/>
              </a:solidFill>
              <a:hlinkClick r:id="rId3"/>
            </a:endParaRPr>
          </a:p>
          <a:p>
            <a:pPr marL="68580" indent="0">
              <a:buNone/>
            </a:pPr>
            <a:r>
              <a:rPr lang="fr-FR" dirty="0" smtClean="0">
                <a:hlinkClick r:id="rId3"/>
              </a:rPr>
              <a:t>https</a:t>
            </a:r>
            <a:r>
              <a:rPr lang="fr-FR" dirty="0">
                <a:hlinkClick r:id="rId3"/>
              </a:rPr>
              <a:t>://</a:t>
            </a:r>
            <a:r>
              <a:rPr lang="fr-FR" dirty="0" smtClean="0">
                <a:hlinkClick r:id="rId3"/>
              </a:rPr>
              <a:t>www-fourier.univ-grenoble-alpes.fr</a:t>
            </a:r>
            <a:r>
              <a:rPr lang="fr-FR" dirty="0">
                <a:hlinkClick r:id="rId3"/>
              </a:rPr>
              <a:t>/~parisse/</a:t>
            </a:r>
            <a:r>
              <a:rPr lang="fr-FR" dirty="0" smtClean="0">
                <a:hlinkClick r:id="rId3"/>
              </a:rPr>
              <a:t>giac_fr.html</a:t>
            </a:r>
            <a:endParaRPr lang="fr-FR" dirty="0" smtClean="0"/>
          </a:p>
          <a:p>
            <a:endParaRPr lang="fr-FR" dirty="0"/>
          </a:p>
        </p:txBody>
      </p:sp>
    </p:spTree>
    <p:extLst>
      <p:ext uri="{BB962C8B-B14F-4D97-AF65-F5344CB8AC3E}">
        <p14:creationId xmlns="" xmlns:p14="http://schemas.microsoft.com/office/powerpoint/2010/main" val="3983091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 premier exemple d’utilisation</a:t>
            </a:r>
            <a:endParaRPr lang="fr-FR" dirty="0"/>
          </a:p>
        </p:txBody>
      </p:sp>
      <p:sp>
        <p:nvSpPr>
          <p:cNvPr id="4" name="ZoneTexte 3"/>
          <p:cNvSpPr txBox="1"/>
          <p:nvPr/>
        </p:nvSpPr>
        <p:spPr>
          <a:xfrm>
            <a:off x="1043490" y="2622139"/>
            <a:ext cx="6754810" cy="830997"/>
          </a:xfrm>
          <a:prstGeom prst="rect">
            <a:avLst/>
          </a:prstGeom>
          <a:noFill/>
        </p:spPr>
        <p:txBody>
          <a:bodyPr wrap="square" rtlCol="0">
            <a:spAutoFit/>
          </a:bodyPr>
          <a:lstStyle/>
          <a:p>
            <a:r>
              <a:rPr lang="fr-FR" sz="2400" dirty="0" smtClean="0"/>
              <a:t>a</a:t>
            </a:r>
            <a:r>
              <a:rPr lang="fr-FR" sz="2400" dirty="0" smtClean="0"/>
              <a:t> étant un entier naturel quelconque,</a:t>
            </a:r>
            <a:endParaRPr lang="fr-FR" sz="2400" dirty="0" smtClean="0"/>
          </a:p>
          <a:p>
            <a:r>
              <a:rPr lang="fr-FR" sz="2400" dirty="0" smtClean="0"/>
              <a:t> le nombre a</a:t>
            </a:r>
            <a:r>
              <a:rPr lang="fr-FR" sz="2400" baseline="30000" dirty="0" smtClean="0"/>
              <a:t>4</a:t>
            </a:r>
            <a:r>
              <a:rPr lang="fr-FR" sz="2400" dirty="0" smtClean="0"/>
              <a:t> + 4 est-il premier ? </a:t>
            </a:r>
            <a:endParaRPr lang="fr-FR" sz="2400" dirty="0"/>
          </a:p>
        </p:txBody>
      </p:sp>
      <p:sp>
        <p:nvSpPr>
          <p:cNvPr id="6" name="ZoneTexte 5"/>
          <p:cNvSpPr txBox="1"/>
          <p:nvPr/>
        </p:nvSpPr>
        <p:spPr>
          <a:xfrm>
            <a:off x="6045200" y="4284133"/>
            <a:ext cx="184666" cy="369332"/>
          </a:xfrm>
          <a:prstGeom prst="rect">
            <a:avLst/>
          </a:prstGeom>
          <a:noFill/>
        </p:spPr>
        <p:txBody>
          <a:bodyPr wrap="none" rtlCol="0">
            <a:spAutoFit/>
          </a:bodyPr>
          <a:lstStyle/>
          <a:p>
            <a:endParaRPr lang="fr-FR" dirty="0"/>
          </a:p>
        </p:txBody>
      </p:sp>
      <p:sp>
        <p:nvSpPr>
          <p:cNvPr id="9" name="ZoneTexte 8"/>
          <p:cNvSpPr txBox="1"/>
          <p:nvPr/>
        </p:nvSpPr>
        <p:spPr>
          <a:xfrm>
            <a:off x="1043490" y="3730135"/>
            <a:ext cx="7098668" cy="1477327"/>
          </a:xfrm>
          <a:prstGeom prst="rect">
            <a:avLst/>
          </a:prstGeom>
          <a:noFill/>
        </p:spPr>
        <p:txBody>
          <a:bodyPr wrap="none" rtlCol="0">
            <a:spAutoFit/>
          </a:bodyPr>
          <a:lstStyle/>
          <a:p>
            <a:pPr marL="285750" indent="-285750"/>
            <a:endParaRPr lang="fr-FR" sz="2400" b="1" dirty="0" smtClean="0"/>
          </a:p>
          <a:p>
            <a:pPr marL="285750" indent="-285750"/>
            <a:r>
              <a:rPr lang="fr-FR" sz="2400" b="1" dirty="0" smtClean="0"/>
              <a:t>Quel </a:t>
            </a:r>
            <a:r>
              <a:rPr lang="fr-FR" sz="2400" b="1" dirty="0"/>
              <a:t>pourrait être l’apport d’un logiciel </a:t>
            </a:r>
            <a:endParaRPr lang="fr-FR" sz="2400" b="1" dirty="0" smtClean="0"/>
          </a:p>
          <a:p>
            <a:pPr marL="285750" indent="-285750"/>
            <a:r>
              <a:rPr lang="fr-FR" sz="2400" b="1" dirty="0" smtClean="0"/>
              <a:t>de </a:t>
            </a:r>
            <a:r>
              <a:rPr lang="fr-FR" sz="2400" b="1" dirty="0"/>
              <a:t>calcul </a:t>
            </a:r>
            <a:r>
              <a:rPr lang="fr-FR" sz="2400" b="1" dirty="0" smtClean="0"/>
              <a:t>formel pour résoudre ce problème ?</a:t>
            </a:r>
            <a:endParaRPr lang="fr-FR" sz="2400" b="1" dirty="0"/>
          </a:p>
          <a:p>
            <a:pPr marL="285750" indent="-285750">
              <a:buFont typeface="Arial"/>
              <a:buChar char="•"/>
            </a:pPr>
            <a:endParaRPr lang="fr-FR" dirty="0"/>
          </a:p>
        </p:txBody>
      </p:sp>
    </p:spTree>
    <p:extLst>
      <p:ext uri="{BB962C8B-B14F-4D97-AF65-F5344CB8AC3E}">
        <p14:creationId xmlns="" xmlns:p14="http://schemas.microsoft.com/office/powerpoint/2010/main" val="1818900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490" y="1027664"/>
            <a:ext cx="7024744" cy="515386"/>
          </a:xfrm>
        </p:spPr>
        <p:txBody>
          <a:bodyPr>
            <a:normAutofit fontScale="90000"/>
          </a:bodyPr>
          <a:lstStyle/>
          <a:p>
            <a:r>
              <a:rPr lang="fr-FR" dirty="0" smtClean="0"/>
              <a:t>Productions d’élèves</a:t>
            </a:r>
            <a:endParaRPr lang="fr-FR" dirty="0"/>
          </a:p>
        </p:txBody>
      </p:sp>
      <p:sp>
        <p:nvSpPr>
          <p:cNvPr id="6" name="ZoneTexte 5"/>
          <p:cNvSpPr txBox="1"/>
          <p:nvPr/>
        </p:nvSpPr>
        <p:spPr>
          <a:xfrm>
            <a:off x="6045200" y="4284133"/>
            <a:ext cx="184666" cy="369332"/>
          </a:xfrm>
          <a:prstGeom prst="rect">
            <a:avLst/>
          </a:prstGeom>
          <a:noFill/>
        </p:spPr>
        <p:txBody>
          <a:bodyPr wrap="none" rtlCol="0">
            <a:spAutoFit/>
          </a:bodyPr>
          <a:lstStyle/>
          <a:p>
            <a:endParaRPr lang="fr-FR" dirty="0"/>
          </a:p>
        </p:txBody>
      </p:sp>
      <p:sp>
        <p:nvSpPr>
          <p:cNvPr id="9" name="ZoneTexte 8"/>
          <p:cNvSpPr txBox="1"/>
          <p:nvPr/>
        </p:nvSpPr>
        <p:spPr>
          <a:xfrm>
            <a:off x="1043490" y="3730135"/>
            <a:ext cx="184731" cy="738664"/>
          </a:xfrm>
          <a:prstGeom prst="rect">
            <a:avLst/>
          </a:prstGeom>
          <a:noFill/>
        </p:spPr>
        <p:txBody>
          <a:bodyPr wrap="none" rtlCol="0">
            <a:spAutoFit/>
          </a:bodyPr>
          <a:lstStyle/>
          <a:p>
            <a:pPr marL="285750" indent="-285750"/>
            <a:endParaRPr lang="fr-FR" sz="2400" b="1" dirty="0" smtClean="0"/>
          </a:p>
          <a:p>
            <a:pPr marL="285750" indent="-285750"/>
            <a:endParaRPr lang="fr-FR" dirty="0"/>
          </a:p>
        </p:txBody>
      </p:sp>
      <p:pic>
        <p:nvPicPr>
          <p:cNvPr id="1029" name="Picture 5"/>
          <p:cNvPicPr>
            <a:picLocks noChangeAspect="1" noChangeArrowheads="1"/>
          </p:cNvPicPr>
          <p:nvPr/>
        </p:nvPicPr>
        <p:blipFill>
          <a:blip r:embed="rId3"/>
          <a:srcRect/>
          <a:stretch>
            <a:fillRect/>
          </a:stretch>
        </p:blipFill>
        <p:spPr bwMode="auto">
          <a:xfrm>
            <a:off x="5139240" y="2025067"/>
            <a:ext cx="3256422" cy="2628398"/>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a:srcRect b="25420"/>
          <a:stretch>
            <a:fillRect/>
          </a:stretch>
        </p:blipFill>
        <p:spPr bwMode="auto">
          <a:xfrm>
            <a:off x="673616" y="3339266"/>
            <a:ext cx="3333750" cy="2628398"/>
          </a:xfrm>
          <a:prstGeom prst="rect">
            <a:avLst/>
          </a:prstGeom>
          <a:noFill/>
          <a:ln w="9525">
            <a:noFill/>
            <a:miter lim="800000"/>
            <a:headEnd/>
            <a:tailEnd/>
          </a:ln>
          <a:effectLst/>
        </p:spPr>
      </p:pic>
      <p:pic>
        <p:nvPicPr>
          <p:cNvPr id="1031" name="Picture 7"/>
          <p:cNvPicPr>
            <a:picLocks noChangeAspect="1" noChangeArrowheads="1"/>
          </p:cNvPicPr>
          <p:nvPr/>
        </p:nvPicPr>
        <p:blipFill>
          <a:blip r:embed="rId5"/>
          <a:srcRect/>
          <a:stretch>
            <a:fillRect/>
          </a:stretch>
        </p:blipFill>
        <p:spPr bwMode="auto">
          <a:xfrm>
            <a:off x="673616" y="1960007"/>
            <a:ext cx="5371584" cy="1286399"/>
          </a:xfrm>
          <a:prstGeom prst="rect">
            <a:avLst/>
          </a:prstGeom>
          <a:noFill/>
          <a:ln w="9525">
            <a:noFill/>
            <a:miter lim="800000"/>
            <a:headEnd/>
            <a:tailEnd/>
          </a:ln>
          <a:effectLst/>
        </p:spPr>
      </p:pic>
      <p:sp>
        <p:nvSpPr>
          <p:cNvPr id="12" name="ZoneTexte 11"/>
          <p:cNvSpPr txBox="1"/>
          <p:nvPr/>
        </p:nvSpPr>
        <p:spPr>
          <a:xfrm>
            <a:off x="1228221" y="1543050"/>
            <a:ext cx="4816979" cy="369332"/>
          </a:xfrm>
          <a:prstGeom prst="rect">
            <a:avLst/>
          </a:prstGeom>
          <a:noFill/>
        </p:spPr>
        <p:txBody>
          <a:bodyPr wrap="square" rtlCol="0">
            <a:spAutoFit/>
          </a:bodyPr>
          <a:lstStyle/>
          <a:p>
            <a:r>
              <a:rPr lang="fr-FR" dirty="0" smtClean="0"/>
              <a:t>Phase de recherche en autonomie</a:t>
            </a:r>
            <a:endParaRPr lang="fr-FR" dirty="0"/>
          </a:p>
        </p:txBody>
      </p:sp>
      <p:pic>
        <p:nvPicPr>
          <p:cNvPr id="13" name="Picture 2"/>
          <p:cNvPicPr>
            <a:picLocks noChangeAspect="1" noChangeArrowheads="1"/>
          </p:cNvPicPr>
          <p:nvPr/>
        </p:nvPicPr>
        <p:blipFill>
          <a:blip r:embed="rId6"/>
          <a:srcRect b="39987"/>
          <a:stretch>
            <a:fillRect/>
          </a:stretch>
        </p:blipFill>
        <p:spPr bwMode="auto">
          <a:xfrm>
            <a:off x="4131191" y="4178486"/>
            <a:ext cx="4086579" cy="1817753"/>
          </a:xfrm>
          <a:prstGeom prst="rect">
            <a:avLst/>
          </a:prstGeom>
          <a:noFill/>
          <a:ln w="9525">
            <a:noFill/>
            <a:miter lim="800000"/>
            <a:headEnd/>
            <a:tailEnd/>
          </a:ln>
          <a:effectLst/>
        </p:spPr>
      </p:pic>
    </p:spTree>
    <p:extLst>
      <p:ext uri="{BB962C8B-B14F-4D97-AF65-F5344CB8AC3E}">
        <p14:creationId xmlns="" xmlns:p14="http://schemas.microsoft.com/office/powerpoint/2010/main" val="1818900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490" y="1027664"/>
            <a:ext cx="7024744" cy="515386"/>
          </a:xfrm>
        </p:spPr>
        <p:txBody>
          <a:bodyPr>
            <a:normAutofit fontScale="90000"/>
          </a:bodyPr>
          <a:lstStyle/>
          <a:p>
            <a:r>
              <a:rPr lang="fr-FR" dirty="0" smtClean="0"/>
              <a:t>Productions d’élèves</a:t>
            </a:r>
            <a:endParaRPr lang="fr-FR" dirty="0"/>
          </a:p>
        </p:txBody>
      </p:sp>
      <p:sp>
        <p:nvSpPr>
          <p:cNvPr id="6" name="ZoneTexte 5"/>
          <p:cNvSpPr txBox="1"/>
          <p:nvPr/>
        </p:nvSpPr>
        <p:spPr>
          <a:xfrm>
            <a:off x="6045200" y="4284133"/>
            <a:ext cx="184666" cy="369332"/>
          </a:xfrm>
          <a:prstGeom prst="rect">
            <a:avLst/>
          </a:prstGeom>
          <a:noFill/>
        </p:spPr>
        <p:txBody>
          <a:bodyPr wrap="none" rtlCol="0">
            <a:spAutoFit/>
          </a:bodyPr>
          <a:lstStyle/>
          <a:p>
            <a:endParaRPr lang="fr-FR" dirty="0"/>
          </a:p>
        </p:txBody>
      </p:sp>
      <p:sp>
        <p:nvSpPr>
          <p:cNvPr id="9" name="ZoneTexte 8"/>
          <p:cNvSpPr txBox="1"/>
          <p:nvPr/>
        </p:nvSpPr>
        <p:spPr>
          <a:xfrm>
            <a:off x="1043490" y="3730135"/>
            <a:ext cx="184731" cy="738664"/>
          </a:xfrm>
          <a:prstGeom prst="rect">
            <a:avLst/>
          </a:prstGeom>
          <a:noFill/>
        </p:spPr>
        <p:txBody>
          <a:bodyPr wrap="none" rtlCol="0">
            <a:spAutoFit/>
          </a:bodyPr>
          <a:lstStyle/>
          <a:p>
            <a:pPr marL="285750" indent="-285750"/>
            <a:endParaRPr lang="fr-FR" sz="2400" b="1" dirty="0" smtClean="0"/>
          </a:p>
          <a:p>
            <a:pPr marL="285750" indent="-285750"/>
            <a:endParaRPr lang="fr-FR" dirty="0"/>
          </a:p>
        </p:txBody>
      </p:sp>
      <p:sp>
        <p:nvSpPr>
          <p:cNvPr id="12" name="ZoneTexte 11"/>
          <p:cNvSpPr txBox="1"/>
          <p:nvPr/>
        </p:nvSpPr>
        <p:spPr>
          <a:xfrm>
            <a:off x="1228221" y="1543050"/>
            <a:ext cx="6020304" cy="923330"/>
          </a:xfrm>
          <a:prstGeom prst="rect">
            <a:avLst/>
          </a:prstGeom>
          <a:noFill/>
        </p:spPr>
        <p:txBody>
          <a:bodyPr wrap="square" rtlCol="0">
            <a:spAutoFit/>
          </a:bodyPr>
          <a:lstStyle/>
          <a:p>
            <a:r>
              <a:rPr lang="fr-FR" dirty="0" smtClean="0"/>
              <a:t>Utilisation de commande « </a:t>
            </a:r>
            <a:r>
              <a:rPr lang="fr-FR" dirty="0" err="1" smtClean="0"/>
              <a:t>isprime</a:t>
            </a:r>
            <a:r>
              <a:rPr lang="fr-FR" dirty="0" smtClean="0"/>
              <a:t> » ou « </a:t>
            </a:r>
            <a:r>
              <a:rPr lang="fr-FR" dirty="0" err="1" smtClean="0"/>
              <a:t>est_premier</a:t>
            </a:r>
            <a:r>
              <a:rPr lang="fr-FR" dirty="0" smtClean="0"/>
              <a:t> » de </a:t>
            </a:r>
            <a:r>
              <a:rPr lang="fr-FR" dirty="0" err="1" smtClean="0"/>
              <a:t>Xcas</a:t>
            </a:r>
            <a:r>
              <a:rPr lang="fr-FR" dirty="0" smtClean="0"/>
              <a:t>, après avoir donné l’information</a:t>
            </a:r>
            <a:endParaRPr lang="fr-FR" dirty="0"/>
          </a:p>
        </p:txBody>
      </p:sp>
      <p:pic>
        <p:nvPicPr>
          <p:cNvPr id="2051" name="Picture 3"/>
          <p:cNvPicPr>
            <a:picLocks noChangeAspect="1" noChangeArrowheads="1"/>
          </p:cNvPicPr>
          <p:nvPr/>
        </p:nvPicPr>
        <p:blipFill>
          <a:blip r:embed="rId3"/>
          <a:srcRect/>
          <a:stretch>
            <a:fillRect/>
          </a:stretch>
        </p:blipFill>
        <p:spPr bwMode="auto">
          <a:xfrm>
            <a:off x="1043490" y="2511196"/>
            <a:ext cx="3610479" cy="3111662"/>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4738688" y="2520721"/>
            <a:ext cx="3741123" cy="2908120"/>
          </a:xfrm>
          <a:prstGeom prst="rect">
            <a:avLst/>
          </a:prstGeom>
          <a:noFill/>
          <a:ln w="9525">
            <a:noFill/>
            <a:miter lim="800000"/>
            <a:headEnd/>
            <a:tailEnd/>
          </a:ln>
          <a:effectLst/>
        </p:spPr>
      </p:pic>
    </p:spTree>
    <p:extLst>
      <p:ext uri="{BB962C8B-B14F-4D97-AF65-F5344CB8AC3E}">
        <p14:creationId xmlns="" xmlns:p14="http://schemas.microsoft.com/office/powerpoint/2010/main" val="1818900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490" y="1027664"/>
            <a:ext cx="7024744" cy="515386"/>
          </a:xfrm>
        </p:spPr>
        <p:txBody>
          <a:bodyPr>
            <a:normAutofit fontScale="90000"/>
          </a:bodyPr>
          <a:lstStyle/>
          <a:p>
            <a:r>
              <a:rPr lang="fr-FR" dirty="0" err="1" smtClean="0"/>
              <a:t>XCas</a:t>
            </a:r>
            <a:r>
              <a:rPr lang="fr-FR" dirty="0" smtClean="0"/>
              <a:t> sur ordinateur</a:t>
            </a:r>
            <a:endParaRPr lang="fr-FR" dirty="0"/>
          </a:p>
        </p:txBody>
      </p:sp>
      <p:sp>
        <p:nvSpPr>
          <p:cNvPr id="6" name="ZoneTexte 5"/>
          <p:cNvSpPr txBox="1"/>
          <p:nvPr/>
        </p:nvSpPr>
        <p:spPr>
          <a:xfrm>
            <a:off x="6045200" y="4284133"/>
            <a:ext cx="184666" cy="369332"/>
          </a:xfrm>
          <a:prstGeom prst="rect">
            <a:avLst/>
          </a:prstGeom>
          <a:noFill/>
        </p:spPr>
        <p:txBody>
          <a:bodyPr wrap="none" rtlCol="0">
            <a:spAutoFit/>
          </a:bodyPr>
          <a:lstStyle/>
          <a:p>
            <a:endParaRPr lang="fr-FR" dirty="0"/>
          </a:p>
        </p:txBody>
      </p:sp>
      <p:sp>
        <p:nvSpPr>
          <p:cNvPr id="9" name="ZoneTexte 8"/>
          <p:cNvSpPr txBox="1"/>
          <p:nvPr/>
        </p:nvSpPr>
        <p:spPr>
          <a:xfrm>
            <a:off x="1043490" y="3730135"/>
            <a:ext cx="184731" cy="738664"/>
          </a:xfrm>
          <a:prstGeom prst="rect">
            <a:avLst/>
          </a:prstGeom>
          <a:noFill/>
        </p:spPr>
        <p:txBody>
          <a:bodyPr wrap="none" rtlCol="0">
            <a:spAutoFit/>
          </a:bodyPr>
          <a:lstStyle/>
          <a:p>
            <a:pPr marL="285750" indent="-285750"/>
            <a:endParaRPr lang="fr-FR" sz="2400" b="1" dirty="0" smtClean="0"/>
          </a:p>
          <a:p>
            <a:pPr marL="285750" indent="-285750"/>
            <a:endParaRPr lang="fr-FR" dirty="0"/>
          </a:p>
        </p:txBody>
      </p:sp>
      <p:sp>
        <p:nvSpPr>
          <p:cNvPr id="12" name="ZoneTexte 11"/>
          <p:cNvSpPr txBox="1"/>
          <p:nvPr/>
        </p:nvSpPr>
        <p:spPr>
          <a:xfrm>
            <a:off x="1228221" y="1543050"/>
            <a:ext cx="6020304" cy="369332"/>
          </a:xfrm>
          <a:prstGeom prst="rect">
            <a:avLst/>
          </a:prstGeom>
          <a:noFill/>
        </p:spPr>
        <p:txBody>
          <a:bodyPr wrap="square" rtlCol="0">
            <a:spAutoFit/>
          </a:bodyPr>
          <a:lstStyle/>
          <a:p>
            <a:r>
              <a:rPr lang="fr-FR" dirty="0" smtClean="0"/>
              <a:t>Meilleure lisibilité sur la version pour ordinateur</a:t>
            </a:r>
            <a:endParaRPr lang="fr-FR" dirty="0"/>
          </a:p>
        </p:txBody>
      </p:sp>
      <p:pic>
        <p:nvPicPr>
          <p:cNvPr id="3074" name="Picture 2"/>
          <p:cNvPicPr>
            <a:picLocks noChangeAspect="1" noChangeArrowheads="1"/>
          </p:cNvPicPr>
          <p:nvPr/>
        </p:nvPicPr>
        <p:blipFill>
          <a:blip r:embed="rId3"/>
          <a:srcRect/>
          <a:stretch>
            <a:fillRect/>
          </a:stretch>
        </p:blipFill>
        <p:spPr bwMode="auto">
          <a:xfrm>
            <a:off x="1043490" y="2142582"/>
            <a:ext cx="7163712" cy="3686718"/>
          </a:xfrm>
          <a:prstGeom prst="rect">
            <a:avLst/>
          </a:prstGeom>
          <a:noFill/>
          <a:ln w="9525">
            <a:noFill/>
            <a:miter lim="800000"/>
            <a:headEnd/>
            <a:tailEnd/>
          </a:ln>
          <a:effectLst/>
        </p:spPr>
      </p:pic>
    </p:spTree>
    <p:extLst>
      <p:ext uri="{BB962C8B-B14F-4D97-AF65-F5344CB8AC3E}">
        <p14:creationId xmlns="" xmlns:p14="http://schemas.microsoft.com/office/powerpoint/2010/main" val="1818900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Compte rendu d’expérimentation</a:t>
            </a:r>
            <a:endParaRPr lang="fr-FR" dirty="0"/>
          </a:p>
        </p:txBody>
      </p:sp>
      <p:sp>
        <p:nvSpPr>
          <p:cNvPr id="3" name="Espace réservé du contenu 2"/>
          <p:cNvSpPr>
            <a:spLocks noGrp="1"/>
          </p:cNvSpPr>
          <p:nvPr>
            <p:ph idx="1"/>
          </p:nvPr>
        </p:nvSpPr>
        <p:spPr>
          <a:xfrm>
            <a:off x="1043492" y="2323652"/>
            <a:ext cx="7617908" cy="3508977"/>
          </a:xfrm>
        </p:spPr>
        <p:txBody>
          <a:bodyPr>
            <a:normAutofit lnSpcReduction="10000"/>
          </a:bodyPr>
          <a:lstStyle/>
          <a:p>
            <a:pPr lvl="0"/>
            <a:r>
              <a:rPr lang="fr-FR" dirty="0"/>
              <a:t>R</a:t>
            </a:r>
            <a:r>
              <a:rPr lang="fr-FR" dirty="0" smtClean="0"/>
              <a:t>echerche </a:t>
            </a:r>
            <a:r>
              <a:rPr lang="fr-FR" dirty="0"/>
              <a:t>individuelle « papier » : </a:t>
            </a:r>
            <a:r>
              <a:rPr lang="fr-FR" dirty="0" smtClean="0"/>
              <a:t>phase de test.</a:t>
            </a:r>
            <a:endParaRPr lang="fr-FR" dirty="0"/>
          </a:p>
          <a:p>
            <a:pPr lvl="0"/>
            <a:r>
              <a:rPr lang="fr-FR" dirty="0" smtClean="0"/>
              <a:t>Des difficultés apparaissent rapidement pour déterminer la primalité d’un nombre.</a:t>
            </a:r>
          </a:p>
          <a:p>
            <a:pPr marL="68580" indent="0">
              <a:buNone/>
            </a:pPr>
            <a:r>
              <a:rPr lang="fr-FR" dirty="0"/>
              <a:t> </a:t>
            </a:r>
            <a:r>
              <a:rPr lang="fr-FR" dirty="0" smtClean="0"/>
              <a:t>   </a:t>
            </a:r>
            <a:r>
              <a:rPr lang="fr-FR" i="1" dirty="0" smtClean="0"/>
              <a:t>Apport :  test de primalité</a:t>
            </a:r>
            <a:r>
              <a:rPr lang="fr-FR" i="1" dirty="0"/>
              <a:t> « </a:t>
            </a:r>
            <a:r>
              <a:rPr lang="fr-FR" i="1" dirty="0" err="1" smtClean="0"/>
              <a:t>est_premier</a:t>
            </a:r>
            <a:r>
              <a:rPr lang="fr-FR" i="1" dirty="0"/>
              <a:t> </a:t>
            </a:r>
            <a:r>
              <a:rPr lang="fr-FR" i="1" dirty="0" smtClean="0"/>
              <a:t>» avec </a:t>
            </a:r>
          </a:p>
          <a:p>
            <a:pPr marL="68580" indent="0">
              <a:buNone/>
            </a:pPr>
            <a:r>
              <a:rPr lang="fr-FR" i="1" dirty="0"/>
              <a:t> </a:t>
            </a:r>
            <a:r>
              <a:rPr lang="fr-FR" i="1" dirty="0" smtClean="0"/>
              <a:t>   le tableur de </a:t>
            </a:r>
            <a:r>
              <a:rPr lang="fr-FR" i="1" dirty="0" err="1" smtClean="0"/>
              <a:t>Xcas</a:t>
            </a:r>
            <a:r>
              <a:rPr lang="fr-FR" i="1" dirty="0" smtClean="0"/>
              <a:t>.</a:t>
            </a:r>
            <a:endParaRPr lang="fr-FR" i="1" dirty="0"/>
          </a:p>
          <a:p>
            <a:r>
              <a:rPr lang="fr-FR" dirty="0" smtClean="0"/>
              <a:t>Conjectures</a:t>
            </a:r>
          </a:p>
          <a:p>
            <a:r>
              <a:rPr lang="fr-FR" dirty="0" smtClean="0"/>
              <a:t>Preuves </a:t>
            </a:r>
          </a:p>
          <a:p>
            <a:pPr marL="68580" indent="0">
              <a:buNone/>
            </a:pPr>
            <a:r>
              <a:rPr lang="fr-FR" dirty="0"/>
              <a:t> </a:t>
            </a:r>
            <a:r>
              <a:rPr lang="fr-FR" dirty="0" smtClean="0"/>
              <a:t>  </a:t>
            </a:r>
            <a:r>
              <a:rPr lang="fr-FR" i="1" dirty="0" smtClean="0"/>
              <a:t>Apport : factorisation de l’expression </a:t>
            </a:r>
            <a:r>
              <a:rPr lang="fr-FR" i="1" dirty="0" smtClean="0">
                <a:solidFill>
                  <a:schemeClr val="tx1"/>
                </a:solidFill>
              </a:rPr>
              <a:t>a</a:t>
            </a:r>
            <a:r>
              <a:rPr lang="fr-FR" i="1" baseline="30000" dirty="0" smtClean="0">
                <a:solidFill>
                  <a:schemeClr val="tx1"/>
                </a:solidFill>
              </a:rPr>
              <a:t>4 </a:t>
            </a:r>
            <a:r>
              <a:rPr lang="fr-FR" i="1" dirty="0" smtClean="0">
                <a:solidFill>
                  <a:schemeClr val="tx1"/>
                </a:solidFill>
              </a:rPr>
              <a:t>+ 4</a:t>
            </a:r>
            <a:endParaRPr lang="fr-FR" i="1" dirty="0"/>
          </a:p>
          <a:p>
            <a:pPr marL="68580" indent="0">
              <a:buNone/>
            </a:pPr>
            <a:endParaRPr lang="fr-FR" dirty="0"/>
          </a:p>
        </p:txBody>
      </p:sp>
    </p:spTree>
    <p:extLst>
      <p:ext uri="{BB962C8B-B14F-4D97-AF65-F5344CB8AC3E}">
        <p14:creationId xmlns="" xmlns:p14="http://schemas.microsoft.com/office/powerpoint/2010/main" val="17887457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par défaut">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Thème par défaut.thmx</Template>
  <TotalTime>2628</TotalTime>
  <Words>721</Words>
  <Application>Microsoft Macintosh PowerPoint</Application>
  <PresentationFormat>Affichage à l'écran (4:3)</PresentationFormat>
  <Paragraphs>138</Paragraphs>
  <Slides>15</Slides>
  <Notes>13</Notes>
  <HiddenSlides>0</HiddenSlides>
  <MMClips>0</MMClips>
  <ScaleCrop>false</ScaleCrop>
  <HeadingPairs>
    <vt:vector size="4" baseType="variant">
      <vt:variant>
        <vt:lpstr>Thème</vt:lpstr>
      </vt:variant>
      <vt:variant>
        <vt:i4>4</vt:i4>
      </vt:variant>
      <vt:variant>
        <vt:lpstr>Titres des diapositives</vt:lpstr>
      </vt:variant>
      <vt:variant>
        <vt:i4>15</vt:i4>
      </vt:variant>
    </vt:vector>
  </HeadingPairs>
  <TitlesOfParts>
    <vt:vector size="19" baseType="lpstr">
      <vt:lpstr>Thème par défaut</vt:lpstr>
      <vt:lpstr>Thème Office</vt:lpstr>
      <vt:lpstr>1_Thème Office</vt:lpstr>
      <vt:lpstr>2_Thème Office</vt:lpstr>
      <vt:lpstr>Raisonner, prouver, démontrer….avec un logiciel de calcul formel en Seconde.</vt:lpstr>
      <vt:lpstr>Contexte</vt:lpstr>
      <vt:lpstr>Hypothèse</vt:lpstr>
      <vt:lpstr>Logiciel Xcas</vt:lpstr>
      <vt:lpstr>Un premier exemple d’utilisation</vt:lpstr>
      <vt:lpstr>Productions d’élèves</vt:lpstr>
      <vt:lpstr>Productions d’élèves</vt:lpstr>
      <vt:lpstr>XCas sur ordinateur</vt:lpstr>
      <vt:lpstr>Compte rendu d’expérimentation</vt:lpstr>
      <vt:lpstr>Un deuxième exemple d’utilisation Activité : « équations équivalentes »</vt:lpstr>
      <vt:lpstr>Intérêts et limites du calcul formel</vt:lpstr>
      <vt:lpstr>Intérêts et limites du calcul formel</vt:lpstr>
      <vt:lpstr>Bon usage du calcul formel</vt:lpstr>
      <vt:lpstr>Prolongement :  3ème expérimentation</vt:lpstr>
      <vt:lpstr>Diapositive 15</vt:lpstr>
    </vt:vector>
  </TitlesOfParts>
  <Company>UJF/ESPE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 proposition pour enseigner l’algorithmique et la programmation en classe de seconde</dc:title>
  <dc:creator>Michèle Gandit</dc:creator>
  <cp:lastModifiedBy>Essonnier</cp:lastModifiedBy>
  <cp:revision>134</cp:revision>
  <dcterms:created xsi:type="dcterms:W3CDTF">2018-06-10T14:10:08Z</dcterms:created>
  <dcterms:modified xsi:type="dcterms:W3CDTF">2019-10-18T13:13:57Z</dcterms:modified>
</cp:coreProperties>
</file>